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34" r:id="rId2"/>
    <p:sldId id="413" r:id="rId3"/>
    <p:sldId id="419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97" r:id="rId16"/>
    <p:sldId id="498" r:id="rId17"/>
    <p:sldId id="499" r:id="rId18"/>
    <p:sldId id="500" r:id="rId19"/>
    <p:sldId id="501" r:id="rId20"/>
    <p:sldId id="502" r:id="rId21"/>
    <p:sldId id="440" r:id="rId22"/>
    <p:sldId id="459" r:id="rId23"/>
    <p:sldId id="461" r:id="rId24"/>
    <p:sldId id="463" r:id="rId25"/>
    <p:sldId id="465" r:id="rId26"/>
    <p:sldId id="466" r:id="rId27"/>
    <p:sldId id="467" r:id="rId28"/>
    <p:sldId id="473" r:id="rId29"/>
    <p:sldId id="468" r:id="rId30"/>
    <p:sldId id="472" r:id="rId31"/>
    <p:sldId id="474" r:id="rId32"/>
    <p:sldId id="475" r:id="rId33"/>
    <p:sldId id="476" r:id="rId34"/>
    <p:sldId id="478" r:id="rId35"/>
    <p:sldId id="479" r:id="rId36"/>
    <p:sldId id="460" r:id="rId37"/>
    <p:sldId id="483" r:id="rId38"/>
    <p:sldId id="484" r:id="rId39"/>
    <p:sldId id="485" r:id="rId40"/>
    <p:sldId id="486" r:id="rId41"/>
    <p:sldId id="487" r:id="rId42"/>
    <p:sldId id="488" r:id="rId43"/>
    <p:sldId id="482" r:id="rId44"/>
    <p:sldId id="490" r:id="rId45"/>
    <p:sldId id="491" r:id="rId46"/>
    <p:sldId id="511" r:id="rId47"/>
    <p:sldId id="492" r:id="rId48"/>
    <p:sldId id="495" r:id="rId49"/>
    <p:sldId id="496" r:id="rId50"/>
    <p:sldId id="505" r:id="rId51"/>
    <p:sldId id="506" r:id="rId52"/>
    <p:sldId id="507" r:id="rId53"/>
    <p:sldId id="508" r:id="rId54"/>
    <p:sldId id="509" r:id="rId55"/>
    <p:sldId id="510" r:id="rId56"/>
    <p:sldId id="481" r:id="rId57"/>
    <p:sldId id="503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6" autoAdjust="0"/>
    <p:restoredTop sz="94849" autoAdjust="0"/>
  </p:normalViewPr>
  <p:slideViewPr>
    <p:cSldViewPr>
      <p:cViewPr varScale="1">
        <p:scale>
          <a:sx n="66" d="100"/>
          <a:sy n="66" d="100"/>
        </p:scale>
        <p:origin x="8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490C2B9-DB3F-4CCB-82CA-6209CEDEB718}" type="datetimeFigureOut">
              <a:rPr lang="en-US"/>
              <a:pPr>
                <a:defRPr/>
              </a:pPr>
              <a:t>5/19/2013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CE1D4F2-A295-44EB-ABC8-2D52907C1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E1D1F-F1DB-4E10-B1D7-B5F3CD2CAA5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E1D4F2-A295-44EB-ABC8-2D52907C188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66CA5-9D83-4019-A7FF-E11B4CA03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89213-A070-409A-B799-D356F389C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73AC-577E-4909-8C06-0EA090E7F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C457-A6B4-4B16-BB17-555E05D46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B38B-1948-4202-8793-450FF900A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510C-9606-4499-8D18-9B018A8A5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78FEE-B6A3-4F8F-9AAC-10B9D427F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A02DF-0528-48FD-AB34-39E28D49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73956-F731-4A59-94D0-754305B7A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4B79-FEF2-4A5C-8AAE-557ACD57A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45A4-CB8F-4253-8D52-F03393A5A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March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TACAS'12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1785E9A-E967-4BAB-B98E-25B92D1DB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9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" y="2187575"/>
            <a:ext cx="8991600" cy="1470025"/>
          </a:xfrm>
        </p:spPr>
        <p:txBody>
          <a:bodyPr/>
          <a:lstStyle/>
          <a:p>
            <a:r>
              <a:rPr lang="en-US" sz="3800" dirty="0" smtClean="0">
                <a:ea typeface="Segoe UI" pitchFamily="34" charset="0"/>
                <a:cs typeface="Segoe UI" pitchFamily="34" charset="0"/>
              </a:rPr>
              <a:t>Decision methods for arithmetic</a:t>
            </a:r>
            <a:r>
              <a:rPr lang="en-US" sz="3800" dirty="0" smtClean="0">
                <a:ea typeface="Segoe UI" pitchFamily="34" charset="0"/>
                <a:cs typeface="Segoe UI" pitchFamily="34" charset="0"/>
              </a:rPr>
              <a:t/>
            </a:r>
            <a:br>
              <a:rPr lang="en-US" sz="3800" dirty="0" smtClean="0">
                <a:ea typeface="Segoe UI" pitchFamily="34" charset="0"/>
                <a:cs typeface="Segoe UI" pitchFamily="34" charset="0"/>
              </a:rPr>
            </a:br>
            <a:r>
              <a:rPr lang="en-US" sz="2800" dirty="0" smtClean="0">
                <a:ea typeface="Segoe UI" pitchFamily="34" charset="0"/>
                <a:cs typeface="Segoe UI" pitchFamily="34" charset="0"/>
              </a:rPr>
              <a:t>Third summer school on formal methods</a:t>
            </a:r>
            <a:endParaRPr lang="en-US" sz="28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590800" y="3962400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/>
                </a:solidFill>
              </a:rPr>
              <a:t>Leonardo de Moura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Microsoft Research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0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47800"/>
            <a:ext cx="78105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26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447800"/>
            <a:ext cx="80867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7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Problem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3600" y="2409247"/>
            <a:ext cx="4776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Exponential time and space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467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Unit 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0380728"/>
                  </p:ext>
                </p:extLst>
              </p:nvPr>
            </p:nvGraphicFramePr>
            <p:xfrm>
              <a:off x="2819400" y="1905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9014944"/>
                  </p:ext>
                </p:extLst>
              </p:nvPr>
            </p:nvGraphicFramePr>
            <p:xfrm>
              <a:off x="2819400" y="1905000"/>
              <a:ext cx="6096000" cy="237385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28800"/>
                    <a:gridCol w="762000"/>
                    <a:gridCol w="3505200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33" t="-571" r="-233333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40800" t="-571" r="-460000" b="-12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4087" t="-571" b="-122286"/>
                          </a:stretch>
                        </a:blipFill>
                      </a:tcPr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3657600"/>
                <a:ext cx="407464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Complete for Horn Clauses</a:t>
                </a:r>
              </a:p>
              <a:p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𝑞</m:t>
                      </m:r>
                      <m:r>
                        <a:rPr lang="en-US" sz="28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800" b="0" i="1" smtClean="0">
                          <a:latin typeface="Cambria Math"/>
                        </a:rPr>
                        <m:t>∨ …∨¬</m:t>
                      </m:r>
                      <m:r>
                        <a:rPr lang="en-US" sz="2800" b="0" i="1" smtClean="0">
                          <a:latin typeface="Cambria Math"/>
                        </a:rPr>
                        <m:t>𝑞𝑛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4074642" cy="1384995"/>
              </a:xfrm>
              <a:prstGeom prst="rect">
                <a:avLst/>
              </a:prstGeom>
              <a:blipFill rotWithShape="1">
                <a:blip r:embed="rId4"/>
                <a:stretch>
                  <a:fillRect l="-3144" t="-3965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6096000" y="2209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i="1" dirty="0" smtClean="0"/>
              </a:p>
              <a:p>
                <a:pPr algn="ctr"/>
                <a:r>
                  <a:rPr lang="en-US" sz="2400" dirty="0" smtClean="0">
                    <a:solidFill>
                      <a:srgbClr val="FF0000"/>
                    </a:solidFill>
                  </a:rPr>
                  <a:t>subsumes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09800"/>
                <a:ext cx="2514600" cy="1219200"/>
              </a:xfrm>
              <a:prstGeom prst="wedgeRectCallout">
                <a:avLst>
                  <a:gd name="adj1" fmla="val -63343"/>
                  <a:gd name="adj2" fmla="val -3574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3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4734580"/>
            <a:ext cx="512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DPLL = Unit Resolution + Split rule</a:t>
            </a:r>
            <a:endParaRPr lang="en-US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Split rule</a:t>
                </a:r>
                <a:endParaRPr lang="en-US" sz="2800" b="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866" y="1991380"/>
                <a:ext cx="1478290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8678" t="-5769" r="-7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857866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50310" y="2945487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42" y="3672851"/>
                <a:ext cx="8024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, ¬</m:t>
                      </m:r>
                      <m:r>
                        <a:rPr lang="en-US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152" y="3676526"/>
                <a:ext cx="1070165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99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770934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69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941155" cy="18158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5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81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382000" cy="22108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Software analysis/verification tools </a:t>
            </a:r>
          </a:p>
          <a:p>
            <a:pPr marL="0" indent="0" algn="ctr">
              <a:buNone/>
            </a:pPr>
            <a:r>
              <a:rPr lang="en-US" sz="3600" dirty="0" smtClean="0"/>
              <a:t>need some form of </a:t>
            </a:r>
            <a:r>
              <a:rPr lang="en-US" sz="3600" dirty="0" smtClean="0">
                <a:solidFill>
                  <a:srgbClr val="FF0000"/>
                </a:solidFill>
              </a:rPr>
              <a:t>symbolic reasoning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Symbolic Reasoning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05655" y="4419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Logic is “The Calculus of Computer Science”</a:t>
            </a:r>
          </a:p>
          <a:p>
            <a:pPr marL="0" indent="0" algn="ctr">
              <a:buFont typeface="Arial" charset="0"/>
              <a:buNone/>
            </a:pPr>
            <a:r>
              <a:rPr lang="en-US" sz="2800" dirty="0" smtClean="0"/>
              <a:t>Zohar Manna</a:t>
            </a:r>
          </a:p>
        </p:txBody>
      </p:sp>
    </p:spTree>
    <p:extLst>
      <p:ext uri="{BB962C8B-B14F-4D97-AF65-F5344CB8AC3E}">
        <p14:creationId xmlns:p14="http://schemas.microsoft.com/office/powerpoint/2010/main" val="23840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DPLL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¬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71600"/>
                <a:ext cx="684777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2819400" y="21336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𝑢𝑛𝑠𝑎𝑡</m:t>
                      </m:r>
                    </m:oMath>
                  </m:oMathPara>
                </a14:m>
                <a:endParaRPr lang="en-US" sz="2800" b="0" dirty="0" smtClean="0">
                  <a:solidFill>
                    <a:srgbClr val="FF0000"/>
                  </a:solidFill>
                </a:endParaRPr>
              </a:p>
              <a:p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64" y="2819400"/>
                <a:ext cx="1381660" cy="26776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4850310" y="2057400"/>
            <a:ext cx="485534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  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∨¬</m:t>
                      </m:r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866" y="2743200"/>
                <a:ext cx="1770934" cy="267765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CDCL: Conflict Driven Clause Learning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Left Arrow 3"/>
          <p:cNvSpPr/>
          <p:nvPr/>
        </p:nvSpPr>
        <p:spPr bwMode="auto">
          <a:xfrm>
            <a:off x="3796142" y="251488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Resolution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667000" y="1604067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DPLL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 bwMode="auto">
          <a:xfrm rot="2771272">
            <a:off x="3116044" y="2150880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3796142" y="5036353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67000" y="4125532"/>
            <a:ext cx="2362200" cy="122269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05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0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817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Propagations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890075" y="472440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Decisions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3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64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Model Assignments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2640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Model Assignments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78285" y="5566229"/>
            <a:ext cx="456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We can’t falsify any fact in the trail.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5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4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Saturation   x    Search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8533" y="2171302"/>
            <a:ext cx="237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Proof-finding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7104" y="2171302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  <a:latin typeface="+mj-lt"/>
              </a:rPr>
              <a:t>Model-finding</a:t>
            </a:r>
            <a:endParaRPr lang="en-US" sz="3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4" name="Left Arrow 13"/>
          <p:cNvSpPr/>
          <p:nvPr/>
        </p:nvSpPr>
        <p:spPr bwMode="auto">
          <a:xfrm rot="5400000">
            <a:off x="2537419" y="4651775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6" name="Left Arrow 15"/>
          <p:cNvSpPr/>
          <p:nvPr/>
        </p:nvSpPr>
        <p:spPr bwMode="auto">
          <a:xfrm rot="16200000">
            <a:off x="3737376" y="3584978"/>
            <a:ext cx="2362201" cy="12882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17" name="Rectangle 16"/>
          <p:cNvSpPr/>
          <p:nvPr/>
        </p:nvSpPr>
        <p:spPr bwMode="auto">
          <a:xfrm rot="2771272">
            <a:off x="2955131" y="4195559"/>
            <a:ext cx="2537980" cy="8868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Conflict</a:t>
            </a:r>
          </a:p>
          <a:p>
            <a:pPr algn="ctr" defTabSz="1096963"/>
            <a:r>
              <a:rPr lang="en-US" sz="2800" dirty="0" smtClean="0">
                <a:solidFill>
                  <a:schemeClr val="tx1"/>
                </a:solidFill>
              </a:rPr>
              <a:t> Resolution</a:t>
            </a:r>
          </a:p>
        </p:txBody>
      </p:sp>
    </p:spTree>
    <p:extLst>
      <p:ext uri="{BB962C8B-B14F-4D97-AF65-F5344CB8AC3E}">
        <p14:creationId xmlns:p14="http://schemas.microsoft.com/office/powerpoint/2010/main" val="37742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47244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0735"/>
                <a:ext cx="1041375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We can’t find a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sz="2400" dirty="0" err="1" smtClean="0">
                    <a:latin typeface="+mn-lt"/>
                  </a:rPr>
                  <a:t>s.t.</a:t>
                </a:r>
                <a:r>
                  <a:rPr lang="en-US" sz="24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4+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≤1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040" y="5410200"/>
                <a:ext cx="344996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65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+mn-lt"/>
                  </a:rPr>
                  <a:t>Learning that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¬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∨¬(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  <a:latin typeface="+mn-lt"/>
                  </a:rPr>
                  <a:t>= 2)</a:t>
                </a:r>
              </a:p>
              <a:p>
                <a:r>
                  <a:rPr lang="en-US" sz="2400" dirty="0" smtClean="0">
                    <a:latin typeface="+mn-lt"/>
                  </a:rPr>
                  <a:t>is not productive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86" y="5276671"/>
                <a:ext cx="3695684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47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/>
        </p:nvSpPr>
        <p:spPr>
          <a:xfrm rot="2069217">
            <a:off x="6067111" y="3574162"/>
            <a:ext cx="1280737" cy="2362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2000" y="1769914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228600"/>
                <a:ext cx="7848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2034381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531412" y="321771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954862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034380"/>
                <a:ext cx="101412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176991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226521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1998514"/>
                <a:ext cx="101809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2265214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779314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1769916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998514"/>
                <a:ext cx="185942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4049"/>
                <a:ext cx="1041375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6934200" y="1769914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964262" y="4191000"/>
            <a:ext cx="1981200" cy="1752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1000" y="5067300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954862" y="3475757"/>
            <a:ext cx="0" cy="3183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38260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5070146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85" y="4038600"/>
                <a:ext cx="1859420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053951"/>
                <a:ext cx="104137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4544895" y="4515616"/>
            <a:ext cx="929710" cy="5516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−1≤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34" y="5101629"/>
                <a:ext cx="2101666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4" y="5964589"/>
                <a:ext cx="3407600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" idx="2"/>
            <a:endCxn id="4" idx="6"/>
          </p:cNvCxnSpPr>
          <p:nvPr/>
        </p:nvCxnSpPr>
        <p:spPr>
          <a:xfrm>
            <a:off x="964262" y="5067300"/>
            <a:ext cx="1981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/>
      <p:bldP spid="4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3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76" y="3500735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56981" y="4325257"/>
            <a:ext cx="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67400" y="3771902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1950" y="5562600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3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436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62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934856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3681950" y="5562600"/>
            <a:ext cx="290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Learned by resolution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024265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1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62000" y="3276600"/>
            <a:ext cx="7736114" cy="990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6" y="1735286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8" y="3541067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54862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541066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381548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71524" y="3276598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28800" y="3771898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01" y="3505200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895600" y="3771900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000" y="2286000"/>
            <a:ext cx="0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14800" y="3276602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05200"/>
                <a:ext cx="234512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6400800" y="3276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0" y="4944623"/>
                <a:ext cx="3407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∨¬(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" y="4918387"/>
                <a:ext cx="389228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/>
          <p:cNvCxnSpPr>
            <a:stCxn id="28" idx="2"/>
          </p:cNvCxnSpPr>
          <p:nvPr/>
        </p:nvCxnSpPr>
        <p:spPr>
          <a:xfrm rot="5400000" flipH="1" flipV="1">
            <a:off x="2897771" y="2481026"/>
            <a:ext cx="71734" cy="2971677"/>
          </a:xfrm>
          <a:prstGeom prst="bentConnector4">
            <a:avLst>
              <a:gd name="adj1" fmla="val -784051"/>
              <a:gd name="adj2" fmla="val 87837"/>
            </a:avLst>
          </a:prstGeom>
          <a:ln w="254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4" idx="3"/>
          </p:cNvCxnSpPr>
          <p:nvPr/>
        </p:nvCxnSpPr>
        <p:spPr>
          <a:xfrm flipV="1">
            <a:off x="3965442" y="4002732"/>
            <a:ext cx="664615" cy="114648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 rot="1428791">
            <a:off x="5346223" y="2056534"/>
            <a:ext cx="3560702" cy="408511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theory that admits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quantifier elimination </a:t>
            </a:r>
            <a:r>
              <a:rPr lang="en-US" sz="2400" dirty="0" smtClean="0">
                <a:latin typeface="+mn-lt"/>
              </a:rPr>
              <a:t>has a finite basis (given a fixed assignment order)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1307" y="2971800"/>
                <a:ext cx="359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971800"/>
                <a:ext cx="35982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1811907" y="3541425"/>
            <a:ext cx="464855" cy="4209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30956" y="3963106"/>
                <a:ext cx="4110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: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956" y="3963106"/>
                <a:ext cx="41100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853547" y="4485620"/>
            <a:ext cx="464855" cy="420975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]∧…∧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24" y="5029200"/>
                <a:ext cx="529811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42189" y="6106180"/>
                <a:ext cx="6241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¬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9" y="6106180"/>
                <a:ext cx="624170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48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0" grpId="0"/>
      <p:bldP spid="32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550886" y="2648857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2550886" y="407161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1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514600" y="522479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2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SAT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,  ¬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∨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,  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baseline="-25000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b="0" baseline="-25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762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20091" y="5181599"/>
            <a:ext cx="66611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CNF is a set (conjunction) set of clauses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Clause is a disjunction of literals</a:t>
            </a:r>
          </a:p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Literal is an atom or the negation of an atom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255350" y="2667000"/>
            <a:ext cx="990600" cy="8382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r>
                        <a:rPr lang="en-US" i="1" baseline="-25000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  <m:r>
                        <a:rPr lang="en-US" i="1">
                          <a:latin typeface="Cambria Math"/>
                        </a:rPr>
                        <m:t>,  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 baseline="-25000">
                          <a:latin typeface="Cambria Math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𝑡𝑟𝑢𝑒</m:t>
                      </m:r>
                    </m:oMath>
                  </m:oMathPara>
                </a14:m>
                <a:endParaRPr lang="en-US" baseline="-25000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" y="3733800"/>
                <a:ext cx="8229600" cy="7620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066799" y="5224790"/>
            <a:ext cx="458256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099" y="5420380"/>
                <a:ext cx="121950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600200" y="4071610"/>
            <a:ext cx="3200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67200"/>
                <a:ext cx="1636666" cy="5421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2550886" y="1524000"/>
            <a:ext cx="1143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86" y="1719590"/>
                <a:ext cx="3453766" cy="54213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209800" y="2648857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1,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761" y="2844447"/>
                <a:ext cx="3317639" cy="5421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29000"/>
                <a:ext cx="607859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9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0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Every “finite” theory has a finite basis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1307" y="2743200"/>
                <a:ext cx="35982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7" y="2743200"/>
                <a:ext cx="359829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3758016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0" y="3962400"/>
                <a:ext cx="345306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r>
                  <a:rPr lang="en-US" sz="2800" b="0" dirty="0" smtClean="0"/>
                  <a:t/>
                </a:r>
                <a:br>
                  <a:rPr lang="en-US" sz="2800" b="0" dirty="0" smtClean="0"/>
                </a:b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962400"/>
                <a:ext cx="3453061" cy="95410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1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 – Finite Basis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5800" y="15240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</a:t>
            </a:r>
            <a:r>
              <a:rPr lang="en-US" sz="2400" dirty="0" err="1" smtClean="0">
                <a:latin typeface="+mn-lt"/>
              </a:rPr>
              <a:t>uninterpreted</a:t>
            </a:r>
            <a:r>
              <a:rPr lang="en-US" sz="2400" dirty="0" smtClean="0">
                <a:latin typeface="+mn-lt"/>
              </a:rPr>
              <a:t> functions has a finite basis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886" y="2370294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Theory of arrays has a finite basis [</a:t>
            </a:r>
            <a:r>
              <a:rPr lang="en-US" sz="2400" dirty="0" err="1" smtClean="0">
                <a:latin typeface="+mn-lt"/>
              </a:rPr>
              <a:t>Brummayer</a:t>
            </a:r>
            <a:r>
              <a:rPr lang="en-US" sz="2400" dirty="0" smtClean="0">
                <a:latin typeface="+mn-lt"/>
              </a:rPr>
              <a:t>- </a:t>
            </a:r>
            <a:r>
              <a:rPr lang="en-US" sz="2400" dirty="0" err="1" smtClean="0">
                <a:latin typeface="+mn-lt"/>
              </a:rPr>
              <a:t>Biere</a:t>
            </a:r>
            <a:r>
              <a:rPr lang="en-US" sz="2400" dirty="0" smtClean="0">
                <a:latin typeface="+mn-lt"/>
              </a:rPr>
              <a:t> 2009]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5886" y="3581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In both cases the Finite Basis is essentially composed of equalities between existing terms.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3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Termination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21657" y="1908626"/>
            <a:ext cx="3431220" cy="2823868"/>
            <a:chOff x="921657" y="1908626"/>
            <a:chExt cx="3431220" cy="2823868"/>
          </a:xfrm>
        </p:grpSpPr>
        <p:sp>
          <p:nvSpPr>
            <p:cNvPr id="22" name="TextBox 21"/>
            <p:cNvSpPr txBox="1"/>
            <p:nvPr/>
          </p:nvSpPr>
          <p:spPr>
            <a:xfrm>
              <a:off x="1333340" y="2166743"/>
              <a:ext cx="1817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Propagations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4248" y="3361979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Decisions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1657" y="4270829"/>
              <a:ext cx="26407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n-lt"/>
                </a:rPr>
                <a:t>Model Assignments</a:t>
              </a:r>
              <a:endParaRPr lang="en-US" sz="2400" dirty="0"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7122" y="1908626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475743" y="324673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674760" y="4375920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88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371600" y="3517899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33400" y="3718394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04281" y="3885292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90800" y="3718393"/>
            <a:ext cx="668511" cy="57690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541082" y="2057400"/>
            <a:ext cx="6267356" cy="977901"/>
            <a:chOff x="533399" y="3228503"/>
            <a:chExt cx="6267356" cy="977901"/>
          </a:xfrm>
        </p:grpSpPr>
        <p:sp>
          <p:nvSpPr>
            <p:cNvPr id="30" name="Oval 29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570" y="27432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/>
          <p:nvPr/>
        </p:nvSpPr>
        <p:spPr>
          <a:xfrm>
            <a:off x="1352645" y="1981200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5867400" y="4235447"/>
            <a:ext cx="2897820" cy="2353303"/>
            <a:chOff x="921657" y="1908626"/>
            <a:chExt cx="3431220" cy="2846100"/>
          </a:xfrm>
        </p:grpSpPr>
        <p:sp>
          <p:nvSpPr>
            <p:cNvPr id="43" name="TextBox 42"/>
            <p:cNvSpPr txBox="1"/>
            <p:nvPr/>
          </p:nvSpPr>
          <p:spPr>
            <a:xfrm>
              <a:off x="1333340" y="2166742"/>
              <a:ext cx="1833913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Propagations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04248" y="3361979"/>
              <a:ext cx="1384071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Decisions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21657" y="4270830"/>
              <a:ext cx="2649171" cy="483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Model Assignments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267122" y="1908626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7" name="Oval 46"/>
            <p:cNvSpPr/>
            <p:nvPr/>
          </p:nvSpPr>
          <p:spPr>
            <a:xfrm>
              <a:off x="3475743" y="324673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8" name="Oval 47"/>
            <p:cNvSpPr/>
            <p:nvPr/>
          </p:nvSpPr>
          <p:spPr>
            <a:xfrm>
              <a:off x="3674760" y="4375920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12641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295400"/>
            <a:ext cx="3141360" cy="977901"/>
            <a:chOff x="533400" y="1828800"/>
            <a:chExt cx="3141360" cy="977901"/>
          </a:xfrm>
        </p:grpSpPr>
        <p:sp>
          <p:nvSpPr>
            <p:cNvPr id="5" name="Oval 4"/>
            <p:cNvSpPr/>
            <p:nvPr/>
          </p:nvSpPr>
          <p:spPr>
            <a:xfrm>
              <a:off x="1371600" y="1828800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33400" y="202929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404281" y="2196193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590800" y="2029294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0644" y="2755899"/>
            <a:ext cx="6267356" cy="977901"/>
            <a:chOff x="533399" y="3228503"/>
            <a:chExt cx="6267356" cy="977901"/>
          </a:xfrm>
        </p:grpSpPr>
        <p:sp>
          <p:nvSpPr>
            <p:cNvPr id="9" name="Oval 8"/>
            <p:cNvSpPr/>
            <p:nvPr/>
          </p:nvSpPr>
          <p:spPr>
            <a:xfrm>
              <a:off x="53339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37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404281" y="3595897"/>
              <a:ext cx="270479" cy="2431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66639" y="3429000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006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86200" y="3445345"/>
              <a:ext cx="668511" cy="57690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228503"/>
              <a:ext cx="1085755" cy="9779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/>
                          <a:ea typeface="Cambria Math"/>
                        </a:rPr>
                        <m:t>≻</m:t>
                      </m:r>
                    </m:oMath>
                  </m:oMathPara>
                </a14:m>
                <a:endParaRPr lang="en-US" sz="5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21" y="2133600"/>
                <a:ext cx="885179" cy="9233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215085" y="444887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Propagations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97242" y="5437155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Decisions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67400" y="6188640"/>
            <a:ext cx="2237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Model Assignments</a:t>
            </a:r>
            <a:endParaRPr lang="en-US" sz="2000" dirty="0">
              <a:latin typeface="+mn-lt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848251" y="423544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Oval 45"/>
          <p:cNvSpPr/>
          <p:nvPr/>
        </p:nvSpPr>
        <p:spPr>
          <a:xfrm>
            <a:off x="8024441" y="5341865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7" name="Oval 46"/>
          <p:cNvSpPr/>
          <p:nvPr/>
        </p:nvSpPr>
        <p:spPr>
          <a:xfrm>
            <a:off x="8192520" y="6275534"/>
            <a:ext cx="228432" cy="2010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720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53319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  <m:r>
                        <a:rPr lang="en-US" sz="2000" b="0" i="1" dirty="0" smtClean="0">
                          <a:latin typeface="Cambria Math"/>
                        </a:rPr>
                        <m:t>𝐹𝑖𝑛𝑖𝑡𝑒𝐵𝑎𝑠𝑖𝑠</m:t>
                      </m:r>
                      <m:r>
                        <a:rPr lang="en-US" sz="2000" b="0" i="1" dirty="0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04" y="4862155"/>
                <a:ext cx="173682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391474" y="2810724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7500" y="2598473"/>
            <a:ext cx="662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n-lt"/>
              </a:rPr>
              <a:t>…</a:t>
            </a:r>
            <a:endParaRPr lang="en-US" sz="5400" dirty="0"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391245" y="2810725"/>
            <a:ext cx="1085755" cy="97790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 rot="5400000">
            <a:off x="3941894" y="2289738"/>
            <a:ext cx="680935" cy="4258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78587" y="2057400"/>
            <a:ext cx="2484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Maximal Elements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4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5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47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789400" y="1385554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≥2, 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≥1∨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 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≤1∨</m:t>
                      </m:r>
                      <m:r>
                        <a:rPr lang="en-US" sz="2400" b="0" i="1" smtClean="0">
                          <a:latin typeface="Cambria Math"/>
                        </a:rPr>
                        <m:t>𝑥𝑦</m:t>
                      </m:r>
                      <m:r>
                        <a:rPr lang="en-US" sz="2400" b="0" i="1" smtClean="0">
                          <a:latin typeface="Cambria Math"/>
                        </a:rPr>
                        <m:t>&gt;1)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457200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≥2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1578286"/>
                <a:ext cx="1014124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982262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𝑥</m:t>
                      </m:r>
                      <m:r>
                        <a:rPr lang="en-US" sz="2400" i="1" smtClean="0">
                          <a:latin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800" y="1578285"/>
                <a:ext cx="101412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408948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098924" y="1385552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856200" y="1809117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 smtClean="0">
                          <a:latin typeface="Cambria Math"/>
                        </a:rPr>
                        <m:t>≥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01" y="1542419"/>
                <a:ext cx="1018099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2923000" y="1809119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56400" y="880765"/>
            <a:ext cx="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2200" y="1385556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200" y="1542419"/>
                <a:ext cx="185942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5971000" y="1385554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076" y="1537954"/>
                <a:ext cx="1014124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190200" y="1385554"/>
            <a:ext cx="0" cy="72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≤1)∨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820" y="2528554"/>
                <a:ext cx="3407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6484381" y="222375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94800" y="1809121"/>
            <a:ext cx="381000" cy="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68138" y="2223754"/>
            <a:ext cx="113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n-lt"/>
              </a:rPr>
              <a:t>Conflict</a:t>
            </a:r>
            <a:endParaRPr lang="en-US" sz="24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¬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≥2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≤1)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38" y="2623454"/>
                <a:ext cx="3046988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0" y="4028129"/>
            <a:ext cx="8611828" cy="2791484"/>
            <a:chOff x="111258" y="2357735"/>
            <a:chExt cx="8611828" cy="2791484"/>
          </a:xfrm>
        </p:grpSpPr>
        <p:sp>
          <p:nvSpPr>
            <p:cNvPr id="31" name="Rectangle 30"/>
            <p:cNvSpPr/>
            <p:nvPr/>
          </p:nvSpPr>
          <p:spPr>
            <a:xfrm>
              <a:off x="732971" y="3276602"/>
              <a:ext cx="7736114" cy="7261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≥2, 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≥1∨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≥1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  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≤1∨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𝑥𝑦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&gt;1)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86" y="2357735"/>
                  <a:ext cx="7848600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≥2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738" y="3464867"/>
                  <a:ext cx="1014124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925833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𝑥</m:t>
                        </m:r>
                        <m:r>
                          <a:rPr lang="en-US" sz="2400" i="1" smtClean="0">
                            <a:latin typeface="Cambria Math"/>
                          </a:rPr>
                          <m:t>≥1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3464866"/>
                  <a:ext cx="1014124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1381548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042495" y="3276600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828800" y="3695698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400" i="1" smtClean="0">
                            <a:latin typeface="Cambria Math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901" y="3429000"/>
                  <a:ext cx="1018099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895600" y="3695700"/>
              <a:ext cx="381000" cy="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429000" y="2781300"/>
              <a:ext cx="0" cy="4191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085771" y="3276604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3429000"/>
                  <a:ext cx="2345129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6371771" y="3276602"/>
              <a:ext cx="0" cy="726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≤1)∨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85" y="4482957"/>
                  <a:ext cx="3407600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¬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≥2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∨¬(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≤1)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58" y="4687554"/>
                  <a:ext cx="3892284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Elbow Connector 48"/>
            <p:cNvCxnSpPr>
              <a:stCxn id="33" idx="2"/>
            </p:cNvCxnSpPr>
            <p:nvPr/>
          </p:nvCxnSpPr>
          <p:spPr>
            <a:xfrm rot="5400000" flipH="1" flipV="1">
              <a:off x="2897771" y="2404826"/>
              <a:ext cx="71734" cy="2971677"/>
            </a:xfrm>
            <a:prstGeom prst="bentConnector4">
              <a:avLst>
                <a:gd name="adj1" fmla="val -784051"/>
                <a:gd name="adj2" fmla="val 72207"/>
              </a:avLst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48" idx="3"/>
            </p:cNvCxnSpPr>
            <p:nvPr/>
          </p:nvCxnSpPr>
          <p:spPr>
            <a:xfrm flipV="1">
              <a:off x="4003542" y="3854797"/>
              <a:ext cx="790386" cy="106359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Oval 50"/>
          <p:cNvSpPr/>
          <p:nvPr/>
        </p:nvSpPr>
        <p:spPr>
          <a:xfrm>
            <a:off x="950463" y="1344167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Oval 51"/>
          <p:cNvSpPr/>
          <p:nvPr/>
        </p:nvSpPr>
        <p:spPr>
          <a:xfrm>
            <a:off x="2057873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3" name="Oval 52"/>
          <p:cNvSpPr/>
          <p:nvPr/>
        </p:nvSpPr>
        <p:spPr>
          <a:xfrm>
            <a:off x="3162773" y="1344332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4" name="Oval 53"/>
          <p:cNvSpPr/>
          <p:nvPr/>
        </p:nvSpPr>
        <p:spPr>
          <a:xfrm>
            <a:off x="798050" y="4925936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5" name="Oval 54"/>
          <p:cNvSpPr/>
          <p:nvPr/>
        </p:nvSpPr>
        <p:spPr>
          <a:xfrm>
            <a:off x="1886451" y="494699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6" name="Oval 55"/>
          <p:cNvSpPr/>
          <p:nvPr/>
        </p:nvSpPr>
        <p:spPr>
          <a:xfrm>
            <a:off x="2997915" y="4925935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Oval 56"/>
          <p:cNvSpPr/>
          <p:nvPr/>
        </p:nvSpPr>
        <p:spPr>
          <a:xfrm>
            <a:off x="4367701" y="4925934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Oval 57"/>
          <p:cNvSpPr/>
          <p:nvPr/>
        </p:nvSpPr>
        <p:spPr>
          <a:xfrm>
            <a:off x="4687528" y="1525107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Oval 58"/>
          <p:cNvSpPr/>
          <p:nvPr/>
        </p:nvSpPr>
        <p:spPr>
          <a:xfrm>
            <a:off x="6085300" y="1331811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768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procedures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8240"/>
              </p:ext>
            </p:extLst>
          </p:nvPr>
        </p:nvGraphicFramePr>
        <p:xfrm>
          <a:off x="1600200" y="236220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Resolution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DPLL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Proof-finder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Model-finder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Saturation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Search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093268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093268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225501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355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Conflict (evaluates to false)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217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8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∨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4" y="1404333"/>
                <a:ext cx="7848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89400" y="2225501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1982262" y="2225501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→1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2357734"/>
                <a:ext cx="1041375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MCSat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010" y="2354104"/>
                <a:ext cx="4449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2743200" y="2209800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14600" y="1790700"/>
            <a:ext cx="685800" cy="419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2400" y="3200400"/>
            <a:ext cx="160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New clause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&lt;1∨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00" y="3662065"/>
                <a:ext cx="7848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45643" y="4419600"/>
            <a:ext cx="7736114" cy="726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7" y="4551833"/>
                <a:ext cx="101412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1955011" y="4419599"/>
            <a:ext cx="0" cy="726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935989" y="2209800"/>
            <a:ext cx="916969" cy="808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Oval 15"/>
          <p:cNvSpPr/>
          <p:nvPr/>
        </p:nvSpPr>
        <p:spPr>
          <a:xfrm>
            <a:off x="1066800" y="4557276"/>
            <a:ext cx="564588" cy="47701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Oval 16"/>
          <p:cNvSpPr/>
          <p:nvPr/>
        </p:nvSpPr>
        <p:spPr>
          <a:xfrm>
            <a:off x="1213854" y="2467010"/>
            <a:ext cx="270479" cy="24311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438071"/>
            <a:ext cx="7391400" cy="752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3433534"/>
            <a:ext cx="0" cy="757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95600" y="3443514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48971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Arithmetic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17526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Boolean</a:t>
            </a:r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4724400" y="4953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Lists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4749800" y="1524000"/>
            <a:ext cx="2133600" cy="1066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Arrays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581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43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5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429000"/>
            <a:ext cx="0" cy="747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/>
          <p:cNvSpPr/>
          <p:nvPr/>
        </p:nvSpPr>
        <p:spPr>
          <a:xfrm>
            <a:off x="2815771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-Down Arrow 20"/>
          <p:cNvSpPr/>
          <p:nvPr/>
        </p:nvSpPr>
        <p:spPr>
          <a:xfrm>
            <a:off x="2815771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/>
          <p:cNvSpPr/>
          <p:nvPr/>
        </p:nvSpPr>
        <p:spPr>
          <a:xfrm>
            <a:off x="5675085" y="2743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/>
          <p:cNvSpPr/>
          <p:nvPr/>
        </p:nvSpPr>
        <p:spPr>
          <a:xfrm>
            <a:off x="5700484" y="4267200"/>
            <a:ext cx="384629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MCSat</a:t>
            </a:r>
            <a:r>
              <a:rPr lang="en-US" dirty="0" smtClean="0"/>
              <a:t>: development</a:t>
            </a:r>
            <a:endParaRPr lang="en-US" dirty="0"/>
          </a:p>
        </p:txBody>
      </p:sp>
      <p:pic>
        <p:nvPicPr>
          <p:cNvPr id="2050" name="Picture 2" descr="Z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399"/>
            <a:ext cx="185378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V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09799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Improvements</a:t>
                </a:r>
              </a:p>
              <a:p>
                <a:r>
                  <a:rPr lang="en-US" sz="2800" dirty="0" smtClean="0"/>
                  <a:t>Delete tautologies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∨¬</m:t>
                    </m:r>
                    <m:r>
                      <a:rPr lang="en-US" sz="2800" b="0" i="1" smtClean="0">
                        <a:latin typeface="Cambria Math"/>
                      </a:rPr>
                      <m:t>𝑙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Ordered Resolution</a:t>
                </a:r>
              </a:p>
              <a:p>
                <a:r>
                  <a:rPr lang="en-US" sz="2800" dirty="0" err="1" smtClean="0"/>
                  <a:t>Subsumption</a:t>
                </a:r>
                <a:r>
                  <a:rPr lang="en-US" sz="2800" dirty="0" smtClean="0"/>
                  <a:t> (delete redundant clauses)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𝑠𝑢𝑏𝑠𝑢𝑚𝑒𝑠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𝐶</m:t>
                    </m:r>
                    <m:r>
                      <a:rPr lang="en-US" sz="2800" b="0" i="1" smtClean="0">
                        <a:latin typeface="Cambria Math"/>
                      </a:rPr>
                      <m:t>∨</m:t>
                    </m:r>
                    <m:r>
                      <a:rPr lang="en-US" sz="28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…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81" y="3810000"/>
                <a:ext cx="608096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2004" t="-2050" r="-1102" b="-5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07100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∨¬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∨</m:t>
                                </m:r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3200" b="0" i="1" dirty="0" smtClean="0">
                            <a:latin typeface="Cambria Math"/>
                          </a:endParaRPr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94129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¬</m:t>
                              </m:r>
                              <m:r>
                                <a:rPr lang="en-US" sz="3200" b="0" i="1" smtClean="0"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3200" b="0" i="1" dirty="0" smtClean="0">
                              <a:latin typeface="Cambria Math"/>
                            </a:rPr>
                            <a:t> 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⇒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dirty="0" smtClean="0"/>
                            <a:t>unsat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endParaRPr lang="en-US" sz="3200" dirty="0" smtClean="0"/>
                        </a:p>
                        <a:p>
                          <a:endParaRPr lang="en-US" sz="3200" dirty="0"/>
                        </a:p>
                      </a:txBody>
                      <a:tcPr/>
                    </a:tc>
                  </a:tr>
                  <a:tr h="327212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936462"/>
                  </p:ext>
                </p:extLst>
              </p:nvPr>
            </p:nvGraphicFramePr>
            <p:xfrm>
              <a:off x="1828800" y="1600200"/>
              <a:ext cx="6096000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67000"/>
                    <a:gridCol w="717519"/>
                    <a:gridCol w="2711481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71" r="-128311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571" r="-380342" b="-1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571" b="-134286"/>
                          </a:stretch>
                        </a:blipFill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0571" r="-128311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74359" t="-100571" r="-380342" b="-3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4719" t="-100571" b="-34286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8482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5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371600"/>
            <a:ext cx="82391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Resolution: Example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23975"/>
            <a:ext cx="79438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9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10552</TotalTime>
  <Words>1178</Words>
  <Application>Microsoft Office PowerPoint</Application>
  <PresentationFormat>On-screen Show (4:3)</PresentationFormat>
  <Paragraphs>374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Segoe UI</vt:lpstr>
      <vt:lpstr>Office Theme</vt:lpstr>
      <vt:lpstr>Decision methods for arithmetic Third summer school on formal methods</vt:lpstr>
      <vt:lpstr>Symbolic Reasoning</vt:lpstr>
      <vt:lpstr>Saturation   x    Search</vt:lpstr>
      <vt:lpstr>SAT</vt:lpstr>
      <vt:lpstr>Two procedures</vt:lpstr>
      <vt:lpstr>Resolution</vt:lpstr>
      <vt:lpstr>Resolution: Example</vt:lpstr>
      <vt:lpstr>Resolution: Example</vt:lpstr>
      <vt:lpstr>Resolution: Example</vt:lpstr>
      <vt:lpstr>Resolution: Example</vt:lpstr>
      <vt:lpstr>Resolution: Example</vt:lpstr>
      <vt:lpstr>Resolution: Problem</vt:lpstr>
      <vt:lpstr>Unit Resolution</vt:lpstr>
      <vt:lpstr>DPLL</vt:lpstr>
      <vt:lpstr>DPLL</vt:lpstr>
      <vt:lpstr>DPLL</vt:lpstr>
      <vt:lpstr>DPLL</vt:lpstr>
      <vt:lpstr>DPLL</vt:lpstr>
      <vt:lpstr>DPLL</vt:lpstr>
      <vt:lpstr>DPLL</vt:lpstr>
      <vt:lpstr>CDCL: Conflict Driven Clause Learning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MCSat</vt:lpstr>
      <vt:lpstr>PowerPoint Presentation</vt:lpstr>
      <vt:lpstr>MCSat</vt:lpstr>
      <vt:lpstr>MCSat</vt:lpstr>
      <vt:lpstr>MCSat</vt:lpstr>
      <vt:lpstr>MCSat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 – Finite Basis</vt:lpstr>
      <vt:lpstr>MCSat: Termination</vt:lpstr>
      <vt:lpstr>MCSat</vt:lpstr>
      <vt:lpstr>MCSat</vt:lpstr>
      <vt:lpstr>MCSat</vt:lpstr>
      <vt:lpstr>PowerPoint Presentation</vt:lpstr>
      <vt:lpstr>PowerPoint Presentation</vt:lpstr>
      <vt:lpstr>PowerPoint Presentation</vt:lpstr>
      <vt:lpstr>MCSat</vt:lpstr>
      <vt:lpstr>MCSat</vt:lpstr>
      <vt:lpstr>MCSat</vt:lpstr>
      <vt:lpstr>MCSat</vt:lpstr>
      <vt:lpstr>MCSat</vt:lpstr>
      <vt:lpstr>MCSat</vt:lpstr>
      <vt:lpstr>MCSat: Architecture</vt:lpstr>
      <vt:lpstr>MCSat: development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Margus Veanes</dc:creator>
  <cp:lastModifiedBy>Leonardo de Moura</cp:lastModifiedBy>
  <cp:revision>528</cp:revision>
  <dcterms:created xsi:type="dcterms:W3CDTF">2010-12-09T09:07:23Z</dcterms:created>
  <dcterms:modified xsi:type="dcterms:W3CDTF">2013-05-20T18:40:47Z</dcterms:modified>
</cp:coreProperties>
</file>