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0" r:id="rId3"/>
    <p:sldId id="274" r:id="rId4"/>
    <p:sldId id="266" r:id="rId5"/>
    <p:sldId id="272" r:id="rId6"/>
    <p:sldId id="275" r:id="rId7"/>
    <p:sldId id="278" r:id="rId8"/>
    <p:sldId id="277" r:id="rId9"/>
    <p:sldId id="276" r:id="rId10"/>
    <p:sldId id="27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0048"/>
    <a:srgbClr val="00AEEF"/>
    <a:srgbClr val="83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82060" autoAdjust="0"/>
  </p:normalViewPr>
  <p:slideViewPr>
    <p:cSldViewPr>
      <p:cViewPr varScale="1">
        <p:scale>
          <a:sx n="30" d="100"/>
          <a:sy n="30" d="100"/>
        </p:scale>
        <p:origin x="1147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463F3-348D-4904-8758-DFA23903416A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CC5CD-61E5-48E1-9D99-BDA2345C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21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Models are very important.</a:t>
            </a:r>
          </a:p>
          <a:p>
            <a:r>
              <a:rPr lang="en-US" dirty="0" smtClean="0"/>
              <a:t>Classical</a:t>
            </a:r>
            <a:r>
              <a:rPr lang="en-US" baseline="0" dirty="0" smtClean="0"/>
              <a:t> theorem </a:t>
            </a:r>
            <a:r>
              <a:rPr lang="en-US" baseline="0" dirty="0" err="1" smtClean="0"/>
              <a:t>provers</a:t>
            </a:r>
            <a:r>
              <a:rPr lang="en-US" baseline="0" dirty="0" smtClean="0"/>
              <a:t> do not produce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13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Algorithms:</a:t>
            </a:r>
            <a:r>
              <a:rPr lang="en-US" baseline="0" dirty="0" smtClean="0"/>
              <a:t> new theory combination, saturation + DPLL(T), abstract GB, </a:t>
            </a:r>
            <a:r>
              <a:rPr lang="en-US" baseline="0" dirty="0" err="1" smtClean="0"/>
              <a:t>cutsat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nlsat</a:t>
            </a:r>
            <a:endParaRPr lang="en-US" baseline="0" dirty="0" smtClean="0"/>
          </a:p>
          <a:p>
            <a:r>
              <a:rPr lang="en-US" baseline="0" dirty="0" smtClean="0"/>
              <a:t>Fragments: Generalized array theory, QBVF, complete instantiation</a:t>
            </a:r>
          </a:p>
          <a:p>
            <a:r>
              <a:rPr lang="en-US" baseline="0" dirty="0" smtClean="0"/>
              <a:t>Data structures: E-matching code trees, Inverted Path index</a:t>
            </a:r>
          </a:p>
          <a:p>
            <a:r>
              <a:rPr lang="en-US" baseline="0" dirty="0" smtClean="0"/>
              <a:t>Heuristics: relevancy propagation, DPLL(Join)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CC5CD-61E5-48E1-9D99-BDA2345C5A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17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C288-8C4F-426B-A574-767E3D468EB9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3FA-6910-49CE-84D8-CBB4A3455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C288-8C4F-426B-A574-767E3D468EB9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3FA-6910-49CE-84D8-CBB4A3455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2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C288-8C4F-426B-A574-767E3D468EB9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3FA-6910-49CE-84D8-CBB4A3455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9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C288-8C4F-426B-A574-767E3D468EB9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3FA-6910-49CE-84D8-CBB4A3455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8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C288-8C4F-426B-A574-767E3D468EB9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3FA-6910-49CE-84D8-CBB4A3455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C288-8C4F-426B-A574-767E3D468EB9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3FA-6910-49CE-84D8-CBB4A3455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2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C288-8C4F-426B-A574-767E3D468EB9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3FA-6910-49CE-84D8-CBB4A3455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5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C288-8C4F-426B-A574-767E3D468EB9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3FA-6910-49CE-84D8-CBB4A3455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18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C288-8C4F-426B-A574-767E3D468EB9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3FA-6910-49CE-84D8-CBB4A3455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8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C288-8C4F-426B-A574-767E3D468EB9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3FA-6910-49CE-84D8-CBB4A3455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3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C288-8C4F-426B-A574-767E3D468EB9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B3FA-6910-49CE-84D8-CBB4A3455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8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BC288-8C4F-426B-A574-767E3D468EB9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6B3FA-6910-49CE-84D8-CBB4A3455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2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jpeg"/><Relationship Id="rId7" Type="http://schemas.openxmlformats.org/officeDocument/2006/relationships/image" Target="../media/image5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133600"/>
            <a:ext cx="56388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Logic </a:t>
            </a:r>
            <a:r>
              <a:rPr lang="en-US" sz="4000" dirty="0"/>
              <a:t>Engines as a Service</a:t>
            </a:r>
            <a:endParaRPr lang="en-US" sz="4000" dirty="0"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7924800" cy="13716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Leonardo de Moura and Nikolaj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Bjørner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Microsoft Research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1828800" cy="1105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821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76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Z3 with objective functions (Bjørner)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Leverage progress in </a:t>
            </a:r>
            <a:r>
              <a:rPr lang="en-US" dirty="0" err="1" smtClean="0">
                <a:solidFill>
                  <a:srgbClr val="FF0000"/>
                </a:solidFill>
              </a:rPr>
              <a:t>MaxSAT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for SMT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Stochastic Local Search in Z3 (Wintersteiger)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For hard feasibility problems from symbolic execution, floating points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Lean</a:t>
            </a:r>
            <a:r>
              <a:rPr lang="en-US" dirty="0" smtClean="0"/>
              <a:t>: new theorem </a:t>
            </a:r>
            <a:r>
              <a:rPr lang="en-US" dirty="0" err="1" smtClean="0"/>
              <a:t>prover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de Moura)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Powerful Dependent Type system, Higher-Order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2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rgbClr val="0070C0"/>
                </a:solidFill>
              </a:rPr>
              <a:t>Satisfiability</a:t>
            </a:r>
            <a:endParaRPr lang="en-US" sz="5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2"/>
              <p:cNvSpPr txBox="1">
                <a:spLocks/>
              </p:cNvSpPr>
              <p:nvPr/>
            </p:nvSpPr>
            <p:spPr>
              <a:xfrm>
                <a:off x="332987" y="2062928"/>
                <a:ext cx="4491789" cy="38779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384954" marR="0" lvl="0" indent="-384954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&lt;1 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𝑎𝑛𝑑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𝑥𝑦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&gt;0.1</m:t>
                    </m:r>
                  </m:oMath>
                </a14:m>
                <a:r>
                  <a:rPr lang="en-US" sz="2800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87" y="2062928"/>
                <a:ext cx="4491789" cy="3877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Arrow 2"/>
          <p:cNvSpPr/>
          <p:nvPr/>
        </p:nvSpPr>
        <p:spPr>
          <a:xfrm>
            <a:off x="4572113" y="2062928"/>
            <a:ext cx="533400" cy="42934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85987" y="1905000"/>
                <a:ext cx="2626296" cy="703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+mn-lt"/>
                  </a:rPr>
                  <a:t>s</a:t>
                </a:r>
                <a:r>
                  <a:rPr lang="en-US" sz="2800" dirty="0" smtClean="0">
                    <a:latin typeface="+mn-lt"/>
                  </a:rPr>
                  <a:t>at,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7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8</m:t>
                        </m:r>
                      </m:den>
                    </m:f>
                  </m:oMath>
                </a14:m>
                <a:endParaRPr 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987" y="1905000"/>
                <a:ext cx="2626296" cy="703654"/>
              </a:xfrm>
              <a:prstGeom prst="rect">
                <a:avLst/>
              </a:prstGeom>
              <a:blipFill rotWithShape="0">
                <a:blip r:embed="rId4"/>
                <a:stretch>
                  <a:fillRect l="-4640" b="-1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2"/>
              <p:cNvSpPr txBox="1">
                <a:spLocks/>
              </p:cNvSpPr>
              <p:nvPr/>
            </p:nvSpPr>
            <p:spPr>
              <a:xfrm>
                <a:off x="332987" y="2672528"/>
                <a:ext cx="4491789" cy="38779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384954" marR="0" lvl="0" indent="-384954" algn="l" defTabSz="9143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&lt;1 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𝑎𝑛𝑑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𝑥𝑦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&gt;1</m:t>
                    </m:r>
                  </m:oMath>
                </a14:m>
                <a:r>
                  <a:rPr lang="en-US" sz="2800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</a:p>
            </p:txBody>
          </p:sp>
        </mc:Choice>
        <mc:Fallback xmlns="">
          <p:sp>
            <p:nvSpPr>
              <p:cNvPr id="12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87" y="2672528"/>
                <a:ext cx="4491789" cy="3877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572113" y="2672528"/>
            <a:ext cx="533400" cy="42934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85987" y="2600980"/>
            <a:ext cx="1956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+mn-lt"/>
              </a:rPr>
              <a:t>unsat</a:t>
            </a:r>
            <a:r>
              <a:rPr lang="en-US" sz="2800" dirty="0" smtClean="0">
                <a:latin typeface="+mn-lt"/>
              </a:rPr>
              <a:t>, </a:t>
            </a:r>
            <a:r>
              <a:rPr lang="en-US" sz="2800" dirty="0">
                <a:latin typeface="+mn-lt"/>
              </a:rPr>
              <a:t>P</a:t>
            </a:r>
            <a:r>
              <a:rPr lang="en-US" sz="2800" dirty="0" smtClean="0">
                <a:latin typeface="+mn-lt"/>
              </a:rPr>
              <a:t>roof</a:t>
            </a:r>
            <a:endParaRPr lang="en-US" sz="28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3487378"/>
            <a:ext cx="3711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Is execution path </a:t>
            </a:r>
            <a:r>
              <a:rPr lang="en-US" sz="2400" i="1" dirty="0" smtClean="0">
                <a:latin typeface="+mj-lt"/>
              </a:rPr>
              <a:t>P</a:t>
            </a:r>
            <a:r>
              <a:rPr lang="en-US" sz="2400" dirty="0" smtClean="0">
                <a:latin typeface="+mj-lt"/>
              </a:rPr>
              <a:t> feasible?</a:t>
            </a:r>
            <a:endParaRPr lang="en-US" sz="24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55616" y="3498084"/>
            <a:ext cx="3039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Is assertion </a:t>
            </a:r>
            <a:r>
              <a:rPr lang="en-US" sz="2400" i="1" dirty="0" smtClean="0">
                <a:latin typeface="+mj-lt"/>
              </a:rPr>
              <a:t>X</a:t>
            </a:r>
            <a:r>
              <a:rPr lang="en-US" sz="2400" dirty="0" smtClean="0">
                <a:latin typeface="+mj-lt"/>
              </a:rPr>
              <a:t> violated?</a:t>
            </a:r>
            <a:endParaRPr lang="en-US" sz="2400" dirty="0">
              <a:latin typeface="+mj-lt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926" y="4267200"/>
            <a:ext cx="11620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own Arrow 6"/>
          <p:cNvSpPr/>
          <p:nvPr/>
        </p:nvSpPr>
        <p:spPr>
          <a:xfrm>
            <a:off x="6001251" y="3986463"/>
            <a:ext cx="533400" cy="228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1959618" y="3986463"/>
            <a:ext cx="533400" cy="228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209254" y="4491063"/>
            <a:ext cx="2008527" cy="59049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Calibri" pitchFamily="34" charset="0"/>
              </a:rPr>
              <a:t>SAGE</a:t>
            </a:r>
            <a:endParaRPr lang="en-US" sz="3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3426396" y="5305425"/>
            <a:ext cx="1637835" cy="48104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814" y="5943600"/>
            <a:ext cx="4190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Is Formula </a:t>
            </a:r>
            <a:r>
              <a:rPr lang="en-US" sz="3200" i="1" dirty="0" smtClean="0">
                <a:solidFill>
                  <a:srgbClr val="FF0000"/>
                </a:solidFill>
                <a:latin typeface="+mj-lt"/>
              </a:rPr>
              <a:t>F</a:t>
            </a:r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+mj-lt"/>
              </a:rPr>
              <a:t>Satisfiable</a:t>
            </a:r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?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3874212" y="3949043"/>
            <a:ext cx="742201" cy="2026163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</a:t>
            </a:r>
          </a:p>
          <a:p>
            <a:pPr algn="ctr"/>
            <a:r>
              <a:rPr lang="en-US" dirty="0" smtClean="0"/>
              <a:t>TNESS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 rot="5400000">
            <a:off x="6773027" y="847975"/>
            <a:ext cx="437649" cy="19812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91200" y="1143000"/>
            <a:ext cx="2475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Solution/Model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077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2" grpId="0"/>
      <p:bldP spid="13" grpId="0" animBg="1"/>
      <p:bldP spid="14" grpId="0"/>
      <p:bldP spid="6" grpId="0"/>
      <p:bldP spid="15" grpId="0"/>
      <p:bldP spid="7" grpId="0" animBg="1"/>
      <p:bldP spid="17" grpId="0" animBg="1"/>
      <p:bldP spid="18" grpId="0" animBg="1"/>
      <p:bldP spid="20" grpId="0" animBg="1"/>
      <p:bldP spid="21" grpId="0"/>
      <p:bldP spid="5" grpId="0" animBg="1"/>
      <p:bldP spid="9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leonardo\AppData\Local\Microsoft\Windows\Temporary Internet Files\Content.IE5\DWH3FF2P\MCIN00695_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3277504"/>
            <a:ext cx="1117577" cy="1066800"/>
          </a:xfrm>
          <a:prstGeom prst="rect">
            <a:avLst/>
          </a:prstGeom>
          <a:noFill/>
        </p:spPr>
      </p:pic>
      <p:pic>
        <p:nvPicPr>
          <p:cNvPr id="12" name="Picture 11" descr="C:\Users\leonardo\AppData\Local\Microsoft\Windows\Temporary Internet Files\Content.IE5\ZOWPM7LH\MCIN00694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7937" y="3270003"/>
            <a:ext cx="1219200" cy="978316"/>
          </a:xfrm>
          <a:prstGeom prst="rect">
            <a:avLst/>
          </a:prstGeom>
          <a:noFill/>
        </p:spPr>
      </p:pic>
      <p:sp>
        <p:nvSpPr>
          <p:cNvPr id="13" name="Content Placeholder 2"/>
          <p:cNvSpPr>
            <a:spLocks noGrp="1"/>
          </p:cNvSpPr>
          <p:nvPr/>
        </p:nvSpPr>
        <p:spPr>
          <a:xfrm>
            <a:off x="414145" y="3205163"/>
            <a:ext cx="8382000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384954" indent="-384954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4"/>
              </a:buBlip>
              <a:defRPr sz="2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739481" indent="-36246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4"/>
              </a:buBlip>
              <a:defRPr sz="2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1101946" indent="-347914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4"/>
              </a:buBlip>
              <a:defRPr sz="2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420756" indent="-318811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4"/>
              </a:buBlip>
              <a:defRPr sz="2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760732" indent="-318811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4"/>
              </a:buBlip>
              <a:defRPr sz="2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Z3 is a collection of</a:t>
            </a:r>
          </a:p>
          <a:p>
            <a:pPr algn="ctr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Symbolic Reasoning Engines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2171699"/>
            <a:ext cx="1600200" cy="685800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alpha val="66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DPLL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782244" y="1828799"/>
            <a:ext cx="1600200" cy="685800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alpha val="66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Simplex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763444" y="1828799"/>
            <a:ext cx="1600200" cy="685800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alpha val="66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Rewriting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6629399" y="2171699"/>
            <a:ext cx="1981201" cy="685800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alpha val="66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Superposition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890337" y="4686299"/>
            <a:ext cx="1867844" cy="830179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alpha val="66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Congruence</a:t>
            </a:r>
          </a:p>
          <a:p>
            <a:pPr algn="ctr"/>
            <a:r>
              <a:rPr lang="en-US" sz="2400" dirty="0" smtClean="0"/>
              <a:t>Closure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3004945" y="5181600"/>
            <a:ext cx="1600200" cy="685800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alpha val="66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Groebner</a:t>
            </a:r>
            <a:endParaRPr lang="en-US" sz="2400" dirty="0" smtClean="0"/>
          </a:p>
          <a:p>
            <a:pPr algn="ctr"/>
            <a:r>
              <a:rPr lang="en-US" sz="2400" dirty="0" smtClean="0"/>
              <a:t>Basis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876800" y="5181600"/>
            <a:ext cx="1600200" cy="685800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alpha val="66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ym typeface="Symbol"/>
              </a:rPr>
              <a:t></a:t>
            </a:r>
          </a:p>
          <a:p>
            <a:pPr algn="ctr"/>
            <a:r>
              <a:rPr lang="en-US" sz="2400" dirty="0" smtClean="0">
                <a:sym typeface="Symbol"/>
              </a:rPr>
              <a:t>elimination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6704239" y="4818646"/>
            <a:ext cx="1981201" cy="685800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alpha val="66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Euclidean</a:t>
            </a:r>
          </a:p>
          <a:p>
            <a:pPr algn="ctr"/>
            <a:r>
              <a:rPr lang="en-US" sz="2400" dirty="0" smtClean="0"/>
              <a:t>Solver</a:t>
            </a:r>
            <a:endParaRPr lang="en-US" sz="2400" dirty="0"/>
          </a:p>
        </p:txBody>
      </p:sp>
      <p:sp>
        <p:nvSpPr>
          <p:cNvPr id="21" name="Title 1"/>
          <p:cNvSpPr txBox="1">
            <a:spLocks/>
          </p:cNvSpPr>
          <p:nvPr/>
        </p:nvSpPr>
        <p:spPr bwMode="auto">
          <a:xfrm>
            <a:off x="3086100" y="0"/>
            <a:ext cx="48768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5400" dirty="0" smtClean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Theorem </a:t>
            </a:r>
            <a:r>
              <a:rPr lang="en-US" sz="5400" dirty="0" err="1" smtClean="0">
                <a:solidFill>
                  <a:srgbClr val="0070C0"/>
                </a:solidFill>
                <a:ea typeface="Segoe UI" pitchFamily="34" charset="0"/>
                <a:cs typeface="Segoe UI" pitchFamily="34" charset="0"/>
              </a:rPr>
              <a:t>Prover</a:t>
            </a:r>
            <a:endParaRPr lang="en-US" sz="5400" dirty="0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0825"/>
            <a:ext cx="1727757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49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Symbolic Reasoning Engine</a:t>
            </a:r>
            <a:endParaRPr lang="en-US" sz="54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14400" y="1676400"/>
            <a:ext cx="3429000" cy="1295400"/>
          </a:xfrm>
          <a:prstGeom prst="rect">
            <a:avLst/>
          </a:prstGeom>
          <a:solidFill>
            <a:srgbClr val="00AEE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 Case Generation</a:t>
            </a:r>
            <a:endParaRPr lang="en-US" sz="2400" spc="-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 pitchFamily="34" charset="0"/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662139" y="1676400"/>
            <a:ext cx="3429000" cy="1295400"/>
          </a:xfrm>
          <a:prstGeom prst="rect">
            <a:avLst/>
          </a:prstGeom>
          <a:solidFill>
            <a:srgbClr val="83B8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Verifying Compilers</a:t>
            </a:r>
            <a:endParaRPr lang="en-US" sz="2400" spc="-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 pitchFamily="34" charset="0"/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682583" y="3259873"/>
            <a:ext cx="3429000" cy="1295400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 Based Testing</a:t>
            </a:r>
            <a:endParaRPr lang="en-US" sz="2400" spc="-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 pitchFamily="34" charset="0"/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14400" y="3269166"/>
            <a:ext cx="3429000" cy="1295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Invariant Generation</a:t>
            </a:r>
            <a:endParaRPr lang="en-US" sz="2400" spc="-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 pitchFamily="34" charset="0"/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14400" y="4876800"/>
            <a:ext cx="3429000" cy="1295400"/>
          </a:xfrm>
          <a:prstGeom prst="rect">
            <a:avLst/>
          </a:prstGeom>
          <a:solidFill>
            <a:srgbClr val="83B8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Checking</a:t>
            </a:r>
            <a:endParaRPr lang="en-US" sz="2400" spc="-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 pitchFamily="34" charset="0"/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682583" y="4893527"/>
            <a:ext cx="3429000" cy="1295400"/>
          </a:xfrm>
          <a:prstGeom prst="rect">
            <a:avLst/>
          </a:prstGeom>
          <a:solidFill>
            <a:srgbClr val="00AEE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 Checking</a:t>
            </a:r>
            <a:endParaRPr lang="en-US" sz="2400" spc="-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 pitchFamily="34" charset="0"/>
              <a:ea typeface="Segoe UI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8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Applications at Microsoft</a:t>
            </a:r>
            <a:endParaRPr lang="en-US" dirty="0"/>
          </a:p>
        </p:txBody>
      </p:sp>
      <p:pic>
        <p:nvPicPr>
          <p:cNvPr id="5" name="Picture 4" descr="SpecSharpLogo-h100-w36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189" y="3202692"/>
            <a:ext cx="2969751" cy="798716"/>
          </a:xfrm>
          <a:prstGeom prst="rect">
            <a:avLst/>
          </a:prstGeom>
        </p:spPr>
      </p:pic>
      <p:pic>
        <p:nvPicPr>
          <p:cNvPr id="6" name="Picture 5" descr="yogi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4800" y="4308657"/>
            <a:ext cx="1689100" cy="835961"/>
          </a:xfrm>
          <a:prstGeom prst="rect">
            <a:avLst/>
          </a:prstGeom>
        </p:spPr>
      </p:pic>
      <p:pic>
        <p:nvPicPr>
          <p:cNvPr id="7" name="Picture 6" descr="PexWe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33670" y="5695709"/>
            <a:ext cx="1853238" cy="1038936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97365" y="2809583"/>
            <a:ext cx="2222422" cy="991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ounded Rectangle 8"/>
          <p:cNvSpPr/>
          <p:nvPr/>
        </p:nvSpPr>
        <p:spPr>
          <a:xfrm>
            <a:off x="6450036" y="1768165"/>
            <a:ext cx="2008527" cy="5904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Calibri" pitchFamily="34" charset="0"/>
              </a:rPr>
              <a:t>HAVOC</a:t>
            </a:r>
            <a:endParaRPr lang="en-US" sz="3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6370" y="1768165"/>
            <a:ext cx="2008527" cy="59049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Calibri" pitchFamily="34" charset="0"/>
              </a:rPr>
              <a:t>SAGE</a:t>
            </a:r>
            <a:endParaRPr lang="en-US" sz="3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50036" y="4782663"/>
            <a:ext cx="2008527" cy="59049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Calibri" pitchFamily="34" charset="0"/>
              </a:rPr>
              <a:t>Vigilante</a:t>
            </a:r>
            <a:endParaRPr lang="en-US" sz="3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120" y="5389998"/>
            <a:ext cx="1390650" cy="1415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720" y="2547477"/>
            <a:ext cx="11620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48" y="4182593"/>
            <a:ext cx="107632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7" y="1718744"/>
            <a:ext cx="2838450" cy="68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556" y="3806356"/>
            <a:ext cx="34575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122" y="4030194"/>
            <a:ext cx="248602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48" y="5441155"/>
            <a:ext cx="3255963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046" y="2842012"/>
            <a:ext cx="2590595" cy="675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280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Used by many research groups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TACAS paper (</a:t>
            </a:r>
            <a:r>
              <a:rPr lang="en-US" dirty="0" smtClean="0">
                <a:solidFill>
                  <a:srgbClr val="FF0000"/>
                </a:solidFill>
              </a:rPr>
              <a:t>&gt; 1500 citations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More than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35k </a:t>
            </a:r>
            <a:r>
              <a:rPr lang="en-US" dirty="0">
                <a:solidFill>
                  <a:srgbClr val="FF0000"/>
                </a:solidFill>
                <a:sym typeface="Symbol"/>
              </a:rPr>
              <a:t>downloads</a:t>
            </a:r>
          </a:p>
          <a:p>
            <a:pPr marL="0" indent="0">
              <a:buNone/>
            </a:pPr>
            <a:r>
              <a:rPr lang="en-US" dirty="0" smtClean="0"/>
              <a:t>Ships with many popular systems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Isabelle, </a:t>
            </a:r>
            <a:r>
              <a:rPr lang="en-US" dirty="0" err="1" smtClean="0"/>
              <a:t>Pex</a:t>
            </a:r>
            <a:r>
              <a:rPr lang="en-US" dirty="0" smtClean="0"/>
              <a:t>, SLAM/SDV, …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Solved more than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5 </a:t>
            </a:r>
            <a:r>
              <a:rPr lang="en-US" dirty="0">
                <a:solidFill>
                  <a:srgbClr val="FF0000"/>
                </a:solidFill>
                <a:sym typeface="Symbol"/>
              </a:rPr>
              <a:t>Billion constraints </a:t>
            </a:r>
            <a:r>
              <a:rPr lang="en-US" dirty="0">
                <a:sym typeface="Symbol"/>
              </a:rPr>
              <a:t>created by SAGE when checking Win8 and Office.	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051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Results and Contributions</a:t>
            </a:r>
            <a:endParaRPr lang="en-US" sz="540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14400" y="2049966"/>
            <a:ext cx="3429000" cy="1828800"/>
          </a:xfrm>
          <a:prstGeom prst="rect">
            <a:avLst/>
          </a:prstGeom>
          <a:solidFill>
            <a:srgbClr val="00AEE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/>
              <a:t>Algorithms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662139" y="2049966"/>
            <a:ext cx="3429000" cy="1828800"/>
          </a:xfrm>
          <a:prstGeom prst="rect">
            <a:avLst/>
          </a:prstGeom>
          <a:solidFill>
            <a:srgbClr val="83B8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/>
              <a:t>Decidable Fragments</a:t>
            </a:r>
            <a:endParaRPr lang="en-US" sz="2400" spc="-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14400" y="4114800"/>
            <a:ext cx="3429000" cy="1828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spc="-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structures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4672073" y="4117428"/>
            <a:ext cx="3429000" cy="1828800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/>
              <a:t>Heuristics</a:t>
            </a:r>
          </a:p>
        </p:txBody>
      </p:sp>
    </p:spTree>
    <p:extLst>
      <p:ext uri="{BB962C8B-B14F-4D97-AF65-F5344CB8AC3E}">
        <p14:creationId xmlns:p14="http://schemas.microsoft.com/office/powerpoint/2010/main" val="208072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5400" dirty="0" smtClean="0">
                <a:solidFill>
                  <a:srgbClr val="0070C0"/>
                </a:solidFill>
              </a:rPr>
              <a:t>Recent Progress</a:t>
            </a:r>
            <a:endParaRPr lang="en-US" sz="5400" dirty="0">
              <a:solidFill>
                <a:srgbClr val="0070C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1000" y="4457399"/>
            <a:ext cx="3159514" cy="2095801"/>
            <a:chOff x="1945886" y="3161999"/>
            <a:chExt cx="3159514" cy="2095801"/>
          </a:xfrm>
        </p:grpSpPr>
        <p:sp>
          <p:nvSpPr>
            <p:cNvPr id="7" name="Rounded Rectangle 6"/>
            <p:cNvSpPr/>
            <p:nvPr/>
          </p:nvSpPr>
          <p:spPr>
            <a:xfrm>
              <a:off x="1945886" y="3161999"/>
              <a:ext cx="3159514" cy="20958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3352715"/>
              <a:ext cx="1260086" cy="761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245895" y="4114543"/>
              <a:ext cx="267400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A</a:t>
              </a:r>
              <a:r>
                <a:rPr lang="en-US" sz="2000" dirty="0" smtClean="0">
                  <a:latin typeface="+mn-lt"/>
                </a:rPr>
                <a:t>rithmetic, Bit-Vectors, </a:t>
              </a:r>
            </a:p>
            <a:p>
              <a:r>
                <a:rPr lang="en-US" sz="2000" dirty="0" smtClean="0">
                  <a:latin typeface="+mn-lt"/>
                </a:rPr>
                <a:t>Booleans, Arrays, </a:t>
              </a:r>
            </a:p>
            <a:p>
              <a:r>
                <a:rPr lang="en-US" sz="2000" dirty="0" err="1" smtClean="0">
                  <a:latin typeface="+mn-lt"/>
                </a:rPr>
                <a:t>Datatypes</a:t>
              </a:r>
              <a:r>
                <a:rPr lang="en-US" sz="2000" dirty="0" smtClean="0">
                  <a:latin typeface="+mn-lt"/>
                </a:rPr>
                <a:t>, Quantifiers </a:t>
              </a:r>
              <a:endParaRPr lang="en-US" sz="2000" dirty="0">
                <a:latin typeface="+mn-lt"/>
              </a:endParaRPr>
            </a:p>
          </p:txBody>
        </p:sp>
      </p:grpSp>
      <p:sp>
        <p:nvSpPr>
          <p:cNvPr id="9" name="Right Arrow 8"/>
          <p:cNvSpPr/>
          <p:nvPr/>
        </p:nvSpPr>
        <p:spPr>
          <a:xfrm>
            <a:off x="3674270" y="4558404"/>
            <a:ext cx="2273340" cy="199479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New Engines</a:t>
            </a:r>
            <a:endParaRPr lang="en-US" sz="2400" dirty="0"/>
          </a:p>
        </p:txBody>
      </p:sp>
      <p:sp>
        <p:nvSpPr>
          <p:cNvPr id="10" name="Up Arrow 9"/>
          <p:cNvSpPr/>
          <p:nvPr/>
        </p:nvSpPr>
        <p:spPr>
          <a:xfrm>
            <a:off x="381000" y="2286000"/>
            <a:ext cx="3289259" cy="2032594"/>
          </a:xfrm>
          <a:prstGeom prst="upArrow">
            <a:avLst>
              <a:gd name="adj1" fmla="val 50000"/>
              <a:gd name="adj2" fmla="val 3091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52587" y="1255693"/>
            <a:ext cx="23141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1. </a:t>
            </a:r>
            <a:r>
              <a:rPr lang="en-US" sz="2800" dirty="0" err="1" smtClean="0">
                <a:solidFill>
                  <a:srgbClr val="FF0000"/>
                </a:solidFill>
                <a:latin typeface="+mj-lt"/>
              </a:rPr>
              <a:t>Interpolants</a:t>
            </a:r>
            <a:endParaRPr lang="en-US" sz="2800" dirty="0" smtClean="0">
              <a:solidFill>
                <a:srgbClr val="FF0000"/>
              </a:solidFill>
              <a:latin typeface="+mj-lt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2. Fixed Points</a:t>
            </a:r>
            <a:endParaRPr lang="en-US" sz="2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5089837"/>
            <a:ext cx="27574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3. Strings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4.Nonlinear </a:t>
            </a:r>
            <a:r>
              <a:rPr lang="en-US" sz="2800" dirty="0" err="1" smtClean="0">
                <a:solidFill>
                  <a:srgbClr val="FF0000"/>
                </a:solidFill>
                <a:latin typeface="+mj-lt"/>
              </a:rPr>
              <a:t>arith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.</a:t>
            </a:r>
            <a:endParaRPr lang="en-US" sz="2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06676" y="3077383"/>
            <a:ext cx="16889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Beyond</a:t>
            </a:r>
          </a:p>
          <a:p>
            <a:pPr algn="ctr"/>
            <a:r>
              <a:rPr lang="en-US" sz="2400" dirty="0" err="1" smtClean="0">
                <a:latin typeface="+mj-lt"/>
              </a:rPr>
              <a:t>Satisfiability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593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SMT solvers are popular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932" y="3067379"/>
            <a:ext cx="2155907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324" y="2034922"/>
            <a:ext cx="3352800" cy="568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857417"/>
            <a:ext cx="9810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12" y="3111720"/>
            <a:ext cx="18383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078999"/>
            <a:ext cx="2514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185" y="4948377"/>
            <a:ext cx="2819400" cy="724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085751"/>
            <a:ext cx="1219200" cy="67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67379"/>
            <a:ext cx="96202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84" y="5110847"/>
            <a:ext cx="19335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733" y="5067820"/>
            <a:ext cx="2141481" cy="486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080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242</Words>
  <Application>Microsoft Office PowerPoint</Application>
  <PresentationFormat>On-screen Show (4:3)</PresentationFormat>
  <Paragraphs>82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Segoe UI</vt:lpstr>
      <vt:lpstr>Symbol</vt:lpstr>
      <vt:lpstr>Times New Roman</vt:lpstr>
      <vt:lpstr>Office Theme</vt:lpstr>
      <vt:lpstr>Logic Engines as a Service</vt:lpstr>
      <vt:lpstr>Satisfiability</vt:lpstr>
      <vt:lpstr>PowerPoint Presentation</vt:lpstr>
      <vt:lpstr>Symbolic Reasoning Engine</vt:lpstr>
      <vt:lpstr>Some Applications at Microsoft</vt:lpstr>
      <vt:lpstr>Impact</vt:lpstr>
      <vt:lpstr>Results and Contributions</vt:lpstr>
      <vt:lpstr>Recent Progress</vt:lpstr>
      <vt:lpstr>SMT solvers are popular</vt:lpstr>
      <vt:lpstr>Future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de Moura</dc:creator>
  <cp:lastModifiedBy>Leonardo de Moura</cp:lastModifiedBy>
  <cp:revision>39</cp:revision>
  <dcterms:created xsi:type="dcterms:W3CDTF">2012-04-25T22:23:56Z</dcterms:created>
  <dcterms:modified xsi:type="dcterms:W3CDTF">2014-04-14T17:10:05Z</dcterms:modified>
</cp:coreProperties>
</file>