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300" r:id="rId39"/>
    <p:sldId id="301" r:id="rId40"/>
    <p:sldId id="258" r:id="rId41"/>
    <p:sldId id="259" r:id="rId42"/>
    <p:sldId id="260" r:id="rId43"/>
    <p:sldId id="261" r:id="rId44"/>
    <p:sldId id="262" r:id="rId45"/>
    <p:sldId id="263" r:id="rId46"/>
    <p:sldId id="302" r:id="rId47"/>
    <p:sldId id="303" r:id="rId48"/>
    <p:sldId id="304" r:id="rId49"/>
    <p:sldId id="306" r:id="rId50"/>
    <p:sldId id="308" r:id="rId51"/>
    <p:sldId id="309" r:id="rId52"/>
    <p:sldId id="305" r:id="rId53"/>
    <p:sldId id="310" r:id="rId54"/>
    <p:sldId id="311" r:id="rId55"/>
    <p:sldId id="30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4B66E-0767-47D4-A98F-6DAA559DDE78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9ECDA-3575-44E1-AD66-57B27BD90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38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8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9C97427-A9F3-4EF7-85E6-A9558A8BB16B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9816E0EE-7DCA-46AD-8C78-2BD3B9A1FD4F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075156C-A149-44C8-AADF-7B77BA8F551A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5D82ED18-10B6-4A03-8543-FEF84B1681D0}" type="mathplaceholder">
                        <a:rPr lang="en-US" i="1" smtClean="0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2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4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1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D3AE-7EF6-49D2-A318-39843FFDCEF3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B9FB-CEA2-4034-8F3C-E22096CC6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42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360.png"/><Relationship Id="rId7" Type="http://schemas.openxmlformats.org/officeDocument/2006/relationships/image" Target="../media/image44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1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360.png"/><Relationship Id="rId7" Type="http://schemas.openxmlformats.org/officeDocument/2006/relationships/image" Target="../media/image441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1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00.png"/><Relationship Id="rId10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12" Type="http://schemas.openxmlformats.org/officeDocument/2006/relationships/image" Target="../media/image5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9.png"/><Relationship Id="rId5" Type="http://schemas.openxmlformats.org/officeDocument/2006/relationships/image" Target="../media/image400.png"/><Relationship Id="rId10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3" Type="http://schemas.openxmlformats.org/officeDocument/2006/relationships/image" Target="../media/image360.png"/><Relationship Id="rId12" Type="http://schemas.openxmlformats.org/officeDocument/2006/relationships/image" Target="../media/image5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49.png"/><Relationship Id="rId5" Type="http://schemas.openxmlformats.org/officeDocument/2006/relationships/image" Target="../media/image400.png"/><Relationship Id="rId10" Type="http://schemas.openxmlformats.org/officeDocument/2006/relationships/image" Target="../media/image48.png"/><Relationship Id="rId4" Type="http://schemas.openxmlformats.org/officeDocument/2006/relationships/image" Target="../media/image370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.png"/><Relationship Id="rId3" Type="http://schemas.openxmlformats.org/officeDocument/2006/relationships/image" Target="../media/image481.png"/><Relationship Id="rId7" Type="http://schemas.openxmlformats.org/officeDocument/2006/relationships/image" Target="../media/image520.png"/><Relationship Id="rId12" Type="http://schemas.openxmlformats.org/officeDocument/2006/relationships/image" Target="../media/image57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6.png"/><Relationship Id="rId5" Type="http://schemas.openxmlformats.org/officeDocument/2006/relationships/image" Target="../media/image501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60.png"/><Relationship Id="rId7" Type="http://schemas.openxmlformats.org/officeDocument/2006/relationships/image" Target="../media/image59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Relationship Id="rId9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400.png"/><Relationship Id="rId4" Type="http://schemas.openxmlformats.org/officeDocument/2006/relationships/image" Target="../media/image3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720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90.png"/><Relationship Id="rId4" Type="http://schemas.openxmlformats.org/officeDocument/2006/relationships/image" Target="../media/image7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90.png"/><Relationship Id="rId4" Type="http://schemas.openxmlformats.org/officeDocument/2006/relationships/image" Target="../media/image7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90.png"/><Relationship Id="rId4" Type="http://schemas.openxmlformats.org/officeDocument/2006/relationships/image" Target="../media/image7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z3.codeplex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01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00.png"/><Relationship Id="rId4" Type="http://schemas.openxmlformats.org/officeDocument/2006/relationships/image" Target="../media/image210.png"/><Relationship Id="rId9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230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251.png"/><Relationship Id="rId4" Type="http://schemas.openxmlformats.org/officeDocument/2006/relationships/image" Target="../media/image240.png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1.png"/><Relationship Id="rId7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Arithmetic and Optimization @ </a:t>
            </a:r>
            <a:r>
              <a:rPr lang="en-US" sz="4000" dirty="0" err="1" smtClean="0"/>
              <a:t>MCSat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Leonardo de Moura</a:t>
            </a:r>
          </a:p>
          <a:p>
            <a:r>
              <a:rPr lang="en-US" dirty="0" smtClean="0"/>
              <a:t>Joint work with </a:t>
            </a:r>
          </a:p>
          <a:p>
            <a:r>
              <a:rPr lang="en-US" dirty="0" smtClean="0"/>
              <a:t>Dejan </a:t>
            </a:r>
            <a:r>
              <a:rPr lang="en-US" dirty="0" err="1" smtClean="0"/>
              <a:t>Jovanović</a:t>
            </a:r>
            <a:r>
              <a:rPr lang="en-US" dirty="0" smtClean="0"/>
              <a:t> and Grant Passmore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0"/>
          <a:stretch/>
        </p:blipFill>
        <p:spPr bwMode="auto">
          <a:xfrm>
            <a:off x="-61015" y="1788467"/>
            <a:ext cx="891156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smtClean="0">
                <a:solidFill>
                  <a:srgbClr val="FF0000"/>
                </a:solidFill>
              </a:rPr>
              <a:t>Use partial solution to guide the search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−5&lt;0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r>
                        <a:rPr lang="en-US" b="0" i="1" smtClean="0">
                          <a:latin typeface="Cambria Math"/>
                        </a:rPr>
                        <m:t>𝑥𝑦</m:t>
                      </m:r>
                      <m:r>
                        <a:rPr lang="en-US" b="0" i="1" smtClean="0">
                          <a:latin typeface="Cambria Math"/>
                        </a:rPr>
                        <m:t> −4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685800" y="2514600"/>
            <a:ext cx="2133600" cy="633663"/>
          </a:xfrm>
          <a:prstGeom prst="wedgeRectCallout">
            <a:avLst>
              <a:gd name="adj1" fmla="val 118919"/>
              <a:gd name="adj2" fmla="val 146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Feasible Region</a:t>
            </a:r>
            <a:endParaRPr lang="en-US" sz="2400" dirty="0"/>
          </a:p>
        </p:txBody>
      </p:sp>
      <p:sp>
        <p:nvSpPr>
          <p:cNvPr id="10" name="5-Point Star 9"/>
          <p:cNvSpPr/>
          <p:nvPr/>
        </p:nvSpPr>
        <p:spPr>
          <a:xfrm>
            <a:off x="5133474" y="3920289"/>
            <a:ext cx="152400" cy="194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05600" y="3588603"/>
                <a:ext cx="21449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>
                    <a:latin typeface="+mn-lt"/>
                  </a:rPr>
                  <a:t>Starting search</a:t>
                </a:r>
              </a:p>
              <a:p>
                <a:r>
                  <a:rPr lang="en-US" sz="2400" dirty="0" smtClean="0">
                    <a:latin typeface="+mn-lt"/>
                  </a:rPr>
                  <a:t>Partial solution:</a:t>
                </a:r>
                <a:endParaRPr lang="en-US" sz="2400" b="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←0.5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588603"/>
                <a:ext cx="2144946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4261" t="-4061" r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Can we extend it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?</a:t>
                </a:r>
                <a:endParaRPr lang="en-US" sz="2400" b="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209674" y="1981200"/>
            <a:ext cx="0" cy="449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248" y="4788930"/>
            <a:ext cx="31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What is the core?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2886075"/>
            <a:ext cx="2133600" cy="2186160"/>
            <a:chOff x="3657600" y="2886075"/>
            <a:chExt cx="2133600" cy="218616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657600" y="2981325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53000" y="2886075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638800" y="37338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638800" y="42291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986337" y="4910310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62362" y="4838872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10000" y="3114761"/>
            <a:ext cx="1752600" cy="1724111"/>
            <a:chOff x="3810000" y="3114761"/>
            <a:chExt cx="1752600" cy="172411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4800600" y="4648200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572000" y="3114761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10000" y="3916278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410200" y="4078203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14800" y="3657600"/>
            <a:ext cx="1828800" cy="2266898"/>
            <a:chOff x="4114800" y="3657600"/>
            <a:chExt cx="1828800" cy="2266898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419600" y="3657600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14800" y="4188767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353050" y="5313947"/>
              <a:ext cx="590550" cy="610551"/>
              <a:chOff x="5353050" y="5313947"/>
              <a:chExt cx="590550" cy="61055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5810250" y="5313947"/>
                <a:ext cx="133350" cy="1906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53050" y="5829162"/>
                <a:ext cx="209550" cy="953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Straight Connector 20"/>
          <p:cNvCxnSpPr/>
          <p:nvPr/>
        </p:nvCxnSpPr>
        <p:spPr>
          <a:xfrm>
            <a:off x="4953000" y="22098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72125" y="2286000"/>
            <a:ext cx="0" cy="40386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smtClean="0">
                <a:solidFill>
                  <a:srgbClr val="FF0000"/>
                </a:solidFill>
              </a:rPr>
              <a:t>Solution based Project/Saturate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28839"/>
            <a:ext cx="9009971" cy="236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1190285" y="4648200"/>
            <a:ext cx="6781800" cy="1671639"/>
          </a:xfrm>
          <a:prstGeom prst="wedgeRectCallout">
            <a:avLst>
              <a:gd name="adj1" fmla="val -3289"/>
              <a:gd name="adj2" fmla="val -7857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Standard project operators are </a:t>
            </a:r>
            <a:r>
              <a:rPr lang="en-US" sz="2800" dirty="0" smtClean="0">
                <a:solidFill>
                  <a:srgbClr val="FF0000"/>
                </a:solidFill>
              </a:rPr>
              <a:t>pessimistic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Coefficients can vanish!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3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5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05200" y="4724400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Boolean Decisions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Semantic Decisions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0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r="-177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8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r="-177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7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Arithmetic and Optimization @ </a:t>
            </a:r>
            <a:r>
              <a:rPr lang="en-US" sz="4000" dirty="0" err="1" smtClean="0"/>
              <a:t>MCSat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smtClean="0">
                <a:solidFill>
                  <a:srgbClr val="FF0000"/>
                </a:solidFill>
              </a:rPr>
              <a:t>random remarks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Leonardo de Moura</a:t>
            </a:r>
          </a:p>
          <a:p>
            <a:r>
              <a:rPr lang="en-US" dirty="0" smtClean="0"/>
              <a:t>Joint work with </a:t>
            </a:r>
          </a:p>
          <a:p>
            <a:r>
              <a:rPr lang="en-US" dirty="0" smtClean="0"/>
              <a:t>Dejan </a:t>
            </a:r>
            <a:r>
              <a:rPr lang="en-US" dirty="0" err="1" smtClean="0"/>
              <a:t>Jovanović</a:t>
            </a:r>
            <a:r>
              <a:rPr lang="en-US" dirty="0" smtClean="0"/>
              <a:t> and Grant Passmore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6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40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33298" y="379088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n-lt"/>
                  </a:rPr>
                  <a:t>= 2)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667" r="-1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870884" y="4002735"/>
            <a:ext cx="0" cy="645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870346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40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33298" y="379088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n-lt"/>
                  </a:rPr>
                  <a:t>= 2)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667" r="-1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870884" y="4002735"/>
            <a:ext cx="0" cy="645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→3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870346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9" y="3541069"/>
                <a:ext cx="14982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r="-40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5833298" y="379088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+mn-lt"/>
                  </a:rPr>
                  <a:t>= 2)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16" y="4648250"/>
                <a:ext cx="3695684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0667" r="-165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V="1">
            <a:off x="6870884" y="4002735"/>
            <a:ext cx="0" cy="645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971" y="3560050"/>
                <a:ext cx="104137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62000" y="4648247"/>
            <a:ext cx="2151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“Same” Conflict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2000" y="5410199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10199"/>
                <a:ext cx="3449960" cy="830997"/>
              </a:xfrm>
              <a:prstGeom prst="rect">
                <a:avLst/>
              </a:prstGeom>
              <a:blipFill rotWithShape="1">
                <a:blip r:embed="rId13"/>
                <a:stretch>
                  <a:fillRect l="-2650" t="-510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5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 rot="2069217">
            <a:off x="6067111" y="3574162"/>
            <a:ext cx="1280737" cy="2362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" y="1769914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321771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176991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226521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2265214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176991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964262" y="4191000"/>
            <a:ext cx="1981200" cy="1752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" y="50673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54862" y="3475757"/>
            <a:ext cx="0" cy="318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4544895" y="4515616"/>
            <a:ext cx="929710" cy="5516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" idx="2"/>
            <a:endCxn id="4" idx="6"/>
          </p:cNvCxnSpPr>
          <p:nvPr/>
        </p:nvCxnSpPr>
        <p:spPr>
          <a:xfrm>
            <a:off x="964262" y="5067300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54463" y="4560066"/>
            <a:ext cx="3071534" cy="5628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AN INTERPOLANT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5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3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1950" y="55626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3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681950" y="5562600"/>
            <a:ext cx="290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Learned by resolution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3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6400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/>
          <p:cNvCxnSpPr>
            <a:stCxn id="28" idx="2"/>
          </p:cNvCxnSpPr>
          <p:nvPr/>
        </p:nvCxnSpPr>
        <p:spPr>
          <a:xfrm rot="5400000" flipH="1" flipV="1">
            <a:off x="2897771" y="2481026"/>
            <a:ext cx="71734" cy="2971677"/>
          </a:xfrm>
          <a:prstGeom prst="bentConnector4">
            <a:avLst>
              <a:gd name="adj1" fmla="val -784051"/>
              <a:gd name="adj2" fmla="val 87837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</p:cNvCxnSpPr>
          <p:nvPr/>
        </p:nvCxnSpPr>
        <p:spPr>
          <a:xfrm flipV="1">
            <a:off x="3965442" y="4002732"/>
            <a:ext cx="664615" cy="11464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 rot="1428791">
            <a:off x="5346223" y="2056534"/>
            <a:ext cx="3560702" cy="408511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– </a:t>
            </a:r>
            <a:r>
              <a:rPr lang="en-US" dirty="0" smtClean="0"/>
              <a:t>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1524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Every theory that admits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quantifier elimination </a:t>
            </a:r>
            <a:r>
              <a:rPr lang="en-US" sz="2400" dirty="0" smtClean="0">
                <a:latin typeface="+mn-lt"/>
              </a:rPr>
              <a:t>has a finite basis (given a fixed assignment order)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1307" y="2971800"/>
                <a:ext cx="248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7" y="2971800"/>
                <a:ext cx="248106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811907" y="3541425"/>
            <a:ext cx="464855" cy="42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30956" y="3963106"/>
                <a:ext cx="30471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∃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: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56" y="3963106"/>
                <a:ext cx="304711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853547" y="4485620"/>
            <a:ext cx="464855" cy="42097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]∧…∧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6106180"/>
                <a:ext cx="5124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106180"/>
                <a:ext cx="512448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" grpId="0"/>
      <p:bldP spid="32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</a:t>
            </a:r>
            <a:r>
              <a:rPr lang="en-US" dirty="0" smtClean="0"/>
              <a:t>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550886" y="2648857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8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Polynomial Constraints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1145" y="4191000"/>
                <a:ext cx="55002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−4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+8 &lt;1</m:t>
                      </m:r>
                    </m:oMath>
                  </m:oMathPara>
                </a14:m>
                <a:endParaRPr lang="en-US" sz="2800" b="0" dirty="0" smtClean="0">
                  <a:latin typeface="Segoe UI Light" pitchFamily="34" charset="0"/>
                </a:endParaRPr>
              </a:p>
              <a:p>
                <a:pPr algn="ctr"/>
                <a:r>
                  <a:rPr lang="en-US" sz="2800" dirty="0" smtClean="0">
                    <a:latin typeface="Segoe UI Light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𝑥𝑦</m:t>
                    </m:r>
                    <m:r>
                      <a:rPr lang="en-US" sz="2800" b="0" i="1" smtClean="0">
                        <a:latin typeface="Cambria Math"/>
                      </a:rPr>
                      <m:t>−2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 −2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+4&gt;1</m:t>
                    </m:r>
                  </m:oMath>
                </a14:m>
                <a:endParaRPr lang="en-US" sz="2800" dirty="0">
                  <a:latin typeface="Segoe UI Light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45" y="4191000"/>
                <a:ext cx="5500255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362200" y="1981200"/>
            <a:ext cx="4724400" cy="1295400"/>
          </a:xfrm>
          <a:prstGeom prst="rect">
            <a:avLst/>
          </a:prstGeom>
          <a:solidFill>
            <a:srgbClr val="00AEE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/>
              <a:t>AKA</a:t>
            </a:r>
          </a:p>
          <a:p>
            <a:pPr algn="ctr"/>
            <a:r>
              <a:rPr lang="en-US" sz="2400" dirty="0" smtClean="0"/>
              <a:t>Existential Theory of the Reals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  <a:sym typeface="Symbol"/>
              </a:rPr>
              <a:t>R</a:t>
            </a:r>
            <a:endParaRPr lang="en-US" sz="2400" spc="-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</a:t>
            </a:r>
            <a:r>
              <a:rPr lang="en-US" dirty="0" smtClean="0"/>
              <a:t>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</a:t>
            </a:r>
            <a:r>
              <a:rPr lang="en-US" dirty="0" smtClean="0"/>
              <a:t>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5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 </a:t>
            </a:r>
            <a:r>
              <a:rPr lang="en-US" dirty="0" smtClean="0"/>
              <a:t>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66799" y="5224790"/>
            <a:ext cx="458256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Experimental Results (1)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8534400" cy="288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609600" y="1295400"/>
            <a:ext cx="2895600" cy="685800"/>
          </a:xfrm>
          <a:prstGeom prst="wedgeRectCallout">
            <a:avLst>
              <a:gd name="adj1" fmla="val -40223"/>
              <a:gd name="adj2" fmla="val 1595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OUR NEW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303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Experimental Results (2)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905625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6010102" y="6172200"/>
            <a:ext cx="2895600" cy="685800"/>
          </a:xfrm>
          <a:prstGeom prst="wedgeRectCallout">
            <a:avLst>
              <a:gd name="adj1" fmla="val -60893"/>
              <a:gd name="adj2" fmla="val -145879"/>
            </a:avLst>
          </a:prstGeom>
          <a:gradFill>
            <a:gsLst>
              <a:gs pos="0">
                <a:schemeClr val="accent2">
                  <a:tint val="50000"/>
                  <a:satMod val="300000"/>
                  <a:alpha val="46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OUR NEW ENGINE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669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NLSAT 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 smtClean="0">
                <a:solidFill>
                  <a:srgbClr val="0070C0"/>
                </a:solidFill>
              </a:rPr>
              <a:t>ootlenecks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981772" y="1828800"/>
                <a:ext cx="7324028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Real Algebraic Computations</a:t>
                </a:r>
              </a:p>
              <a:p>
                <a:pPr marL="0" indent="0" algn="ctr">
                  <a:buFont typeface="Arial" charset="0"/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−1=0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−1=0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1772" y="1828800"/>
                <a:ext cx="7324028" cy="1828800"/>
              </a:xfrm>
              <a:prstGeom prst="rect">
                <a:avLst/>
              </a:prstGeom>
              <a:blipFill rotWithShape="1">
                <a:blip r:embed="rId3"/>
                <a:stretch>
                  <a:fillRect t="-3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9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NLSAT 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 smtClean="0">
                <a:solidFill>
                  <a:srgbClr val="0070C0"/>
                </a:solidFill>
              </a:rPr>
              <a:t>ootlenecks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981772" y="1828800"/>
                <a:ext cx="7324028" cy="3886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charset="0"/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Real Algebraic Computations</a:t>
                </a:r>
              </a:p>
              <a:p>
                <a:pPr marL="0" indent="0" algn="ctr">
                  <a:buFont typeface="Arial" charset="0"/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−1=0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−1=0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:endParaRPr lang="en-US" sz="2800" dirty="0"/>
              </a:p>
              <a:p>
                <a:pPr marL="0" indent="0" algn="ctr">
                  <a:buFont typeface="Arial" charset="0"/>
                  <a:buNone/>
                </a:pPr>
                <a:r>
                  <a:rPr lang="en-US" sz="2800" b="0" dirty="0" smtClean="0">
                    <a:solidFill>
                      <a:schemeClr val="tx1"/>
                    </a:solidFill>
                  </a:rPr>
                  <a:t>Partially solved with new data-structure for representing algebraic numbers (CADE-24)</a:t>
                </a:r>
              </a:p>
              <a:p>
                <a:pPr marL="0" indent="0" algn="ctr">
                  <a:buFont typeface="Arial" charset="0"/>
                  <a:buNone/>
                </a:pPr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buFont typeface="Arial" charset="0"/>
                  <a:buNone/>
                </a:pP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1772" y="1828800"/>
                <a:ext cx="7324028" cy="3886200"/>
              </a:xfrm>
              <a:prstGeom prst="rect">
                <a:avLst/>
              </a:prstGeom>
              <a:blipFill rotWithShape="1">
                <a:blip r:embed="rId3"/>
                <a:stretch>
                  <a:fillRect t="-14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NLSAT 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 smtClean="0">
                <a:solidFill>
                  <a:srgbClr val="0070C0"/>
                </a:solidFill>
              </a:rPr>
              <a:t>ootlenecks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81772" y="1828800"/>
            <a:ext cx="732402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PSCs (aka </a:t>
            </a:r>
            <a:r>
              <a:rPr lang="en-US" sz="2800" dirty="0" err="1" smtClean="0">
                <a:solidFill>
                  <a:srgbClr val="FF0000"/>
                </a:solidFill>
              </a:rPr>
              <a:t>Subresultants</a:t>
            </a:r>
            <a:r>
              <a:rPr lang="en-US" sz="2800" dirty="0" smtClean="0">
                <a:solidFill>
                  <a:srgbClr val="FF0000"/>
                </a:solidFill>
              </a:rPr>
              <a:t>) 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used in the projection operation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 algn="ctr">
              <a:buFont typeface="Arial" charset="0"/>
              <a:buNone/>
            </a:pPr>
            <a:endParaRPr lang="en-US" sz="2800" b="0" dirty="0" smtClean="0">
              <a:solidFill>
                <a:srgbClr val="FF0000"/>
              </a:solidFill>
            </a:endParaRPr>
          </a:p>
          <a:p>
            <a:pPr marL="0" indent="0" algn="ctr">
              <a:buFont typeface="Arial" charset="0"/>
              <a:buNone/>
            </a:pPr>
            <a:endParaRPr lang="en-US" sz="2800" b="0" dirty="0" smtClean="0">
              <a:solidFill>
                <a:srgbClr val="FF0000"/>
              </a:solidFill>
            </a:endParaRPr>
          </a:p>
          <a:p>
            <a:pPr marL="0" indent="0" algn="ctr">
              <a:buFont typeface="Arial" charset="0"/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NLSAT </a:t>
            </a:r>
            <a:r>
              <a:rPr lang="en-US" dirty="0" err="1">
                <a:solidFill>
                  <a:srgbClr val="0070C0"/>
                </a:solidFill>
              </a:rPr>
              <a:t>B</a:t>
            </a:r>
            <a:r>
              <a:rPr lang="en-US" dirty="0" err="1" smtClean="0">
                <a:solidFill>
                  <a:srgbClr val="0070C0"/>
                </a:solidFill>
              </a:rPr>
              <a:t>ootlenecks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17775151118729246135103863388881244617666660995187997666751969361497959600261429526762965024955216280099712289835808749268353553329553408 x^532 + 14473361351917674942786915532863722010517729893029084002260132795724226061515042219666395922056072037155588196471401681986578474461376811173412864 x^528 + 7229264998313939499755285902335926519307056597551651381146753511646047738146905415067477398888861711230373693449992379893747438459329806626598158336 x^524 + 158784827446222308921979727635817054235991980842353022538396492548153626499565364208853722786019478985969496682581884114140587007076140978185518972928 x^520 - 4410563168927154959307787280809148373010154156649833978256064036376437001542687429034576933638931815534105275826969416747569750785179602103271342211072 x^516 + 275981604809658125488926381199985855193552775515144632223023339400572704101030486623630265311259465820514249485787529521385167557247179634103204576231424 x^512 + 6005496113851709232159189387155432129186124262387022345374062107799536035700179566807919823125222614801401602675421835585186474612352437820625632425410560 x^508 + 9868516235764070332516671284250750538717740924705210798820147280258964925351014753466294425389789490898418284195320252535878334248758178877215099657912320 x^504 - 378028159474387237425783924562370206464801541899173138738283448214552506310481207722925933354771900671555660223317431714107705017411150737102305045174550528 x^500 - 1780873010623107319187865823676132892028239900785276876846096000498430603157244248300141910519071293157553116918309609948528141784332572969485575969088471040 x^496 + 4990560428467654860196604597453324843559087963276481697899863219725446559769492367522989640788543220219661578754114055194399798491910857107607723810620440576 x^492 + 59251181672059584077424535291209687078232953829881306760118723543670560648034779432845164225459730400245051751104340753741284859922353854611675214692701175808 x^488 + 109201751920878554152069678524782287046297971035994332930305162162683589782245643126391186807395573850358394453020368632207346082500403862320477315199250989056 x^484 - 543635472379893925360505124247110498770961588622964318091251368183582212798004391152930087582383621190153681363319204281535655046706194540731277164848615522304 x^480 - 3194670956856507038170782804869266802725402645284102679037145501374352436793117406480681198776756731038477784720721031162710801645757232905349994812022863167488 x^476 - 4389542999616648631176896862140482496025180570204160606868604052851952038383252327224402153694876499471391261384385978794867468485931764498796997297217185251328 x^472 + 15524463640477929342623012689068443238906921917318414901015667570651210157882543051008270507122059363243821913470981377270906967132756811349600993710391290757120 x^468 + 80230430018834186054096672189233096308237228378515144056129280360834909794336559434803359466411692112541882365896166210172878178922236773486199994866195813629952 x^464 + 130783283430011592992525937688271291747950864033011823499122097623311139311871055468781357776468264400549786532527216932407625418075352376349853019068119472144384 x^460 - 60351536353188030534762927297367399984025488595096075263659285538732087664513596914391741526578214246339915348904989182771248594080446910993435975372364947914752 x^456 - 673737188260475498982932420729791402429356609686364569053248570809232723474624874495372845950372093438174034642659688327168552160083094705613444283604882272813056 x^452 - 1318117509927793506162380225228023990287741912478720066809245992271712421491009133459969206543489785652231766194877671560048021548398906486339442301290611380060160 x^448 - 1205772902296624353525064468229731294159952402826502407966957243712474044871756863977220867339445619958882709535542116624268994947095099000601401794543891557384192 x^444 - 498147540139927868371121123193544793997390792351584158209270507443166229317102963234758051076664986272012629263789383825333809441919597343891557884342482707152896 x^440 - 42518316035687815029500437329049753144853170778074503722857356709783483039433964598020662789393811356984055296482888805350497766068131792648011052930362953957376 x^436 + 2167996804993158163001181995783226793635123598671754662727385112374477494375636416301609442111303553129819996897856795247956675815003699183308595660549691310866432 x^432 + 9240121069267051295045417000851608693216707145106865888222118073936078384812617095103340753185561818646400333469464298879016638319832506639469499496502215581892608 x^428 + 14142674873965714441086369293263351081598953483434978452220946251634405490570039165341647880486182030947941853112320373639351925117748260464648116616807160519589888 x^424 + 4804392316217169298797299552280517149141556371101110118079706175749819893456084330834213192017152592033652756465196002644939544131707849914986554956068418796650496 x^420 - 6134328651047789328297594265911322867983176776828417042204526328352800710210496869027446316063433853708134399584229350095830205627581054793407103214275303368032256 x^416 + 3667090053094090945313756073105630333582362976190542753984041052543074833064572525231477454196982964134256021905924763753701259287857721495779112184940262523404288 x^412 - 478182019810480876776906563099285241550749306282930585205816495097862179710089377342887742428258115095797444186389272755327507836131206425026140456005328418373632 x^408 - 50186901855213154855455322673164185696026971617543598141599919460301704348994047769553919666699488469505760925100359426459292729938602691732233804713882945039892480 x^404 - 49783192919360672941965836922796102255831339676036749735719193270699604144117615499151399963603838515014307866633369426721337772113987367017962230781939280563404800 x^400 </a:t>
            </a:r>
          </a:p>
          <a:p>
            <a:pPr marL="0" indent="0">
              <a:buNone/>
            </a:pPr>
            <a:r>
              <a:rPr lang="en-US" sz="12800" dirty="0" smtClean="0"/>
              <a:t>….</a:t>
            </a:r>
            <a:endParaRPr lang="en-US" sz="1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1389385726272139827600391787516457146404057581084159628129387959867904441533378882732656681024381855322448 x^24 + 6206288177615149058112826996188212177598396346403337279651424778662193245748575347946115209485426265049 </a:t>
            </a:r>
            <a:r>
              <a:rPr lang="en-US" dirty="0"/>
              <a:t>x^20 + 367427074610454070056469795165580196050000194113672530558928364635826090406030636905429257496922636544 x^16 + 703328874179918846589526631439210541602625801684456856171748313001635386337165809959342810385612800 x^12 - 68999097046917627889169552420353798555453476109616123008816364722270432052018874285536216875008 x^8 - 140432623903101758790898107887718053467061472637614549187228994429864721538224739784429911670784 x^4 + 272654874565539049477735920513220412248759995742372057602216372063084536679766701870415872000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52725"/>
            <a:ext cx="7772400" cy="1362075"/>
          </a:xfrm>
        </p:spPr>
        <p:txBody>
          <a:bodyPr/>
          <a:lstStyle/>
          <a:p>
            <a:r>
              <a:rPr lang="en-US" dirty="0" smtClean="0"/>
              <a:t>Preamble for Grant’s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8905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1.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Project/Saturate </a:t>
                </a:r>
                <a:r>
                  <a:rPr lang="en-US" sz="2400" dirty="0" smtClean="0"/>
                  <a:t>set of polynomials  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2.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Lift/Search</a:t>
                </a:r>
                <a:r>
                  <a:rPr lang="en-US" sz="2400" dirty="0" smtClean="0"/>
                  <a:t>: Incrementally build assignment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Isolate roots of polynomials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Select a feasible cell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, and 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If there is no feasible cell, then backtrack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8905"/>
                <a:ext cx="8229600" cy="4525963"/>
              </a:xfrm>
              <a:blipFill rotWithShape="1">
                <a:blip r:embed="rId2"/>
                <a:stretch>
                  <a:fillRect l="-1111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3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Given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CNF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set of literals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Given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CNF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set of literals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SAT,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⊇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UNSAT,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∨…∨¬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8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Given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CNF formula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set of literals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</a:t>
                </a:r>
              </a:p>
              <a:p>
                <a:pPr marL="0" indent="0">
                  <a:buNone/>
                </a:pPr>
                <a:r>
                  <a:rPr lang="en-US" dirty="0" smtClean="0"/>
                  <a:t>SAT,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⊇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UNSAT,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∨…∨¬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, 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,{¬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})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9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≡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, 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𝑐h𝑒𝑐𝑘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/>
                        </a:rPr>
                        <m:t>,{¬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})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UNSAT,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/>
              <a:t>M</a:t>
            </a:r>
            <a:r>
              <a:rPr lang="en-US" dirty="0" smtClean="0"/>
              <a:t>odulo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Many Applications: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UNSAT Core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MaxSAT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Interpolant</a:t>
            </a:r>
            <a:r>
              <a:rPr lang="en-US" dirty="0" smtClean="0"/>
              <a:t>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Introduced in </a:t>
            </a:r>
            <a:r>
              <a:rPr lang="en-US" dirty="0" err="1" smtClean="0"/>
              <a:t>MiniSAT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Implemented in many SMT solvers</a:t>
            </a:r>
          </a:p>
        </p:txBody>
      </p:sp>
    </p:spTree>
    <p:extLst>
      <p:ext uri="{BB962C8B-B14F-4D97-AF65-F5344CB8AC3E}">
        <p14:creationId xmlns:p14="http://schemas.microsoft.com/office/powerpoint/2010/main" val="15335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Check Modulo Assignment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MCSAT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Check Modulo Assignment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MCSAT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SAT,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true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1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Extending Check Modulo Assignment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MCSAT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SAT,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is true</a:t>
                </a:r>
              </a:p>
              <a:p>
                <a:pPr marL="0" indent="0">
                  <a:buNone/>
                </a:pPr>
                <a:r>
                  <a:rPr lang="en-US" dirty="0" smtClean="0"/>
                  <a:t>UNSAT,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false 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8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74486" y="3577801"/>
                <a:ext cx="13332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3577801"/>
                <a:ext cx="133325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207736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5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465536" y="3577801"/>
                <a:ext cx="1373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36" y="3577801"/>
                <a:ext cx="137351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51136" y="344873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826495" y="3276599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627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−1&lt;0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6272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61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 −1&gt;0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6153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3758638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1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3" grpId="0" animBg="1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𝐶h𝑒𝑐𝑘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&lt;1,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→−2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 smtClean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8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𝐶h𝑒𝑐𝑘</m:t>
                      </m:r>
                      <m:r>
                        <a:rPr lang="en-US" sz="32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&lt;1,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→−2</m:t>
                          </m:r>
                        </m:e>
                      </m:d>
                      <m:r>
                        <a:rPr lang="en-US" sz="3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 smtClean="0"/>
              </a:p>
              <a:p>
                <a:pPr/>
                <a:endParaRPr lang="en-US" sz="3200" dirty="0"/>
              </a:p>
              <a:p>
                <a:pPr algn="ctr"/>
                <a:r>
                  <a:rPr lang="en-US" sz="3200" dirty="0" smtClean="0">
                    <a:solidFill>
                      <a:srgbClr val="FF0000"/>
                    </a:solidFill>
                  </a:rPr>
                  <a:t>UNSAT,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</a:rPr>
                      <m:t>&gt;1</m:t>
                    </m:r>
                  </m:oMath>
                </a14:m>
                <a:endParaRPr lang="en-US" sz="32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b="-1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8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No-good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71600" y="1805554"/>
                <a:ext cx="7696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,   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05554"/>
                <a:ext cx="7696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200" y="2433474"/>
                <a:ext cx="944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,   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33474"/>
                <a:ext cx="94488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3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6982" y="3047539"/>
                <a:ext cx="942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,   </m:t>
                    </m:r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,   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2" y="3047539"/>
                <a:ext cx="942801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526" r="-71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6200" y="3586861"/>
                <a:ext cx="9220200" cy="17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i="1" dirty="0" smtClean="0">
                    <a:latin typeface="Cambria Math"/>
                  </a:rPr>
                  <a:t>…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, 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 smtClean="0"/>
                  <a:t>…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86861"/>
                <a:ext cx="9220200" cy="1715021"/>
              </a:xfrm>
              <a:prstGeom prst="rect">
                <a:avLst/>
              </a:prstGeom>
              <a:blipFill rotWithShape="1">
                <a:blip r:embed="rId5"/>
                <a:stretch>
                  <a:fillRect l="-1058" t="-2837" b="-6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6309" y="5301882"/>
            <a:ext cx="6858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Finite decomposition property: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The sequence is finite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019800" y="4953000"/>
                <a:ext cx="3048000" cy="13799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approximates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∃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3200" b="0" i="0" smtClean="0">
                          <a:latin typeface="Cambria Math"/>
                        </a:rPr>
                        <m:t>,</m:t>
                      </m:r>
                      <m:r>
                        <a:rPr lang="en-US" sz="32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953000"/>
                <a:ext cx="3048000" cy="13799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8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Computing </a:t>
            </a:r>
            <a:r>
              <a:rPr lang="en-US" sz="3600" dirty="0" err="1" smtClean="0"/>
              <a:t>Interpolants</a:t>
            </a:r>
            <a:r>
              <a:rPr lang="en-US" sz="3600" dirty="0" smtClean="0"/>
              <a:t> using</a:t>
            </a:r>
            <a:br>
              <a:rPr lang="en-US" sz="3600" dirty="0" smtClean="0"/>
            </a:br>
            <a:r>
              <a:rPr lang="en-US" sz="3600" dirty="0" smtClean="0"/>
              <a:t>Extended Check Modulo Assignment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Given: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Ouput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	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]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b="0" dirty="0" smtClean="0"/>
                  <a:t>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∧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unsat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Computing </a:t>
            </a:r>
            <a:r>
              <a:rPr lang="en-US" sz="3600" dirty="0" err="1" smtClean="0"/>
              <a:t>Interpolants</a:t>
            </a:r>
            <a:r>
              <a:rPr lang="en-US" sz="3600" dirty="0" smtClean="0"/>
              <a:t> using</a:t>
            </a:r>
            <a:br>
              <a:rPr lang="en-US" sz="3600" dirty="0" smtClean="0"/>
            </a:br>
            <a:r>
              <a:rPr lang="en-US" sz="3600" dirty="0" smtClean="0"/>
              <a:t>Extended Check Modulo Assignment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:=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Loop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	If UNSAT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Let solution be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Check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,</a:t>
                </a:r>
                <a:r>
                  <a:rPr lang="en-US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0" i="1" dirty="0" smtClean="0">
                    <a:solidFill>
                      <a:srgbClr val="FF0000"/>
                    </a:solidFill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/>
                      </a:rPr>
                      <m:t>{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	If SAT return SAT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4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Model-Based techniques are very promising</a:t>
            </a:r>
          </a:p>
          <a:p>
            <a:pPr marL="0" indent="0">
              <a:buNone/>
            </a:pPr>
            <a:r>
              <a:rPr lang="en-US" dirty="0" smtClean="0"/>
              <a:t>NLSAT source code is available in Z3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  <a:hlinkClick r:id="rId2"/>
              </a:rPr>
              <a:t>http://z3.codeplex.com</a:t>
            </a:r>
            <a:endParaRPr lang="en-US" dirty="0" smtClean="0">
              <a:latin typeface="+mn-lt"/>
            </a:endParaRPr>
          </a:p>
          <a:p>
            <a:pPr marL="0" indent="0">
              <a:buNone/>
            </a:pPr>
            <a:r>
              <a:rPr lang="en-US" dirty="0" smtClean="0"/>
              <a:t>Extended Check Modulo Assignment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 smtClean="0"/>
              <a:t>Grant’s talk: nonlinear optimization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</a:rPr>
              <a:t>New version coming soon</a:t>
            </a:r>
            <a:endParaRPr lang="en-US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7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smtClean="0"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blipFill rotWithShape="1"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0" i="1" smtClean="0"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12327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4327190"/>
                  </p:ext>
                </p:extLst>
              </p:nvPr>
            </p:nvGraphicFramePr>
            <p:xfrm>
              <a:off x="1455467" y="2862397"/>
              <a:ext cx="4604911" cy="1397508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4+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2000" smtClean="0">
                                    <a:latin typeface="Cambria Math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91742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6050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31019" t="-1010" r="-119444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31646" t="-1010" r="-226582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24719" t="-1010" r="-562" b="-150505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151515" r="-168085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255385" r="-16808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Up Arrow 19"/>
          <p:cNvSpPr/>
          <p:nvPr/>
        </p:nvSpPr>
        <p:spPr>
          <a:xfrm>
            <a:off x="3124200" y="4335742"/>
            <a:ext cx="377816" cy="46166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>
          <a:xfrm rot="2640336">
            <a:off x="682471" y="2520895"/>
            <a:ext cx="1146443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CAD “Big Picture”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47800"/>
                <a:ext cx="2482218" cy="470000"/>
              </a:xfrm>
              <a:prstGeom prst="rect">
                <a:avLst/>
              </a:prstGeom>
              <a:blipFill rotWithShape="1">
                <a:blip r:embed="rId3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−1&gt;0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28800"/>
                <a:ext cx="188865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85789" y="1873752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1. Saturate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362670"/>
                <a:ext cx="181748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2292295"/>
                <a:ext cx="442429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0" y="1828800"/>
                <a:ext cx="1128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4727612"/>
                  </p:ext>
                </p:extLst>
              </p:nvPr>
            </p:nvGraphicFramePr>
            <p:xfrm>
              <a:off x="776780" y="4953000"/>
              <a:ext cx="7543800" cy="155448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090117"/>
                  </p:ext>
                </p:extLst>
              </p:nvPr>
            </p:nvGraphicFramePr>
            <p:xfrm>
              <a:off x="776780" y="4953000"/>
              <a:ext cx="7543800" cy="1568324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21330"/>
                    <a:gridCol w="1314653"/>
                    <a:gridCol w="565231"/>
                    <a:gridCol w="1160817"/>
                    <a:gridCol w="357174"/>
                    <a:gridCol w="892936"/>
                    <a:gridCol w="446468"/>
                    <a:gridCol w="108519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0556" t="-1667" r="-342593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35484" t="-1667" r="-695699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11053" t="-1667" r="-24052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23729" t="-1667" r="-67457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71429" t="-1667" r="-170748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352055" t="-1667" r="-243836" b="-3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95506" t="-1667" b="-358333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92424" r="-339007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192424" r="-339007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296923" r="-339007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057" y="4335742"/>
                <a:ext cx="1116203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682840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27057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(−∞, 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/>
                                  </a:rPr>
                                  <m:t>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US" sz="2000" b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000" b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/>
                                  </a:rPr>
                                  <m:t>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2000" smtClean="0">
                                    <a:latin typeface="Cambria Math"/>
                                  </a:rPr>
                                  <m:t> −1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982209"/>
                  </p:ext>
                </p:extLst>
              </p:nvPr>
            </p:nvGraphicFramePr>
            <p:xfrm>
              <a:off x="1455467" y="2862397"/>
              <a:ext cx="4604911" cy="140443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1721330"/>
                    <a:gridCol w="1314653"/>
                    <a:gridCol w="483737"/>
                    <a:gridCol w="1085191"/>
                  </a:tblGrid>
                  <a:tr h="6050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31019" t="-1010" r="-119444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631646" t="-1010" r="-226582" b="-150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24719" t="-1010" r="-562" b="-150505"/>
                          </a:stretch>
                        </a:blipFill>
                      </a:tcPr>
                    </a:tc>
                  </a:tr>
                  <a:tr h="4031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151515" r="-168085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endParaRPr 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55" t="-255385" r="-16808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+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-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Up Arrow 19"/>
          <p:cNvSpPr/>
          <p:nvPr/>
        </p:nvSpPr>
        <p:spPr>
          <a:xfrm>
            <a:off x="3124200" y="4335742"/>
            <a:ext cx="377816" cy="461665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791225" y="1476586"/>
            <a:ext cx="1421582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600312" y="4348425"/>
            <a:ext cx="278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. Search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Right Arrow 16"/>
          <p:cNvSpPr/>
          <p:nvPr/>
        </p:nvSpPr>
        <p:spPr>
          <a:xfrm rot="2640336">
            <a:off x="682471" y="2520895"/>
            <a:ext cx="1146443" cy="46613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72200" y="35168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CONFLICT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NLSAT</a:t>
            </a:r>
            <a:r>
              <a:rPr lang="en-US" sz="4000" dirty="0" smtClean="0"/>
              <a:t>: </a:t>
            </a:r>
            <a:r>
              <a:rPr lang="en-US" sz="4000" dirty="0" smtClean="0"/>
              <a:t>MCSAT for Nonlinear Arithmetic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Static x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Optimistic approach</a:t>
            </a:r>
          </a:p>
          <a:p>
            <a:pPr marL="0" indent="0">
              <a:buNone/>
            </a:pPr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11629" y="4397829"/>
            <a:ext cx="8610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dirty="0" smtClean="0"/>
              <a:t>Start the Search before Saturate/Project</a:t>
            </a:r>
          </a:p>
          <a:p>
            <a:pPr marL="0" indent="0">
              <a:buFont typeface="Arial" charset="0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We saturate on demand</a:t>
            </a:r>
          </a:p>
          <a:p>
            <a:pPr marL="0" indent="0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Model guides the saturation</a:t>
            </a:r>
          </a:p>
          <a:p>
            <a:pPr marL="0" indent="0">
              <a:buFont typeface="Arial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 bwMode="auto">
          <a:xfrm rot="5400000">
            <a:off x="5977969" y="2848508"/>
            <a:ext cx="1993923" cy="114826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7" name="Left Arrow 6"/>
          <p:cNvSpPr/>
          <p:nvPr/>
        </p:nvSpPr>
        <p:spPr bwMode="auto">
          <a:xfrm rot="16200000">
            <a:off x="7177927" y="1781710"/>
            <a:ext cx="1993923" cy="114826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8" name="Rectangle 7"/>
          <p:cNvSpPr/>
          <p:nvPr/>
        </p:nvSpPr>
        <p:spPr bwMode="auto">
          <a:xfrm rot="2771272">
            <a:off x="6581572" y="2362464"/>
            <a:ext cx="2142297" cy="7904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325166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NLSAT/MCSAT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0"/>
          <a:stretch/>
        </p:blipFill>
        <p:spPr bwMode="auto">
          <a:xfrm>
            <a:off x="-61015" y="1788467"/>
            <a:ext cx="891156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8" y="1371601"/>
            <a:ext cx="86106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ideas: </a:t>
            </a:r>
            <a:r>
              <a:rPr lang="en-US" dirty="0" smtClean="0">
                <a:solidFill>
                  <a:srgbClr val="FF0000"/>
                </a:solidFill>
              </a:rPr>
              <a:t>Use partial solution to guide the search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−5&lt;0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19" y="2386263"/>
                <a:ext cx="2895600" cy="762000"/>
              </a:xfrm>
              <a:prstGeom prst="wedgeRectCallout">
                <a:avLst>
                  <a:gd name="adj1" fmla="val -57176"/>
                  <a:gd name="adj2" fmla="val 84154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313947"/>
                <a:ext cx="2209800" cy="762000"/>
              </a:xfrm>
              <a:prstGeom prst="wedgeRectCallout">
                <a:avLst>
                  <a:gd name="adj1" fmla="val 52057"/>
                  <a:gd name="adj2" fmla="val -121259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r>
                        <a:rPr lang="en-US" b="0" i="1" smtClean="0">
                          <a:latin typeface="Cambria Math"/>
                        </a:rPr>
                        <m:t>𝑥𝑦</m:t>
                      </m:r>
                      <m:r>
                        <a:rPr lang="en-US" b="0" i="1" smtClean="0">
                          <a:latin typeface="Cambria Math"/>
                        </a:rPr>
                        <m:t> −4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3" y="3733800"/>
                <a:ext cx="2209800" cy="685800"/>
              </a:xfrm>
              <a:prstGeom prst="wedgeRectCallout">
                <a:avLst>
                  <a:gd name="adj1" fmla="val 91459"/>
                  <a:gd name="adj2" fmla="val 77512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ular Callout 8"/>
          <p:cNvSpPr/>
          <p:nvPr/>
        </p:nvSpPr>
        <p:spPr>
          <a:xfrm>
            <a:off x="685800" y="2514600"/>
            <a:ext cx="2133600" cy="633663"/>
          </a:xfrm>
          <a:prstGeom prst="wedgeRectCallout">
            <a:avLst>
              <a:gd name="adj1" fmla="val 118919"/>
              <a:gd name="adj2" fmla="val 14604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Feasible Region</a:t>
            </a:r>
            <a:endParaRPr lang="en-US" sz="2400" dirty="0"/>
          </a:p>
        </p:txBody>
      </p:sp>
      <p:sp>
        <p:nvSpPr>
          <p:cNvPr id="10" name="5-Point Star 9"/>
          <p:cNvSpPr/>
          <p:nvPr/>
        </p:nvSpPr>
        <p:spPr>
          <a:xfrm>
            <a:off x="5133474" y="3920289"/>
            <a:ext cx="152400" cy="1945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05600" y="3588603"/>
                <a:ext cx="220252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 smtClean="0">
                    <a:latin typeface="+mn-lt"/>
                  </a:rPr>
                  <a:t>Starting search</a:t>
                </a:r>
              </a:p>
              <a:p>
                <a:r>
                  <a:rPr lang="en-US" sz="2400" dirty="0" smtClean="0">
                    <a:latin typeface="+mn-lt"/>
                  </a:rPr>
                  <a:t>Partial solution:</a:t>
                </a:r>
                <a:endParaRPr lang="en-US" sz="2400" b="0" dirty="0" smtClean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←0.5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588603"/>
                <a:ext cx="2202526" cy="1200329"/>
              </a:xfrm>
              <a:prstGeom prst="rect">
                <a:avLst/>
              </a:prstGeom>
              <a:blipFill rotWithShape="1">
                <a:blip r:embed="rId6"/>
                <a:stretch>
                  <a:fillRect l="-4155" t="-4061" r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Can we extend it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?</a:t>
                </a:r>
                <a:endParaRPr lang="en-US" sz="2400" b="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920" y="5367497"/>
                <a:ext cx="311672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9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5209674" y="1981200"/>
            <a:ext cx="0" cy="4495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8248" y="4788930"/>
            <a:ext cx="31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What is the core?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57600" y="2886075"/>
            <a:ext cx="2133600" cy="2186160"/>
            <a:chOff x="3657600" y="2886075"/>
            <a:chExt cx="2133600" cy="218616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657600" y="2981325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953000" y="2886075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638800" y="37338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638800" y="4229100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4986337" y="4910310"/>
              <a:ext cx="76200" cy="161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62362" y="4838872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10000" y="3114761"/>
            <a:ext cx="1752600" cy="1724111"/>
            <a:chOff x="3810000" y="3114761"/>
            <a:chExt cx="1752600" cy="172411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4800600" y="4648200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572000" y="3114761"/>
              <a:ext cx="0" cy="1906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10000" y="3916278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410200" y="4078203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14800" y="3657600"/>
            <a:ext cx="1828800" cy="2266898"/>
            <a:chOff x="4114800" y="3657600"/>
            <a:chExt cx="1828800" cy="2266898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419600" y="3657600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14800" y="4188767"/>
              <a:ext cx="152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353050" y="5313947"/>
              <a:ext cx="590550" cy="610551"/>
              <a:chOff x="5353050" y="5313947"/>
              <a:chExt cx="590550" cy="610551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5810250" y="5313947"/>
                <a:ext cx="133350" cy="1906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353050" y="5829162"/>
                <a:ext cx="209550" cy="953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2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3219</Words>
  <Application>Microsoft Office PowerPoint</Application>
  <PresentationFormat>On-screen Show (4:3)</PresentationFormat>
  <Paragraphs>502</Paragraphs>
  <Slides>55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Arithmetic and Optimization @ MCSat</vt:lpstr>
      <vt:lpstr>Arithmetic and Optimization @ MCSat (random remarks)</vt:lpstr>
      <vt:lpstr>Polynomial Constraints</vt:lpstr>
      <vt:lpstr>CAD “Big Picture”</vt:lpstr>
      <vt:lpstr>CAD “Big Picture”</vt:lpstr>
      <vt:lpstr>CAD “Big Picture”</vt:lpstr>
      <vt:lpstr>CAD “Big Picture”</vt:lpstr>
      <vt:lpstr>NLSAT: MCSAT for Nonlinear Arithmetic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NLSAT/MCSAT</vt:lpstr>
      <vt:lpstr>PowerPoint Presentation</vt:lpstr>
      <vt:lpstr>NLSAT/MCSAT</vt:lpstr>
      <vt:lpstr>NLSAT/MCSAT</vt:lpstr>
      <vt:lpstr>NLSAT/MCSAT</vt:lpstr>
      <vt:lpstr>NLSAT/MCSAT</vt:lpstr>
      <vt:lpstr>NLSAT/MCSAT – Finite Basis</vt:lpstr>
      <vt:lpstr>NLSAT/MCSAT – Finite Basis</vt:lpstr>
      <vt:lpstr>NLSAT/MCSAT – Finite Basis</vt:lpstr>
      <vt:lpstr>NLSAT/MCSAT – Finite Basis</vt:lpstr>
      <vt:lpstr>NLSAT/MCSAT – Finite Basis</vt:lpstr>
      <vt:lpstr>Experimental Results (1)</vt:lpstr>
      <vt:lpstr>Experimental Results (2)</vt:lpstr>
      <vt:lpstr>NLSAT Bootlenecks</vt:lpstr>
      <vt:lpstr>NLSAT Bootlenecks</vt:lpstr>
      <vt:lpstr>NLSAT Bootlenecks</vt:lpstr>
      <vt:lpstr>NLSAT Bootlenecks</vt:lpstr>
      <vt:lpstr>Preamble for Grant’s talk</vt:lpstr>
      <vt:lpstr>Check Modulo Assignment</vt:lpstr>
      <vt:lpstr>Check Modulo Assignment</vt:lpstr>
      <vt:lpstr>Check Modulo Assignment</vt:lpstr>
      <vt:lpstr>Check Modulo Assignment</vt:lpstr>
      <vt:lpstr>Check Modulo Assignment</vt:lpstr>
      <vt:lpstr>Check Modulo Assignment</vt:lpstr>
      <vt:lpstr>Extending Check Modulo Assignment  for MCSAT</vt:lpstr>
      <vt:lpstr>Extending Check Modulo Assignment  for MCSAT</vt:lpstr>
      <vt:lpstr>Extending Check Modulo Assignment  for MCSAT</vt:lpstr>
      <vt:lpstr>NLSAT/MCSAT</vt:lpstr>
      <vt:lpstr>NLSAT/MCSAT</vt:lpstr>
      <vt:lpstr>NLSAT/MCSAT</vt:lpstr>
      <vt:lpstr>No-good sampling</vt:lpstr>
      <vt:lpstr>Computing Interpolants using Extended Check Modulo Assignment</vt:lpstr>
      <vt:lpstr>Computing Interpolants using Extended Check Modulo Assignment</vt:lpstr>
      <vt:lpstr>Conclusion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and Optimization @ MCSat</dc:title>
  <dc:creator>Leonardo de Moura</dc:creator>
  <cp:lastModifiedBy>Leonardo de Moura</cp:lastModifiedBy>
  <cp:revision>26</cp:revision>
  <dcterms:created xsi:type="dcterms:W3CDTF">2013-10-09T23:27:35Z</dcterms:created>
  <dcterms:modified xsi:type="dcterms:W3CDTF">2013-10-10T02:32:52Z</dcterms:modified>
</cp:coreProperties>
</file>