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334" r:id="rId2"/>
    <p:sldId id="414" r:id="rId3"/>
    <p:sldId id="418" r:id="rId4"/>
    <p:sldId id="415" r:id="rId5"/>
    <p:sldId id="419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97" r:id="rId18"/>
    <p:sldId id="498" r:id="rId19"/>
    <p:sldId id="499" r:id="rId20"/>
    <p:sldId id="500" r:id="rId21"/>
    <p:sldId id="501" r:id="rId22"/>
    <p:sldId id="502" r:id="rId23"/>
    <p:sldId id="440" r:id="rId24"/>
    <p:sldId id="441" r:id="rId25"/>
    <p:sldId id="442" r:id="rId26"/>
    <p:sldId id="335" r:id="rId27"/>
    <p:sldId id="512" r:id="rId28"/>
    <p:sldId id="356" r:id="rId29"/>
    <p:sldId id="404" r:id="rId30"/>
    <p:sldId id="363" r:id="rId31"/>
    <p:sldId id="405" r:id="rId32"/>
    <p:sldId id="358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339" r:id="rId42"/>
    <p:sldId id="340" r:id="rId43"/>
    <p:sldId id="449" r:id="rId44"/>
    <p:sldId id="448" r:id="rId45"/>
    <p:sldId id="451" r:id="rId46"/>
    <p:sldId id="522" r:id="rId47"/>
    <p:sldId id="523" r:id="rId48"/>
    <p:sldId id="524" r:id="rId49"/>
    <p:sldId id="525" r:id="rId50"/>
    <p:sldId id="526" r:id="rId51"/>
    <p:sldId id="527" r:id="rId52"/>
    <p:sldId id="528" r:id="rId53"/>
    <p:sldId id="529" r:id="rId54"/>
    <p:sldId id="530" r:id="rId55"/>
    <p:sldId id="531" r:id="rId56"/>
    <p:sldId id="532" r:id="rId57"/>
    <p:sldId id="533" r:id="rId58"/>
    <p:sldId id="534" r:id="rId59"/>
    <p:sldId id="535" r:id="rId60"/>
    <p:sldId id="536" r:id="rId61"/>
    <p:sldId id="537" r:id="rId62"/>
    <p:sldId id="538" r:id="rId63"/>
    <p:sldId id="539" r:id="rId64"/>
    <p:sldId id="540" r:id="rId65"/>
    <p:sldId id="541" r:id="rId66"/>
    <p:sldId id="542" r:id="rId67"/>
    <p:sldId id="543" r:id="rId68"/>
    <p:sldId id="547" r:id="rId69"/>
    <p:sldId id="548" r:id="rId70"/>
    <p:sldId id="549" r:id="rId71"/>
    <p:sldId id="550" r:id="rId72"/>
    <p:sldId id="551" r:id="rId73"/>
    <p:sldId id="552" r:id="rId74"/>
    <p:sldId id="553" r:id="rId75"/>
    <p:sldId id="554" r:id="rId76"/>
    <p:sldId id="555" r:id="rId77"/>
    <p:sldId id="556" r:id="rId78"/>
    <p:sldId id="557" r:id="rId79"/>
    <p:sldId id="558" r:id="rId80"/>
    <p:sldId id="559" r:id="rId81"/>
    <p:sldId id="560" r:id="rId82"/>
    <p:sldId id="561" r:id="rId83"/>
    <p:sldId id="562" r:id="rId84"/>
    <p:sldId id="563" r:id="rId85"/>
    <p:sldId id="564" r:id="rId86"/>
    <p:sldId id="565" r:id="rId87"/>
    <p:sldId id="566" r:id="rId88"/>
    <p:sldId id="567" r:id="rId89"/>
    <p:sldId id="568" r:id="rId90"/>
    <p:sldId id="569" r:id="rId91"/>
    <p:sldId id="570" r:id="rId92"/>
    <p:sldId id="571" r:id="rId93"/>
    <p:sldId id="572" r:id="rId94"/>
    <p:sldId id="573" r:id="rId95"/>
    <p:sldId id="574" r:id="rId96"/>
    <p:sldId id="575" r:id="rId97"/>
    <p:sldId id="576" r:id="rId98"/>
    <p:sldId id="504" r:id="rId9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8" autoAdjust="0"/>
    <p:restoredTop sz="94849" autoAdjust="0"/>
  </p:normalViewPr>
  <p:slideViewPr>
    <p:cSldViewPr>
      <p:cViewPr>
        <p:scale>
          <a:sx n="66" d="100"/>
          <a:sy n="66" d="100"/>
        </p:scale>
        <p:origin x="-139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490C2B9-DB3F-4CCB-82CA-6209CEDEB718}" type="datetimeFigureOut">
              <a:rPr lang="en-US"/>
              <a:pPr>
                <a:defRPr/>
              </a:pPr>
              <a:t>9/23/2013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CE1D4F2-A295-44EB-ABC8-2D52907C1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r>
              <a:rPr lang="en-US" baseline="0" dirty="0" smtClean="0"/>
              <a:t> is about deriving irrefutable conclusions from a set of premises.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17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8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4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3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2DBFD3C-876D-463F-8048-F1CD620077CC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 are very important.</a:t>
            </a:r>
          </a:p>
          <a:p>
            <a:r>
              <a:rPr lang="en-US" dirty="0" smtClean="0"/>
              <a:t>Classical</a:t>
            </a:r>
            <a:r>
              <a:rPr lang="en-US" baseline="0" dirty="0" smtClean="0"/>
              <a:t> theorem </a:t>
            </a:r>
            <a:r>
              <a:rPr lang="en-US" baseline="0" dirty="0" err="1" smtClean="0"/>
              <a:t>provers</a:t>
            </a:r>
            <a:r>
              <a:rPr lang="en-US" baseline="0" dirty="0" smtClean="0"/>
              <a:t> do not produce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7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F2ECC0F-B963-4317-AB3D-F35147FB9ABB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CAE2F9C-BCBE-4D85-85F0-9D5E55FE4A0D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09907EB-CA9C-4DCF-9FAA-A82A3F1A32C1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r>
              <a:rPr lang="en-US" baseline="0" dirty="0" smtClean="0"/>
              <a:t> is about deriving irrefutable conclusions from a set of premises.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1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6CA5-9D83-4019-A7FF-E11B4CA03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9213-A070-409A-B799-D356F389C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473AC-577E-4909-8C06-0EA090E7F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C457-A6B4-4B16-BB17-555E05D46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B38B-1948-4202-8793-450FF900A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510C-9606-4499-8D18-9B018A8A5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78FEE-B6A3-4F8F-9AAC-10B9D427F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A02DF-0528-48FD-AB34-39E28D490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73956-F731-4A59-94D0-754305B7A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4B79-FEF2-4A5C-8AAE-557ACD57A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245A4-CB8F-4253-8D52-F03393A5A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785E9A-E967-4BAB-B98E-25B92D1DB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10.png"/><Relationship Id="rId4" Type="http://schemas.openxmlformats.org/officeDocument/2006/relationships/image" Target="../media/image7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201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210.png"/><Relationship Id="rId9" Type="http://schemas.openxmlformats.org/officeDocument/2006/relationships/image" Target="../media/image2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230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251.png"/><Relationship Id="rId4" Type="http://schemas.openxmlformats.org/officeDocument/2006/relationships/image" Target="../media/image240.png"/><Relationship Id="rId9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1.png"/><Relationship Id="rId7" Type="http://schemas.openxmlformats.org/officeDocument/2006/relationships/image" Target="../media/image6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1.png"/><Relationship Id="rId7" Type="http://schemas.openxmlformats.org/officeDocument/2006/relationships/image" Target="../media/image6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42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360.png"/><Relationship Id="rId7" Type="http://schemas.openxmlformats.org/officeDocument/2006/relationships/image" Target="../media/image44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1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360.png"/><Relationship Id="rId7" Type="http://schemas.openxmlformats.org/officeDocument/2006/relationships/image" Target="../media/image44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1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Relationship Id="rId9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9.png"/><Relationship Id="rId5" Type="http://schemas.openxmlformats.org/officeDocument/2006/relationships/image" Target="../media/image400.png"/><Relationship Id="rId10" Type="http://schemas.openxmlformats.org/officeDocument/2006/relationships/image" Target="../media/image48.png"/><Relationship Id="rId4" Type="http://schemas.openxmlformats.org/officeDocument/2006/relationships/image" Target="../media/image370.png"/><Relationship Id="rId9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12" Type="http://schemas.openxmlformats.org/officeDocument/2006/relationships/image" Target="../media/image5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9.png"/><Relationship Id="rId5" Type="http://schemas.openxmlformats.org/officeDocument/2006/relationships/image" Target="../media/image400.png"/><Relationship Id="rId10" Type="http://schemas.openxmlformats.org/officeDocument/2006/relationships/image" Target="../media/image48.png"/><Relationship Id="rId4" Type="http://schemas.openxmlformats.org/officeDocument/2006/relationships/image" Target="../media/image370.png"/><Relationship Id="rId9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3" Type="http://schemas.openxmlformats.org/officeDocument/2006/relationships/image" Target="../media/image360.png"/><Relationship Id="rId12" Type="http://schemas.openxmlformats.org/officeDocument/2006/relationships/image" Target="../media/image52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49.png"/><Relationship Id="rId5" Type="http://schemas.openxmlformats.org/officeDocument/2006/relationships/image" Target="../media/image400.png"/><Relationship Id="rId10" Type="http://schemas.openxmlformats.org/officeDocument/2006/relationships/image" Target="../media/image48.png"/><Relationship Id="rId4" Type="http://schemas.openxmlformats.org/officeDocument/2006/relationships/image" Target="../media/image370.png"/><Relationship Id="rId9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.png"/><Relationship Id="rId3" Type="http://schemas.openxmlformats.org/officeDocument/2006/relationships/image" Target="../media/image481.png"/><Relationship Id="rId7" Type="http://schemas.openxmlformats.org/officeDocument/2006/relationships/image" Target="../media/image520.png"/><Relationship Id="rId12" Type="http://schemas.openxmlformats.org/officeDocument/2006/relationships/image" Target="../media/image57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56.png"/><Relationship Id="rId5" Type="http://schemas.openxmlformats.org/officeDocument/2006/relationships/image" Target="../media/image501.png"/><Relationship Id="rId10" Type="http://schemas.openxmlformats.org/officeDocument/2006/relationships/image" Target="../media/image55.png"/><Relationship Id="rId4" Type="http://schemas.openxmlformats.org/officeDocument/2006/relationships/image" Target="../media/image490.png"/><Relationship Id="rId9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60.png"/><Relationship Id="rId7" Type="http://schemas.openxmlformats.org/officeDocument/2006/relationships/image" Target="../media/image59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Relationship Id="rId9" Type="http://schemas.openxmlformats.org/officeDocument/2006/relationships/image" Target="../media/image6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0.png"/><Relationship Id="rId7" Type="http://schemas.openxmlformats.org/officeDocument/2006/relationships/image" Target="../media/image7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82.png"/><Relationship Id="rId10" Type="http://schemas.openxmlformats.org/officeDocument/2006/relationships/image" Target="../media/image83.png"/><Relationship Id="rId4" Type="http://schemas.openxmlformats.org/officeDocument/2006/relationships/image" Target="../media/image81.png"/><Relationship Id="rId9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77.png"/><Relationship Id="rId4" Type="http://schemas.openxmlformats.org/officeDocument/2006/relationships/image" Target="../media/image8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75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77.png"/><Relationship Id="rId10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9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90.png"/><Relationship Id="rId5" Type="http://schemas.openxmlformats.org/officeDocument/2006/relationships/image" Target="../media/image95.png"/><Relationship Id="rId10" Type="http://schemas.openxmlformats.org/officeDocument/2006/relationships/image" Target="../media/image89.png"/><Relationship Id="rId4" Type="http://schemas.openxmlformats.org/officeDocument/2006/relationships/image" Target="../media/image94.png"/><Relationship Id="rId9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720.png"/><Relationship Id="rId4" Type="http://schemas.openxmlformats.org/officeDocument/2006/relationships/image" Target="../media/image10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90.png"/><Relationship Id="rId4" Type="http://schemas.openxmlformats.org/officeDocument/2006/relationships/image" Target="../media/image76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90.png"/><Relationship Id="rId4" Type="http://schemas.openxmlformats.org/officeDocument/2006/relationships/image" Target="../media/image76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90.png"/><Relationship Id="rId4" Type="http://schemas.openxmlformats.org/officeDocument/2006/relationships/image" Target="../media/image7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2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4.png"/><Relationship Id="rId7" Type="http://schemas.openxmlformats.org/officeDocument/2006/relationships/image" Target="../media/image12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4.png"/><Relationship Id="rId7" Type="http://schemas.openxmlformats.org/officeDocument/2006/relationships/image" Target="../media/image12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860.png"/><Relationship Id="rId7" Type="http://schemas.openxmlformats.org/officeDocument/2006/relationships/image" Target="../media/image90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5" Type="http://schemas.openxmlformats.org/officeDocument/2006/relationships/image" Target="../media/image980.png"/><Relationship Id="rId4" Type="http://schemas.openxmlformats.org/officeDocument/2006/relationships/image" Target="../media/image970.png"/><Relationship Id="rId9" Type="http://schemas.openxmlformats.org/officeDocument/2006/relationships/image" Target="../media/image102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060.png"/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12" Type="http://schemas.openxmlformats.org/officeDocument/2006/relationships/image" Target="../media/image1050.png"/><Relationship Id="rId2" Type="http://schemas.openxmlformats.org/officeDocument/2006/relationships/image" Target="../media/image95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11" Type="http://schemas.openxmlformats.org/officeDocument/2006/relationships/image" Target="../media/image1040.png"/><Relationship Id="rId5" Type="http://schemas.openxmlformats.org/officeDocument/2006/relationships/image" Target="../media/image98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7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060.png"/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12" Type="http://schemas.openxmlformats.org/officeDocument/2006/relationships/image" Target="../media/image1050.png"/><Relationship Id="rId2" Type="http://schemas.openxmlformats.org/officeDocument/2006/relationships/image" Target="../media/image95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11" Type="http://schemas.openxmlformats.org/officeDocument/2006/relationships/image" Target="../media/image1040.png"/><Relationship Id="rId5" Type="http://schemas.openxmlformats.org/officeDocument/2006/relationships/image" Target="../media/image98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7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0.png"/><Relationship Id="rId4" Type="http://schemas.openxmlformats.org/officeDocument/2006/relationships/image" Target="../media/image113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3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30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rise4fun.com/z3" TargetMode="External"/><Relationship Id="rId2" Type="http://schemas.openxmlformats.org/officeDocument/2006/relationships/hyperlink" Target="http://z3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" y="2187575"/>
            <a:ext cx="8991600" cy="1470025"/>
          </a:xfrm>
        </p:spPr>
        <p:txBody>
          <a:bodyPr/>
          <a:lstStyle/>
          <a:p>
            <a:r>
              <a:rPr lang="en-US" sz="3800" dirty="0" smtClean="0">
                <a:ea typeface="Segoe UI" pitchFamily="34" charset="0"/>
                <a:cs typeface="Segoe UI" pitchFamily="34" charset="0"/>
              </a:rPr>
              <a:t>Model-Driven Decision Procedures</a:t>
            </a:r>
            <a:br>
              <a:rPr lang="en-US" sz="3800" dirty="0" smtClean="0">
                <a:ea typeface="Segoe UI" pitchFamily="34" charset="0"/>
                <a:cs typeface="Segoe UI" pitchFamily="34" charset="0"/>
              </a:rPr>
            </a:br>
            <a:r>
              <a:rPr lang="en-US" sz="3800" dirty="0" smtClean="0">
                <a:ea typeface="Segoe UI" pitchFamily="34" charset="0"/>
                <a:cs typeface="Segoe UI" pitchFamily="34" charset="0"/>
              </a:rPr>
              <a:t>for Arithmetic</a:t>
            </a:r>
            <a:br>
              <a:rPr lang="en-US" sz="3800" dirty="0" smtClean="0">
                <a:ea typeface="Segoe UI" pitchFamily="34" charset="0"/>
                <a:cs typeface="Segoe UI" pitchFamily="34" charset="0"/>
              </a:rPr>
            </a:br>
            <a:r>
              <a:rPr lang="en-US" sz="3800" dirty="0" smtClean="0">
                <a:ea typeface="Segoe UI" pitchFamily="34" charset="0"/>
                <a:cs typeface="Segoe UI" pitchFamily="34" charset="0"/>
              </a:rPr>
              <a:t/>
            </a:r>
            <a:br>
              <a:rPr lang="en-US" sz="3800" dirty="0" smtClean="0">
                <a:ea typeface="Segoe UI" pitchFamily="34" charset="0"/>
                <a:cs typeface="Segoe UI" pitchFamily="34" charset="0"/>
              </a:rPr>
            </a:br>
            <a:r>
              <a:rPr lang="en-US" sz="3200" dirty="0" smtClean="0">
                <a:ea typeface="Segoe UI" pitchFamily="34" charset="0"/>
                <a:cs typeface="Segoe UI" pitchFamily="34" charset="0"/>
              </a:rPr>
              <a:t>SYNASC 2013</a:t>
            </a:r>
            <a:endParaRPr lang="en-US" sz="3200" dirty="0"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514600" y="4572000"/>
            <a:ext cx="403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Leonardo de Moura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Microsoft Research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371600"/>
            <a:ext cx="82391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323975"/>
            <a:ext cx="79438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9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47800"/>
            <a:ext cx="78105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6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47800"/>
            <a:ext cx="80867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7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Problem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2409247"/>
            <a:ext cx="4776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Exponential time and space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467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Unit Resolution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065307"/>
                  </p:ext>
                </p:extLst>
              </p:nvPr>
            </p:nvGraphicFramePr>
            <p:xfrm>
              <a:off x="2362200" y="2667000"/>
              <a:ext cx="6096000" cy="23738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28800"/>
                    <a:gridCol w="762000"/>
                    <a:gridCol w="3505200"/>
                  </a:tblGrid>
                  <a:tr h="94129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∨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3200" b="0" i="1" dirty="0" smtClean="0">
                            <a:latin typeface="Cambria Math"/>
                          </a:endParaRPr>
                        </a:p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941294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32721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065307"/>
                  </p:ext>
                </p:extLst>
              </p:nvPr>
            </p:nvGraphicFramePr>
            <p:xfrm>
              <a:off x="2362200" y="2667000"/>
              <a:ext cx="6096000" cy="23738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28800"/>
                    <a:gridCol w="762000"/>
                    <a:gridCol w="3505200"/>
                  </a:tblGrid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3" t="-571" r="-233333" b="-12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40800" t="-571" r="-460000" b="-12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4087" t="-571" b="-122286"/>
                          </a:stretch>
                        </a:blipFill>
                      </a:tcPr>
                    </a:tc>
                  </a:tr>
                  <a:tr h="941294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ular Callout 2"/>
              <p:cNvSpPr/>
              <p:nvPr/>
            </p:nvSpPr>
            <p:spPr>
              <a:xfrm>
                <a:off x="5638800" y="2971800"/>
                <a:ext cx="2514600" cy="1219200"/>
              </a:xfrm>
              <a:prstGeom prst="wedgeRectCallout">
                <a:avLst>
                  <a:gd name="adj1" fmla="val -63343"/>
                  <a:gd name="adj2" fmla="val -357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i="1" dirty="0" smtClean="0"/>
              </a:p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subsumes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514600" cy="1219200"/>
              </a:xfrm>
              <a:prstGeom prst="wedgeRectCallout">
                <a:avLst>
                  <a:gd name="adj1" fmla="val -63343"/>
                  <a:gd name="adj2" fmla="val -3574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34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4734580"/>
            <a:ext cx="512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DPLL = Unit Resolution + Split rule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7866" y="1991380"/>
                <a:ext cx="147829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Split rule</a:t>
                </a:r>
                <a:endParaRPr lang="en-US" sz="2800" b="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866" y="1991380"/>
                <a:ext cx="147829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8678" t="-5769" r="-7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3857866" y="2945487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50310" y="2945487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66342" y="3672851"/>
                <a:ext cx="8024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342" y="3672851"/>
                <a:ext cx="8024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5152" y="3676526"/>
                <a:ext cx="10701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, ¬</m:t>
                      </m:r>
                      <m:r>
                        <a:rPr lang="en-US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3676526"/>
                <a:ext cx="107016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99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77093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770934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2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77093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770934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94115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941155" cy="18158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2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Logic Engines as a Service</a:t>
            </a:r>
            <a:endParaRPr lang="en-US" sz="5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7000" y="2362200"/>
                <a:ext cx="17025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𝑆𝑐𝑎𝑙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362200"/>
                <a:ext cx="170258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03" y="3054637"/>
            <a:ext cx="12477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42" y="1595934"/>
            <a:ext cx="1736068" cy="54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94" y="2822842"/>
            <a:ext cx="1840591" cy="51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54879" y="2677511"/>
            <a:ext cx="2008527" cy="5904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SAGE</a:t>
            </a:r>
            <a:endParaRPr lang="en-US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16587"/>
            <a:ext cx="11620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45274" y="3841578"/>
            <a:ext cx="2222422" cy="99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03" y="4855834"/>
            <a:ext cx="34575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99" y="1736744"/>
            <a:ext cx="2838450" cy="6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928" y="4883253"/>
            <a:ext cx="1390650" cy="141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PexWeb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4800" y="3454821"/>
            <a:ext cx="1853238" cy="1038936"/>
          </a:xfrm>
          <a:prstGeom prst="rect">
            <a:avLst/>
          </a:prstGeom>
        </p:spPr>
      </p:pic>
      <p:pic>
        <p:nvPicPr>
          <p:cNvPr id="14" name="Picture 10" descr="Description: C:\Users\nbjorner\AppData\Local\Microsoft\Windows\Temporary Internet Files\Content.IE5\T0ZPJOKX\MP900448692[1]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10" y="4460891"/>
            <a:ext cx="5726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 rot="5400000">
            <a:off x="3258041" y="4710331"/>
            <a:ext cx="13666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SecGuru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6" name="Picture 15" descr="yogi_log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3842" y="4757733"/>
            <a:ext cx="1689100" cy="835961"/>
          </a:xfrm>
          <a:prstGeom prst="rect">
            <a:avLst/>
          </a:prstGeom>
        </p:spPr>
      </p:pic>
      <p:pic>
        <p:nvPicPr>
          <p:cNvPr id="17" name="Picture 16" descr="SpecSharpLogo-h100-w367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18014" y="5896909"/>
            <a:ext cx="2969751" cy="798716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8" y="1750085"/>
            <a:ext cx="2590595" cy="67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6" y="5743574"/>
            <a:ext cx="10763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49" y="5591175"/>
            <a:ext cx="24860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7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𝑢𝑛𝑠𝑎𝑡</m:t>
                      </m:r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8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𝑢𝑛𝑠𝑎𝑡</m:t>
                      </m:r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850310" y="20574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29866" y="2743200"/>
                <a:ext cx="177093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866" y="2743200"/>
                <a:ext cx="1770934" cy="26776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81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𝑢𝑛𝑠𝑎𝑡</m:t>
                      </m:r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850310" y="20574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29866" y="2743200"/>
                <a:ext cx="177093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866" y="2743200"/>
                <a:ext cx="1770934" cy="26776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CDCL: Conflict Driven Clause Learning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Left Arrow 3"/>
          <p:cNvSpPr/>
          <p:nvPr/>
        </p:nvSpPr>
        <p:spPr bwMode="auto">
          <a:xfrm>
            <a:off x="3796142" y="2514888"/>
            <a:ext cx="2362201" cy="12882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Resolution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67000" y="1604067"/>
            <a:ext cx="2362200" cy="122269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DPLL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 bwMode="auto">
          <a:xfrm rot="2771272">
            <a:off x="3116044" y="2150880"/>
            <a:ext cx="2537980" cy="8868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Conflict</a:t>
            </a:r>
          </a:p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 Resolution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3796142" y="5036353"/>
            <a:ext cx="2362201" cy="12882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667000" y="4125532"/>
            <a:ext cx="2362200" cy="122269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05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Arithmetic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29090"/>
              </p:ext>
            </p:extLst>
          </p:nvPr>
        </p:nvGraphicFramePr>
        <p:xfrm>
          <a:off x="1600200" y="236220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Fourier-</a:t>
                      </a:r>
                      <a:r>
                        <a:rPr lang="en-US" sz="3200" dirty="0" err="1" smtClean="0"/>
                        <a:t>Motzkin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Simplex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Proof-finder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Model-finder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Saturation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Search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1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Fourier-</a:t>
            </a:r>
            <a:r>
              <a:rPr lang="en-US" dirty="0" err="1" smtClean="0">
                <a:solidFill>
                  <a:srgbClr val="0070C0"/>
                </a:solidFill>
              </a:rPr>
              <a:t>Motzkin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3728" y="4495800"/>
            <a:ext cx="57032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Very similar to Resolution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Exponential time and space</a:t>
            </a:r>
          </a:p>
          <a:p>
            <a:endParaRPr lang="en-US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09297" y="1447800"/>
                <a:ext cx="38697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r>
                        <a:rPr lang="en-US" sz="3200" b="0" i="1" smtClean="0">
                          <a:latin typeface="Cambria Math"/>
                        </a:rPr>
                        <m:t>𝑎𝑥</m:t>
                      </m:r>
                      <m:r>
                        <a:rPr lang="en-US" sz="3200" b="0" i="1" smtClean="0">
                          <a:latin typeface="Cambria Math"/>
                        </a:rPr>
                        <m:t>,  </m:t>
                      </m:r>
                      <m:r>
                        <a:rPr lang="en-US" sz="3200" b="0" i="1" smtClean="0">
                          <a:latin typeface="Cambria Math"/>
                        </a:rPr>
                        <m:t>𝑏𝑥</m:t>
                      </m:r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297" y="1447800"/>
                <a:ext cx="3869714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68847" y="2481081"/>
                <a:ext cx="47796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r>
                        <a:rPr lang="en-US" sz="3200" b="0" i="1" smtClean="0">
                          <a:latin typeface="Cambria Math"/>
                        </a:rPr>
                        <m:t>𝑎𝑏𝑥</m:t>
                      </m:r>
                      <m:r>
                        <a:rPr lang="en-US" sz="3200" b="0" i="1" smtClean="0">
                          <a:latin typeface="Cambria Math"/>
                        </a:rPr>
                        <m:t>,  </m:t>
                      </m:r>
                      <m:r>
                        <a:rPr lang="en-US" sz="3200" b="0" i="1" smtClean="0">
                          <a:latin typeface="Cambria Math"/>
                        </a:rPr>
                        <m:t>𝑎𝑏𝑥</m:t>
                      </m:r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𝑎𝑡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47" y="2481081"/>
                <a:ext cx="477964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4391968" y="2133600"/>
            <a:ext cx="533400" cy="40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52338" y="3581400"/>
                <a:ext cx="1976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𝑎𝑡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38" y="3581400"/>
                <a:ext cx="1976374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/>
          <p:cNvSpPr/>
          <p:nvPr/>
        </p:nvSpPr>
        <p:spPr>
          <a:xfrm>
            <a:off x="4373825" y="3185312"/>
            <a:ext cx="533400" cy="40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4" grpId="0" animBg="1"/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Polynomial Constraints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91145" y="4191000"/>
                <a:ext cx="55002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−4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+8 &lt;1</m:t>
                      </m:r>
                    </m:oMath>
                  </m:oMathPara>
                </a14:m>
                <a:endParaRPr lang="en-US" sz="2800" b="0" dirty="0" smtClean="0">
                  <a:latin typeface="Segoe UI Light" pitchFamily="34" charset="0"/>
                </a:endParaRPr>
              </a:p>
              <a:p>
                <a:pPr algn="ctr"/>
                <a:r>
                  <a:rPr lang="en-US" sz="2800" dirty="0" smtClean="0">
                    <a:latin typeface="Segoe UI Light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𝑥𝑦</m:t>
                    </m:r>
                    <m:r>
                      <a:rPr lang="en-US" sz="2800" b="0" i="1" smtClean="0">
                        <a:latin typeface="Cambria Math"/>
                      </a:rPr>
                      <m:t>−2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 −2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+4&gt;1</m:t>
                    </m:r>
                  </m:oMath>
                </a14:m>
                <a:endParaRPr lang="en-US" sz="2800" dirty="0">
                  <a:latin typeface="Segoe UI Light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45" y="4191000"/>
                <a:ext cx="5500255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362200" y="1981200"/>
            <a:ext cx="4724400" cy="1295400"/>
          </a:xfrm>
          <a:prstGeom prst="rect">
            <a:avLst/>
          </a:prstGeom>
          <a:solidFill>
            <a:srgbClr val="00AE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AKA</a:t>
            </a:r>
          </a:p>
          <a:p>
            <a:pPr algn="ctr"/>
            <a:r>
              <a:rPr lang="en-US" sz="2400" dirty="0" smtClean="0"/>
              <a:t>Existential Theory of the Reals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  <a:sym typeface="Symbol"/>
              </a:rPr>
              <a:t>R</a:t>
            </a:r>
            <a:endParaRPr lang="en-US" sz="2400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Applications</a:t>
            </a:r>
            <a:endParaRPr lang="en-US" sz="5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3975"/>
            <a:ext cx="33813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355" y="1358611"/>
            <a:ext cx="23241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42942" y="4264972"/>
            <a:ext cx="28289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4971"/>
            <a:ext cx="3290887" cy="175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04881"/>
            <a:ext cx="2928937" cy="216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576" y="4259095"/>
            <a:ext cx="1616583" cy="153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4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08905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1.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Project/Saturate </a:t>
                </a:r>
                <a:r>
                  <a:rPr lang="en-US" sz="2400" dirty="0" smtClean="0"/>
                  <a:t>set of polynomials 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2.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Lift/Search</a:t>
                </a:r>
                <a:r>
                  <a:rPr lang="en-US" sz="2400" dirty="0" smtClean="0"/>
                  <a:t>: Incrementally build assignment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Isolate roots of polynomials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Select a feasible cell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/>
                  <a:t>, and 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If there is no feasible cell, then backtrack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08905"/>
                <a:ext cx="8229600" cy="4525963"/>
              </a:xfrm>
              <a:blipFill rotWithShape="1">
                <a:blip r:embed="rId2"/>
                <a:stretch>
                  <a:fillRect l="-111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447800"/>
                <a:ext cx="2462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 −1&lt;0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246272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828800"/>
                <a:ext cx="1861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 −1&gt;0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28800"/>
                <a:ext cx="1861535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85789" y="1873752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1. Saturate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636463"/>
                  </p:ext>
                </p:extLst>
              </p:nvPr>
            </p:nvGraphicFramePr>
            <p:xfrm>
              <a:off x="776780" y="495300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68324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0556" t="-1667" r="-342593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35484" t="-1667" r="-695699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11053" t="-1667" r="-24052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23729" t="-1667" r="-67457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71429" t="-1667" r="-170748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2055" t="-1667" r="-24383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95506" t="-1667" b="-358333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92424" r="-339007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92424" r="-33900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96923" r="-3390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2791225" y="1476586"/>
            <a:ext cx="1421582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00312" y="4348425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. Search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681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3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0070C0"/>
                </a:solidFill>
              </a:rPr>
              <a:t>Satisfiability</a:t>
            </a:r>
            <a:endParaRPr lang="en-US" sz="5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/>
              <p:cNvSpPr txBox="1">
                <a:spLocks/>
              </p:cNvSpPr>
              <p:nvPr/>
            </p:nvSpPr>
            <p:spPr>
              <a:xfrm>
                <a:off x="332987" y="2062928"/>
                <a:ext cx="4491789" cy="3877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84954" marR="0" lvl="0" indent="-384954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&lt;1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𝑥𝑦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&gt;0.1</m:t>
                    </m:r>
                  </m:oMath>
                </a14:m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87" y="2062928"/>
                <a:ext cx="4491789" cy="3877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572113" y="2062928"/>
            <a:ext cx="533400" cy="4293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85987" y="1905000"/>
                <a:ext cx="2626296" cy="703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+mn-lt"/>
                  </a:rPr>
                  <a:t>s</a:t>
                </a:r>
                <a:r>
                  <a:rPr lang="en-US" sz="2800" dirty="0" smtClean="0">
                    <a:latin typeface="+mn-lt"/>
                  </a:rPr>
                  <a:t>at,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87" y="1905000"/>
                <a:ext cx="2626296" cy="703654"/>
              </a:xfrm>
              <a:prstGeom prst="rect">
                <a:avLst/>
              </a:prstGeom>
              <a:blipFill rotWithShape="1">
                <a:blip r:embed="rId4"/>
                <a:stretch>
                  <a:fillRect l="-4640"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/>
              <p:cNvSpPr txBox="1">
                <a:spLocks/>
              </p:cNvSpPr>
              <p:nvPr/>
            </p:nvSpPr>
            <p:spPr>
              <a:xfrm>
                <a:off x="332987" y="2672528"/>
                <a:ext cx="4491789" cy="3877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84954" marR="0" lvl="0" indent="-384954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&lt;1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𝑥𝑦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&gt;1</m:t>
                    </m:r>
                  </m:oMath>
                </a14:m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87" y="2672528"/>
                <a:ext cx="4491789" cy="3877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572113" y="2672528"/>
            <a:ext cx="533400" cy="4293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85987" y="2600980"/>
            <a:ext cx="1956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unsat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roof</a:t>
            </a:r>
            <a:endParaRPr lang="en-US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487378"/>
            <a:ext cx="3711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Is execution path </a:t>
            </a:r>
            <a:r>
              <a:rPr lang="en-US" sz="2400" i="1" dirty="0" smtClean="0">
                <a:latin typeface="+mj-lt"/>
              </a:rPr>
              <a:t>P</a:t>
            </a:r>
            <a:r>
              <a:rPr lang="en-US" sz="2400" dirty="0" smtClean="0">
                <a:latin typeface="+mj-lt"/>
              </a:rPr>
              <a:t> feasible?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55616" y="3498084"/>
            <a:ext cx="3039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Is assertion </a:t>
            </a:r>
            <a:r>
              <a:rPr lang="en-US" sz="2400" i="1" dirty="0" smtClean="0">
                <a:latin typeface="+mj-lt"/>
              </a:rPr>
              <a:t>X</a:t>
            </a:r>
            <a:r>
              <a:rPr lang="en-US" sz="2400" dirty="0" smtClean="0">
                <a:latin typeface="+mj-lt"/>
              </a:rPr>
              <a:t> violated?</a:t>
            </a:r>
            <a:endParaRPr lang="en-US" sz="2400" dirty="0">
              <a:latin typeface="+mj-lt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26" y="4267200"/>
            <a:ext cx="11620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>
            <a:off x="6001251" y="3986463"/>
            <a:ext cx="533400" cy="228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959618" y="3986463"/>
            <a:ext cx="533400" cy="228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209254" y="4491063"/>
            <a:ext cx="2008527" cy="5904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SAGE</a:t>
            </a:r>
            <a:endParaRPr lang="en-US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3426396" y="5305425"/>
            <a:ext cx="1637835" cy="48104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814" y="5943600"/>
            <a:ext cx="419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Is Formula </a:t>
            </a:r>
            <a:r>
              <a:rPr lang="en-US" sz="3200" i="1" dirty="0" smtClean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+mj-lt"/>
              </a:rPr>
              <a:t>Satisfiable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?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874212" y="3949043"/>
            <a:ext cx="742201" cy="202616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</a:t>
            </a:r>
          </a:p>
          <a:p>
            <a:pPr algn="ctr"/>
            <a:r>
              <a:rPr lang="en-US" dirty="0" smtClean="0"/>
              <a:t>TNESS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6773027" y="847975"/>
            <a:ext cx="437649" cy="1981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1200" y="114300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Solution/Model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19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2" grpId="0"/>
      <p:bldP spid="13" grpId="0" animBg="1"/>
      <p:bldP spid="14" grpId="0"/>
      <p:bldP spid="6" grpId="0"/>
      <p:bldP spid="15" grpId="0"/>
      <p:bldP spid="7" grpId="0" animBg="1"/>
      <p:bldP spid="17" grpId="0" animBg="1"/>
      <p:bldP spid="18" grpId="0" animBg="1"/>
      <p:bldP spid="20" grpId="0" animBg="1"/>
      <p:bldP spid="21" grpId="0"/>
      <p:bldP spid="5" grpId="0" animBg="1"/>
      <p:bldP spid="9" grpId="0" animBg="1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blipFill rotWithShape="1"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85789" y="1873752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1. Saturate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68324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0556" t="-1667" r="-342593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35484" t="-1667" r="-695699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11053" t="-1667" r="-24052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23729" t="-1667" r="-67457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71429" t="-1667" r="-170748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2055" t="-1667" r="-24383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95506" t="-1667" b="-358333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92424" r="-339007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92424" r="-33900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96923" r="-3390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91742"/>
                  </p:ext>
                </p:extLst>
              </p:nvPr>
            </p:nvGraphicFramePr>
            <p:xfrm>
              <a:off x="1455467" y="2862397"/>
              <a:ext cx="4604911" cy="1397508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4+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sz="2000" smtClean="0">
                                    <a:latin typeface="Cambria Math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91742"/>
                  </p:ext>
                </p:extLst>
              </p:nvPr>
            </p:nvGraphicFramePr>
            <p:xfrm>
              <a:off x="1455467" y="2862397"/>
              <a:ext cx="4604911" cy="14044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60502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31019" t="-1010" r="-119444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631646" t="-1010" r="-226582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24719" t="-1010" r="-562" b="-150505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151515" r="-168085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255385" r="-16808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Up Arrow 19"/>
          <p:cNvSpPr/>
          <p:nvPr/>
        </p:nvSpPr>
        <p:spPr>
          <a:xfrm>
            <a:off x="3124200" y="4335742"/>
            <a:ext cx="377816" cy="46166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791225" y="1476586"/>
            <a:ext cx="1421582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00312" y="4348425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. Search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Right Arrow 16"/>
          <p:cNvSpPr/>
          <p:nvPr/>
        </p:nvSpPr>
        <p:spPr>
          <a:xfrm rot="2640336">
            <a:off x="682471" y="2520895"/>
            <a:ext cx="1146443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blipFill rotWithShape="1"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−1&gt;0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85789" y="1873752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1. Saturate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8547054"/>
                  </p:ext>
                </p:extLst>
              </p:nvPr>
            </p:nvGraphicFramePr>
            <p:xfrm>
              <a:off x="776780" y="495300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68324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0556" t="-1667" r="-342593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35484" t="-1667" r="-695699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11053" t="-1667" r="-24052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23729" t="-1667" r="-67457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71429" t="-1667" r="-170748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2055" t="-1667" r="-24383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95506" t="-1667" b="-358333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92424" r="-339007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92424" r="-33900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96923" r="-3390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2209"/>
                  </p:ext>
                </p:extLst>
              </p:nvPr>
            </p:nvGraphicFramePr>
            <p:xfrm>
              <a:off x="1455467" y="2862397"/>
              <a:ext cx="4604911" cy="14044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sz="2000" b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sz="2000" smtClean="0">
                                    <a:latin typeface="Cambria Math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2209"/>
                  </p:ext>
                </p:extLst>
              </p:nvPr>
            </p:nvGraphicFramePr>
            <p:xfrm>
              <a:off x="1455467" y="2862397"/>
              <a:ext cx="4604911" cy="14044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60502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31019" t="-1010" r="-119444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631646" t="-1010" r="-226582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24719" t="-1010" r="-562" b="-150505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151515" r="-168085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255385" r="-16808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Up Arrow 19"/>
          <p:cNvSpPr/>
          <p:nvPr/>
        </p:nvSpPr>
        <p:spPr>
          <a:xfrm>
            <a:off x="3124200" y="4335742"/>
            <a:ext cx="377816" cy="46166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791225" y="1476586"/>
            <a:ext cx="1421582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00312" y="4348425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. Search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Right Arrow 16"/>
          <p:cNvSpPr/>
          <p:nvPr/>
        </p:nvSpPr>
        <p:spPr>
          <a:xfrm rot="2640336">
            <a:off x="682471" y="2520895"/>
            <a:ext cx="1146443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2200" y="3516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CONFLICT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NLSAT</a:t>
            </a:r>
            <a:r>
              <a:rPr lang="en-US" dirty="0" smtClean="0"/>
              <a:t>: Model-Based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x </a:t>
            </a:r>
            <a:r>
              <a:rPr lang="en-US" dirty="0" smtClean="0">
                <a:solidFill>
                  <a:srgbClr val="FF0000"/>
                </a:solidFill>
              </a:rPr>
              <a:t>Dynamic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Optimistic approach</a:t>
            </a:r>
          </a:p>
          <a:p>
            <a:pPr marL="0" indent="0">
              <a:buNone/>
            </a:pPr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1629" y="4397829"/>
            <a:ext cx="8610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	</a:t>
            </a:r>
            <a:r>
              <a:rPr lang="en-US" dirty="0" smtClean="0"/>
              <a:t>Start the Search before Saturate/Project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We saturate on demand</a:t>
            </a:r>
          </a:p>
          <a:p>
            <a:pPr marL="0" indent="0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Model guides the saturation</a:t>
            </a:r>
          </a:p>
          <a:p>
            <a:pPr marL="0" indent="0">
              <a:buFont typeface="Arial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 bwMode="auto">
          <a:xfrm rot="5400000">
            <a:off x="5977969" y="2848508"/>
            <a:ext cx="1993923" cy="114826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7" name="Left Arrow 6"/>
          <p:cNvSpPr/>
          <p:nvPr/>
        </p:nvSpPr>
        <p:spPr bwMode="auto">
          <a:xfrm rot="16200000">
            <a:off x="7177927" y="1781710"/>
            <a:ext cx="1993923" cy="114826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8" name="Rectangle 7"/>
          <p:cNvSpPr/>
          <p:nvPr/>
        </p:nvSpPr>
        <p:spPr bwMode="auto">
          <a:xfrm rot="2771272">
            <a:off x="6581572" y="2362464"/>
            <a:ext cx="2142297" cy="7904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Conflict</a:t>
            </a:r>
          </a:p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 Resolution</a:t>
            </a:r>
          </a:p>
        </p:txBody>
      </p:sp>
    </p:spTree>
    <p:extLst>
      <p:ext uri="{BB962C8B-B14F-4D97-AF65-F5344CB8AC3E}">
        <p14:creationId xmlns:p14="http://schemas.microsoft.com/office/powerpoint/2010/main" val="226606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 (1)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9179" y="1447800"/>
            <a:ext cx="8229600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/>
              <a:t>Two kinds of </a:t>
            </a:r>
            <a:r>
              <a:rPr lang="en-US" dirty="0" smtClean="0">
                <a:solidFill>
                  <a:srgbClr val="FF0000"/>
                </a:solidFill>
              </a:rPr>
              <a:t>decision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1. case-analysis (Boolean)      </a:t>
            </a:r>
          </a:p>
          <a:p>
            <a:pPr marL="0" indent="0">
              <a:buFont typeface="Arial" charset="0"/>
              <a:buNone/>
            </a:pP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667000"/>
                <a:ext cx="42284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4228465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9179" y="3200400"/>
            <a:ext cx="8229600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2. model construction (CAD lifting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441364"/>
                  </p:ext>
                </p:extLst>
              </p:nvPr>
            </p:nvGraphicFramePr>
            <p:xfrm>
              <a:off x="1085532" y="484632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29816"/>
                  </p:ext>
                </p:extLst>
              </p:nvPr>
            </p:nvGraphicFramePr>
            <p:xfrm>
              <a:off x="1085532" y="484632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0556" r="-342593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35484" r="-695699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1053" r="-240526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23729" r="-674576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71429" r="-170748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2055" r="-243836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95506" b="-355000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92308" r="-33900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92308" r="-33900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92308" r="-3390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90066" y="3886200"/>
                <a:ext cx="1300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066" y="3886200"/>
                <a:ext cx="130093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Up Arrow 11"/>
          <p:cNvSpPr/>
          <p:nvPr/>
        </p:nvSpPr>
        <p:spPr>
          <a:xfrm>
            <a:off x="3321542" y="4267200"/>
            <a:ext cx="377816" cy="46166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232" y="3467100"/>
                <a:ext cx="8229600" cy="1142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Parametric calculus: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𝑒𝑥𝑝𝑙𝑎𝑖𝑛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	Finite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basis explanation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232" y="3467100"/>
                <a:ext cx="8229600" cy="1142999"/>
              </a:xfrm>
              <a:blipFill rotWithShape="1">
                <a:blip r:embed="rId2"/>
                <a:stretch>
                  <a:fillRect l="-1926" t="-6417" b="-1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9179" y="1447800"/>
            <a:ext cx="8229600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/>
              <a:t>Two kinds of </a:t>
            </a:r>
            <a:r>
              <a:rPr lang="en-US" dirty="0" smtClean="0">
                <a:solidFill>
                  <a:srgbClr val="FF0000"/>
                </a:solidFill>
              </a:rPr>
              <a:t>decision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1. case-analysis (Boolean)      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2. model construction (CAD lifting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9179" y="4800600"/>
            <a:ext cx="8229600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/>
              <a:t>Explanations may contain new literals</a:t>
            </a:r>
            <a:endParaRPr lang="en-US" sz="2800" dirty="0" smtClean="0"/>
          </a:p>
          <a:p>
            <a:pPr marL="0" indent="0">
              <a:buFont typeface="Arial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They evaluate to false in the current state</a:t>
            </a:r>
          </a:p>
        </p:txBody>
      </p:sp>
    </p:spTree>
    <p:extLst>
      <p:ext uri="{BB962C8B-B14F-4D97-AF65-F5344CB8AC3E}">
        <p14:creationId xmlns:p14="http://schemas.microsoft.com/office/powerpoint/2010/main" val="40670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 (2)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0"/>
          <a:stretch/>
        </p:blipFill>
        <p:spPr bwMode="auto">
          <a:xfrm>
            <a:off x="-61015" y="1788467"/>
            <a:ext cx="891156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ideas: </a:t>
            </a:r>
            <a:r>
              <a:rPr lang="en-US" dirty="0" smtClean="0">
                <a:solidFill>
                  <a:srgbClr val="FF0000"/>
                </a:solidFill>
              </a:rPr>
              <a:t>Use partial solution to guide the search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5999919" y="2386263"/>
                <a:ext cx="2895600" cy="762000"/>
              </a:xfrm>
              <a:prstGeom prst="wedgeRectCallout">
                <a:avLst>
                  <a:gd name="adj1" fmla="val -57176"/>
                  <a:gd name="adj2" fmla="val 84154"/>
                </a:avLst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−5&lt;0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19" y="2386263"/>
                <a:ext cx="2895600" cy="762000"/>
              </a:xfrm>
              <a:prstGeom prst="wedgeRectCallout">
                <a:avLst>
                  <a:gd name="adj1" fmla="val -57176"/>
                  <a:gd name="adj2" fmla="val 84154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2057400" y="5313947"/>
                <a:ext cx="2209800" cy="762000"/>
              </a:xfrm>
              <a:prstGeom prst="wedgeRectCallout">
                <a:avLst>
                  <a:gd name="adj1" fmla="val 52057"/>
                  <a:gd name="adj2" fmla="val -121259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313947"/>
                <a:ext cx="2209800" cy="762000"/>
              </a:xfrm>
              <a:prstGeom prst="wedgeRectCallout">
                <a:avLst>
                  <a:gd name="adj1" fmla="val 52057"/>
                  <a:gd name="adj2" fmla="val -121259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477253" y="3733800"/>
                <a:ext cx="2209800" cy="685800"/>
              </a:xfrm>
              <a:prstGeom prst="wedgeRectCallout">
                <a:avLst>
                  <a:gd name="adj1" fmla="val 91459"/>
                  <a:gd name="adj2" fmla="val 77512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−4</m:t>
                      </m:r>
                      <m:r>
                        <a:rPr lang="en-US" b="0" i="1" smtClean="0">
                          <a:latin typeface="Cambria Math"/>
                        </a:rPr>
                        <m:t>𝑥𝑦</m:t>
                      </m:r>
                      <m:r>
                        <a:rPr lang="en-US" b="0" i="1" smtClean="0">
                          <a:latin typeface="Cambria Math"/>
                        </a:rPr>
                        <m:t> −4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3" y="3733800"/>
                <a:ext cx="2209800" cy="685800"/>
              </a:xfrm>
              <a:prstGeom prst="wedgeRectCallout">
                <a:avLst>
                  <a:gd name="adj1" fmla="val 91459"/>
                  <a:gd name="adj2" fmla="val 77512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ular Callout 8"/>
          <p:cNvSpPr/>
          <p:nvPr/>
        </p:nvSpPr>
        <p:spPr>
          <a:xfrm>
            <a:off x="685800" y="2514600"/>
            <a:ext cx="2133600" cy="633663"/>
          </a:xfrm>
          <a:prstGeom prst="wedgeRectCallout">
            <a:avLst>
              <a:gd name="adj1" fmla="val 118919"/>
              <a:gd name="adj2" fmla="val 1460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Feasible Region</a:t>
            </a:r>
            <a:endParaRPr lang="en-US" sz="2400" dirty="0"/>
          </a:p>
        </p:txBody>
      </p:sp>
      <p:sp>
        <p:nvSpPr>
          <p:cNvPr id="10" name="5-Point Star 9"/>
          <p:cNvSpPr/>
          <p:nvPr/>
        </p:nvSpPr>
        <p:spPr>
          <a:xfrm>
            <a:off x="5133474" y="3920289"/>
            <a:ext cx="152400" cy="1945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05600" y="3588603"/>
                <a:ext cx="220252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>
                    <a:latin typeface="+mn-lt"/>
                  </a:rPr>
                  <a:t>Starting search</a:t>
                </a:r>
              </a:p>
              <a:p>
                <a:r>
                  <a:rPr lang="en-US" sz="2400" dirty="0" smtClean="0">
                    <a:latin typeface="+mn-lt"/>
                  </a:rPr>
                  <a:t>Partial solution:</a:t>
                </a:r>
                <a:endParaRPr lang="en-US" sz="2400" b="0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←0.5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588603"/>
                <a:ext cx="2202526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4155" t="-4061"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99920" y="5367497"/>
                <a:ext cx="311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Can we extend it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?</a:t>
                </a:r>
                <a:endParaRPr lang="en-US" sz="2400" b="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20" y="5367497"/>
                <a:ext cx="311672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9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209674" y="1981200"/>
            <a:ext cx="0" cy="449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248" y="4788930"/>
            <a:ext cx="311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What is the core?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2886075"/>
            <a:ext cx="2133600" cy="2186160"/>
            <a:chOff x="3657600" y="2886075"/>
            <a:chExt cx="2133600" cy="218616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657600" y="2981325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953000" y="2886075"/>
              <a:ext cx="76200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638800" y="3733800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638800" y="4229100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986337" y="4910310"/>
              <a:ext cx="76200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662362" y="4838872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10000" y="3114761"/>
            <a:ext cx="1752600" cy="1724111"/>
            <a:chOff x="3810000" y="3114761"/>
            <a:chExt cx="1752600" cy="172411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4800600" y="4648200"/>
              <a:ext cx="0" cy="19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572000" y="3114761"/>
              <a:ext cx="0" cy="19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810000" y="3916278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410200" y="4078203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14800" y="3657600"/>
            <a:ext cx="1828800" cy="2266898"/>
            <a:chOff x="4114800" y="3657600"/>
            <a:chExt cx="1828800" cy="2266898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419600" y="3657600"/>
              <a:ext cx="152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14800" y="4188767"/>
              <a:ext cx="152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353050" y="5313947"/>
              <a:ext cx="590550" cy="610551"/>
              <a:chOff x="5353050" y="5313947"/>
              <a:chExt cx="590550" cy="61055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5810250" y="5313947"/>
                <a:ext cx="133350" cy="1906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53050" y="5829162"/>
                <a:ext cx="209550" cy="953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36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 (2)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0"/>
          <a:stretch/>
        </p:blipFill>
        <p:spPr bwMode="auto">
          <a:xfrm>
            <a:off x="-61015" y="1788467"/>
            <a:ext cx="891156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ideas: </a:t>
            </a:r>
            <a:r>
              <a:rPr lang="en-US" dirty="0" smtClean="0">
                <a:solidFill>
                  <a:srgbClr val="FF0000"/>
                </a:solidFill>
              </a:rPr>
              <a:t>Use partial solution to guide the search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5999919" y="2386263"/>
                <a:ext cx="2895600" cy="762000"/>
              </a:xfrm>
              <a:prstGeom prst="wedgeRectCallout">
                <a:avLst>
                  <a:gd name="adj1" fmla="val -57176"/>
                  <a:gd name="adj2" fmla="val 84154"/>
                </a:avLst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−5&lt;0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19" y="2386263"/>
                <a:ext cx="2895600" cy="762000"/>
              </a:xfrm>
              <a:prstGeom prst="wedgeRectCallout">
                <a:avLst>
                  <a:gd name="adj1" fmla="val -57176"/>
                  <a:gd name="adj2" fmla="val 84154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2057400" y="5313947"/>
                <a:ext cx="2209800" cy="762000"/>
              </a:xfrm>
              <a:prstGeom prst="wedgeRectCallout">
                <a:avLst>
                  <a:gd name="adj1" fmla="val 52057"/>
                  <a:gd name="adj2" fmla="val -121259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313947"/>
                <a:ext cx="2209800" cy="762000"/>
              </a:xfrm>
              <a:prstGeom prst="wedgeRectCallout">
                <a:avLst>
                  <a:gd name="adj1" fmla="val 52057"/>
                  <a:gd name="adj2" fmla="val -121259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477253" y="3733800"/>
                <a:ext cx="2209800" cy="685800"/>
              </a:xfrm>
              <a:prstGeom prst="wedgeRectCallout">
                <a:avLst>
                  <a:gd name="adj1" fmla="val 91459"/>
                  <a:gd name="adj2" fmla="val 77512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−4</m:t>
                      </m:r>
                      <m:r>
                        <a:rPr lang="en-US" b="0" i="1" smtClean="0">
                          <a:latin typeface="Cambria Math"/>
                        </a:rPr>
                        <m:t>𝑥𝑦</m:t>
                      </m:r>
                      <m:r>
                        <a:rPr lang="en-US" b="0" i="1" smtClean="0">
                          <a:latin typeface="Cambria Math"/>
                        </a:rPr>
                        <m:t> −4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3" y="3733800"/>
                <a:ext cx="2209800" cy="685800"/>
              </a:xfrm>
              <a:prstGeom prst="wedgeRectCallout">
                <a:avLst>
                  <a:gd name="adj1" fmla="val 91459"/>
                  <a:gd name="adj2" fmla="val 77512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ular Callout 8"/>
          <p:cNvSpPr/>
          <p:nvPr/>
        </p:nvSpPr>
        <p:spPr>
          <a:xfrm>
            <a:off x="685800" y="2514600"/>
            <a:ext cx="2133600" cy="633663"/>
          </a:xfrm>
          <a:prstGeom prst="wedgeRectCallout">
            <a:avLst>
              <a:gd name="adj1" fmla="val 118919"/>
              <a:gd name="adj2" fmla="val 1460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Feasible Region</a:t>
            </a:r>
            <a:endParaRPr lang="en-US" sz="2400" dirty="0"/>
          </a:p>
        </p:txBody>
      </p:sp>
      <p:sp>
        <p:nvSpPr>
          <p:cNvPr id="10" name="5-Point Star 9"/>
          <p:cNvSpPr/>
          <p:nvPr/>
        </p:nvSpPr>
        <p:spPr>
          <a:xfrm>
            <a:off x="5133474" y="3920289"/>
            <a:ext cx="152400" cy="1945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05600" y="3588603"/>
                <a:ext cx="21449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>
                    <a:latin typeface="+mn-lt"/>
                  </a:rPr>
                  <a:t>Starting search</a:t>
                </a:r>
              </a:p>
              <a:p>
                <a:r>
                  <a:rPr lang="en-US" sz="2400" dirty="0" smtClean="0">
                    <a:latin typeface="+mn-lt"/>
                  </a:rPr>
                  <a:t>Partial solution:</a:t>
                </a:r>
                <a:endParaRPr lang="en-US" sz="2400" b="0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←0.5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588603"/>
                <a:ext cx="2144946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4261" t="-4061" r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99920" y="5367497"/>
                <a:ext cx="311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Can we extend it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?</a:t>
                </a:r>
                <a:endParaRPr lang="en-US" sz="2400" b="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20" y="5367497"/>
                <a:ext cx="311672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9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209674" y="1981200"/>
            <a:ext cx="0" cy="449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248" y="4788930"/>
            <a:ext cx="311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What is the core?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2886075"/>
            <a:ext cx="2133600" cy="2186160"/>
            <a:chOff x="3657600" y="2886075"/>
            <a:chExt cx="2133600" cy="218616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657600" y="2981325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953000" y="2886075"/>
              <a:ext cx="76200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638800" y="3733800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638800" y="4229100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986337" y="4910310"/>
              <a:ext cx="76200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662362" y="4838872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10000" y="3114761"/>
            <a:ext cx="1752600" cy="1724111"/>
            <a:chOff x="3810000" y="3114761"/>
            <a:chExt cx="1752600" cy="172411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4800600" y="4648200"/>
              <a:ext cx="0" cy="19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572000" y="3114761"/>
              <a:ext cx="0" cy="19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810000" y="3916278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410200" y="4078203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14800" y="3657600"/>
            <a:ext cx="1828800" cy="2266898"/>
            <a:chOff x="4114800" y="3657600"/>
            <a:chExt cx="1828800" cy="2266898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419600" y="3657600"/>
              <a:ext cx="152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14800" y="4188767"/>
              <a:ext cx="152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353050" y="5313947"/>
              <a:ext cx="590550" cy="610551"/>
              <a:chOff x="5353050" y="5313947"/>
              <a:chExt cx="590550" cy="61055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5810250" y="5313947"/>
                <a:ext cx="133350" cy="1906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53050" y="5829162"/>
                <a:ext cx="209550" cy="953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Straight Connector 20"/>
          <p:cNvCxnSpPr/>
          <p:nvPr/>
        </p:nvCxnSpPr>
        <p:spPr>
          <a:xfrm>
            <a:off x="4953000" y="22098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72125" y="22860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ideas: </a:t>
            </a:r>
            <a:r>
              <a:rPr lang="en-US" dirty="0" smtClean="0">
                <a:solidFill>
                  <a:srgbClr val="FF0000"/>
                </a:solidFill>
              </a:rPr>
              <a:t>Solution based Project/Saturate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28839"/>
            <a:ext cx="9009971" cy="236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190285" y="4648200"/>
            <a:ext cx="6781800" cy="1671639"/>
          </a:xfrm>
          <a:prstGeom prst="wedgeRectCallout">
            <a:avLst>
              <a:gd name="adj1" fmla="val -3289"/>
              <a:gd name="adj2" fmla="val -785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Standard project operators are </a:t>
            </a:r>
            <a:r>
              <a:rPr lang="en-US" sz="2800" dirty="0" smtClean="0">
                <a:solidFill>
                  <a:srgbClr val="FF0000"/>
                </a:solidFill>
              </a:rPr>
              <a:t>pessimistic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Coefficients can vanish!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30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NLSAT (4)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" b="-731"/>
          <a:stretch/>
        </p:blipFill>
        <p:spPr bwMode="auto">
          <a:xfrm>
            <a:off x="4724400" y="2147843"/>
            <a:ext cx="4114800" cy="394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1578" y="2590800"/>
                <a:ext cx="770422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Current assignment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0.75</m:t>
                      </m:r>
                    </m:oMath>
                  </m:oMathPara>
                </a14:m>
                <a:endParaRPr lang="en-US" sz="24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→0.75</m:t>
                      </m:r>
                    </m:oMath>
                  </m:oMathPara>
                </a14:m>
                <a:endParaRPr lang="en-US" sz="2400" dirty="0">
                  <a:ea typeface="Cambria Math"/>
                </a:endParaRPr>
              </a:p>
              <a:p>
                <a:endParaRPr lang="en-US" sz="24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Conflict</a:t>
                </a:r>
                <a:endParaRPr lang="en-US" sz="2400" i="1" dirty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sz="24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8" y="2590800"/>
                <a:ext cx="7704221" cy="2308324"/>
              </a:xfrm>
              <a:prstGeom prst="rect">
                <a:avLst/>
              </a:prstGeom>
              <a:blipFill rotWithShape="1">
                <a:blip r:embed="rId4"/>
                <a:stretch>
                  <a:fillRect l="-1267" t="-1847" b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-Point Star 5"/>
          <p:cNvSpPr/>
          <p:nvPr/>
        </p:nvSpPr>
        <p:spPr>
          <a:xfrm>
            <a:off x="7848600" y="2743200"/>
            <a:ext cx="152400" cy="22860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036637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ideas: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emma Learning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Prevent a </a:t>
            </a:r>
            <a:r>
              <a:rPr lang="en-US" sz="2800" b="1" dirty="0" smtClean="0">
                <a:solidFill>
                  <a:srgbClr val="0070C0"/>
                </a:solidFill>
              </a:rPr>
              <a:t>Conflict</a:t>
            </a:r>
            <a:r>
              <a:rPr lang="en-US" sz="2800" dirty="0" smtClean="0">
                <a:solidFill>
                  <a:srgbClr val="0070C0"/>
                </a:solidFill>
              </a:rPr>
              <a:t> from happening again.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579" y="5562600"/>
                <a:ext cx="77042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ea typeface="Cambria Math"/>
                  </a:rPr>
                  <a:t>Lemma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−1&lt;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&lt;1  ∧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𝑟𝑜𝑜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lit/>
                      </m:rP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⇒ ⊥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9" y="5562600"/>
                <a:ext cx="7704221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266" t="-51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ular Callout 7"/>
          <p:cNvSpPr/>
          <p:nvPr/>
        </p:nvSpPr>
        <p:spPr>
          <a:xfrm>
            <a:off x="3505200" y="3744962"/>
            <a:ext cx="4495800" cy="1436638"/>
          </a:xfrm>
          <a:prstGeom prst="wedgeRectCallout">
            <a:avLst>
              <a:gd name="adj1" fmla="val -38861"/>
              <a:gd name="adj2" fmla="val 10133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Current assignments does not satisfy new constraint.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584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ideas: </a:t>
            </a:r>
            <a:r>
              <a:rPr lang="en-US" dirty="0" err="1" smtClean="0">
                <a:solidFill>
                  <a:srgbClr val="FF0000"/>
                </a:solidFill>
              </a:rPr>
              <a:t>Nonchronological</a:t>
            </a:r>
            <a:r>
              <a:rPr lang="en-US" dirty="0" smtClean="0">
                <a:solidFill>
                  <a:srgbClr val="FF0000"/>
                </a:solidFill>
              </a:rPr>
              <a:t> Backtracking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18446" y="5538536"/>
                <a:ext cx="1429754" cy="70986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</a:rPr>
                        <m:t>𝒙</m:t>
                      </m:r>
                      <m:r>
                        <a:rPr lang="en-US" sz="2400" b="1" i="1" dirty="0" smtClean="0">
                          <a:latin typeface="Cambria Math"/>
                        </a:rPr>
                        <m:t>=</m:t>
                      </m:r>
                      <m:r>
                        <a:rPr lang="en-US" sz="24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446" y="5538536"/>
                <a:ext cx="1429754" cy="709863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148138" y="4503820"/>
                <a:ext cx="1799723" cy="6336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</a:rPr>
                        <m:t>𝒚</m:t>
                      </m:r>
                      <m:r>
                        <a:rPr lang="en-US" sz="2400" b="1" i="1" dirty="0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38" y="4503820"/>
                <a:ext cx="1799723" cy="63366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554202" y="3276600"/>
                <a:ext cx="1602206" cy="75397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sz="2400" b="1" i="1" dirty="0" smtClean="0"/>
                  <a:t> = 1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202" y="3276600"/>
                <a:ext cx="1602206" cy="753978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148138" y="2133601"/>
                <a:ext cx="1600200" cy="685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38" y="2133601"/>
                <a:ext cx="1600200" cy="6858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6" idx="1"/>
            <a:endCxn id="7" idx="4"/>
          </p:cNvCxnSpPr>
          <p:nvPr/>
        </p:nvCxnSpPr>
        <p:spPr>
          <a:xfrm flipH="1" flipV="1">
            <a:off x="3048000" y="5137484"/>
            <a:ext cx="379829" cy="5050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8" idx="4"/>
          </p:cNvCxnSpPr>
          <p:nvPr/>
        </p:nvCxnSpPr>
        <p:spPr>
          <a:xfrm flipV="1">
            <a:off x="3048000" y="4030578"/>
            <a:ext cx="307305" cy="47324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10" idx="4"/>
          </p:cNvCxnSpPr>
          <p:nvPr/>
        </p:nvCxnSpPr>
        <p:spPr>
          <a:xfrm flipH="1" flipV="1">
            <a:off x="2948238" y="2819401"/>
            <a:ext cx="407067" cy="45719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43400" y="1999447"/>
                <a:ext cx="1905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  <a:latin typeface="+mn-lt"/>
                  </a:rPr>
                  <a:t>Conflict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𝑤</m:t>
                      </m:r>
                      <m:r>
                        <a:rPr lang="en-US" sz="28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999447"/>
                <a:ext cx="1905000" cy="954107"/>
              </a:xfrm>
              <a:prstGeom prst="rect">
                <a:avLst/>
              </a:prstGeom>
              <a:blipFill rotWithShape="1">
                <a:blip r:embed="rId7"/>
                <a:stretch>
                  <a:fillRect l="-6731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ular Callout 47"/>
              <p:cNvSpPr/>
              <p:nvPr/>
            </p:nvSpPr>
            <p:spPr>
              <a:xfrm>
                <a:off x="5029200" y="3653589"/>
                <a:ext cx="3886200" cy="1167063"/>
              </a:xfrm>
              <a:prstGeom prst="wedgeRectCallout">
                <a:avLst>
                  <a:gd name="adj1" fmla="val -88077"/>
                  <a:gd name="adj2" fmla="val 644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The values chosen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/>
                  <a:t> are </a:t>
                </a:r>
                <a:r>
                  <a:rPr lang="en-US" sz="2400" b="1" dirty="0" smtClean="0"/>
                  <a:t>irrelevant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48" name="Rectangular Callout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653589"/>
                <a:ext cx="3886200" cy="1167063"/>
              </a:xfrm>
              <a:prstGeom prst="wedgeRectCallout">
                <a:avLst>
                  <a:gd name="adj1" fmla="val -88077"/>
                  <a:gd name="adj2" fmla="val 644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3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2133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The RISE of </a:t>
            </a:r>
            <a:r>
              <a:rPr lang="en-US" sz="5400" dirty="0" smtClean="0">
                <a:solidFill>
                  <a:srgbClr val="FF0000"/>
                </a:solidFill>
              </a:rPr>
              <a:t>Model-Driven</a:t>
            </a:r>
            <a:r>
              <a:rPr lang="en-US" sz="5400" dirty="0" smtClean="0">
                <a:solidFill>
                  <a:srgbClr val="0070C0"/>
                </a:solidFill>
              </a:rPr>
              <a:t> Techniques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2618" y="1371600"/>
                <a:ext cx="8631382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Multivariate &amp; </a:t>
                </a:r>
                <a:r>
                  <a:rPr lang="en-US" dirty="0" err="1"/>
                  <a:t>u</a:t>
                </a:r>
                <a:r>
                  <a:rPr lang="en-US" dirty="0" err="1" smtClean="0"/>
                  <a:t>nivariate</a:t>
                </a:r>
                <a:r>
                  <a:rPr lang="en-US" dirty="0" smtClean="0"/>
                  <a:t> Polynomials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Basic operations, Pseudo-division,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GCD, Resultant, PSC, Factorization,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Root isolation algorithms, Sturm sequences</a:t>
                </a:r>
              </a:p>
              <a:p>
                <a:pPr marL="0" indent="0">
                  <a:buNone/>
                </a:pPr>
                <a:r>
                  <a:rPr lang="en-US" dirty="0"/>
                  <a:t>Binary </a:t>
                </a:r>
                <a:r>
                  <a:rPr lang="en-US" dirty="0" err="1" smtClean="0"/>
                  <a:t>rationals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Real Algebraic Numbers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18" y="1371600"/>
                <a:ext cx="8631382" cy="4525963"/>
              </a:xfrm>
              <a:blipFill rotWithShape="1">
                <a:blip r:embed="rId2"/>
                <a:stretch>
                  <a:fillRect l="-176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9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Experimental Results (1)</a:t>
            </a:r>
            <a:endParaRPr lang="en-US" sz="5400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34400" cy="288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609600" y="1295400"/>
            <a:ext cx="2895600" cy="685800"/>
          </a:xfrm>
          <a:prstGeom prst="wedgeRectCallout">
            <a:avLst>
              <a:gd name="adj1" fmla="val -40223"/>
              <a:gd name="adj2" fmla="val 1595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OUR NEW ENGINE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12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Experimental Results (2)</a:t>
            </a:r>
            <a:endParaRPr lang="en-US" sz="5400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905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010102" y="6172200"/>
            <a:ext cx="2895600" cy="685800"/>
          </a:xfrm>
          <a:prstGeom prst="wedgeRectCallout">
            <a:avLst>
              <a:gd name="adj1" fmla="val -60893"/>
              <a:gd name="adj2" fmla="val -145879"/>
            </a:avLst>
          </a:prstGeom>
          <a:gradFill>
            <a:gsLst>
              <a:gs pos="0">
                <a:schemeClr val="accent2">
                  <a:tint val="50000"/>
                  <a:satMod val="300000"/>
                  <a:alpha val="46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OUR NEW ENGINE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49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Other examples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(for linear arithmetic)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2852057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/>
              <a:t>Fourier-</a:t>
            </a:r>
            <a:r>
              <a:rPr lang="en-US" sz="2800" dirty="0" err="1" smtClean="0"/>
              <a:t>Motzkin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24400" y="1930400"/>
            <a:ext cx="3860800" cy="19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Generalizing DPLL to richer </a:t>
            </a:r>
            <a:r>
              <a:rPr lang="en-US" sz="2800" dirty="0" smtClean="0"/>
              <a:t>logics</a:t>
            </a:r>
          </a:p>
          <a:p>
            <a:pPr marL="0" indent="0" algn="ctr">
              <a:buNone/>
            </a:pPr>
            <a:r>
              <a:rPr lang="en-US" sz="2400" dirty="0" smtClean="0"/>
              <a:t>[McMillan et al 2009]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24400" y="3806372"/>
            <a:ext cx="3860800" cy="19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Conflict Resolution</a:t>
            </a:r>
          </a:p>
          <a:p>
            <a:pPr marL="0" indent="0" algn="ctr"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Korovin</a:t>
            </a:r>
            <a:r>
              <a:rPr lang="en-US" sz="2400" dirty="0" smtClean="0"/>
              <a:t> et al 2009]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2855685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+mn-lt"/>
              </a:rPr>
              <a:t>X</a:t>
            </a:r>
            <a:endParaRPr lang="en-US" sz="36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80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Other examples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8372" y="2550886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/>
              <a:t>Array Theory by</a:t>
            </a:r>
          </a:p>
          <a:p>
            <a:pPr marL="0" indent="0" algn="ctr">
              <a:buFont typeface="Arial" charset="0"/>
              <a:buNone/>
            </a:pPr>
            <a:r>
              <a:rPr lang="en-US" sz="2800" dirty="0" smtClean="0"/>
              <a:t>Axiom Instantiation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02200" y="2358572"/>
            <a:ext cx="3860800" cy="19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/>
              <a:t>Lemmas on Demand</a:t>
            </a:r>
          </a:p>
          <a:p>
            <a:pPr marL="0" indent="0" algn="ctr">
              <a:buFont typeface="Arial" charset="0"/>
              <a:buNone/>
            </a:pPr>
            <a:r>
              <a:rPr lang="en-US" sz="2800" dirty="0" smtClean="0"/>
              <a:t>For Theory of Array</a:t>
            </a:r>
          </a:p>
          <a:p>
            <a:pPr marL="0" indent="0" algn="ctr">
              <a:buFont typeface="Arial" charset="0"/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Brummayer-Biere</a:t>
            </a:r>
            <a:r>
              <a:rPr lang="en-US" sz="2400" dirty="0" smtClean="0"/>
              <a:t> 2009]</a:t>
            </a:r>
          </a:p>
          <a:p>
            <a:pPr marL="0" indent="0" algn="ctr">
              <a:buFont typeface="Arial" charset="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4760893"/>
                <a:ext cx="6096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∀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  <m:r>
                        <a:rPr lang="en-US" sz="2800" b="0" i="1" smtClean="0">
                          <a:latin typeface="Cambria Math"/>
                        </a:rPr>
                        <m:t>:    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≔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∀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𝑗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  <m:r>
                        <a:rPr lang="en-US" sz="2800" b="0" i="1" smtClean="0">
                          <a:latin typeface="Cambria Math"/>
                        </a:rPr>
                        <m:t>: </m:t>
                      </m:r>
                      <m:r>
                        <a:rPr lang="en-US" sz="2800" b="0" i="1" smtClean="0"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𝑗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≔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𝑗</m:t>
                      </m:r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760893"/>
                <a:ext cx="6096000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67200" y="2855685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+mn-lt"/>
              </a:rPr>
              <a:t>X</a:t>
            </a:r>
            <a:endParaRPr lang="en-US" sz="36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43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Saturation: successful instances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8372" y="1937658"/>
            <a:ext cx="732402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/>
              <a:t>Polynomial time procedures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8372" y="2714172"/>
            <a:ext cx="7324028" cy="124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Gaussian Elimination</a:t>
            </a:r>
          </a:p>
          <a:p>
            <a:pPr marL="0" indent="0" algn="ctr">
              <a:buFont typeface="Arial" charset="0"/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Congruence Closure</a:t>
            </a:r>
          </a:p>
        </p:txBody>
      </p:sp>
    </p:spTree>
    <p:extLst>
      <p:ext uri="{BB962C8B-B14F-4D97-AF65-F5344CB8AC3E}">
        <p14:creationId xmlns:p14="http://schemas.microsoft.com/office/powerpoint/2010/main" val="19090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MCSat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937658"/>
            <a:ext cx="7628828" cy="377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Model-Driven SMT</a:t>
            </a:r>
          </a:p>
          <a:p>
            <a:pPr marL="0" indent="0" algn="ctr">
              <a:buFont typeface="Arial" charset="0"/>
              <a:buNone/>
            </a:pPr>
            <a:r>
              <a:rPr lang="en-US" sz="2800" dirty="0" smtClean="0"/>
              <a:t>Lift ideas from CDCL to SMT</a:t>
            </a:r>
          </a:p>
          <a:p>
            <a:pPr marL="0" indent="0" algn="ctr">
              <a:buFont typeface="Arial" charset="0"/>
              <a:buNone/>
            </a:pPr>
            <a:r>
              <a:rPr lang="en-US" sz="2800" dirty="0" smtClean="0"/>
              <a:t>Generalize ideas found in model-driven approaches</a:t>
            </a:r>
          </a:p>
          <a:p>
            <a:pPr marL="0" indent="0" algn="ctr">
              <a:buNone/>
            </a:pPr>
            <a:r>
              <a:rPr lang="en-US" sz="2800" dirty="0"/>
              <a:t>Easier to </a:t>
            </a:r>
            <a:r>
              <a:rPr lang="en-US" sz="2800" dirty="0" smtClean="0"/>
              <a:t>implement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Font typeface="Arial" charset="0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Model construction is explicit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ctr">
              <a:buFont typeface="Arial" charset="0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807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76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44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Saturation   x    Search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8533" y="2171302"/>
            <a:ext cx="237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+mj-lt"/>
              </a:rPr>
              <a:t>Proof-finding</a:t>
            </a:r>
            <a:endParaRPr lang="en-US" sz="32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7104" y="2171302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+mj-lt"/>
              </a:rPr>
              <a:t>Model-finding</a:t>
            </a:r>
            <a:endParaRPr lang="en-US" sz="32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4" name="Left Arrow 13"/>
          <p:cNvSpPr/>
          <p:nvPr/>
        </p:nvSpPr>
        <p:spPr bwMode="auto">
          <a:xfrm rot="5400000">
            <a:off x="2537419" y="4651775"/>
            <a:ext cx="2362201" cy="12882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16" name="Left Arrow 15"/>
          <p:cNvSpPr/>
          <p:nvPr/>
        </p:nvSpPr>
        <p:spPr bwMode="auto">
          <a:xfrm rot="16200000">
            <a:off x="3737376" y="3584978"/>
            <a:ext cx="2362201" cy="12882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17" name="Rectangle 16"/>
          <p:cNvSpPr/>
          <p:nvPr/>
        </p:nvSpPr>
        <p:spPr bwMode="auto">
          <a:xfrm rot="2771272">
            <a:off x="2955131" y="4195559"/>
            <a:ext cx="2537980" cy="8868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Conflict</a:t>
            </a:r>
          </a:p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 Resolution</a:t>
            </a:r>
          </a:p>
        </p:txBody>
      </p:sp>
    </p:spTree>
    <p:extLst>
      <p:ext uri="{BB962C8B-B14F-4D97-AF65-F5344CB8AC3E}">
        <p14:creationId xmlns:p14="http://schemas.microsoft.com/office/powerpoint/2010/main" val="377425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05200" y="4724400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Boolean Decisions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7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258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Semantic Decisions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We can’t find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s.t.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4+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2650" t="-5882" r="-177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We can’t find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s.t.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4+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2650" t="-5882" r="-177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3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40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833298" y="379088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n-lt"/>
                  </a:rPr>
                  <a:t>= 2)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0667" r="-16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6870884" y="4002735"/>
            <a:ext cx="0" cy="6455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870346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40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833298" y="379088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n-lt"/>
                  </a:rPr>
                  <a:t>= 2)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0667" r="-16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6870884" y="4002735"/>
            <a:ext cx="0" cy="6455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90971" y="3560050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→3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71" y="3560050"/>
                <a:ext cx="104137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5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870346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40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833298" y="379088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n-lt"/>
                  </a:rPr>
                  <a:t>= 2)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0667" r="-16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6870884" y="4002735"/>
            <a:ext cx="0" cy="6455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90971" y="3560050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→3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71" y="3560050"/>
                <a:ext cx="104137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62000" y="4648247"/>
            <a:ext cx="2151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“Same” Conflict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2000" y="5410199"/>
                <a:ext cx="344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We can’t find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s.t.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9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10199"/>
                <a:ext cx="3449960" cy="830997"/>
              </a:xfrm>
              <a:prstGeom prst="rect">
                <a:avLst/>
              </a:prstGeom>
              <a:blipFill rotWithShape="1">
                <a:blip r:embed="rId13"/>
                <a:stretch>
                  <a:fillRect l="-2650" t="-510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6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 rot="2069217">
            <a:off x="6067111" y="3574162"/>
            <a:ext cx="1280737" cy="2362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00" y="1769914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2286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2286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2034381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2034381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321771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2034380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034380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779314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176991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226521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1998514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1998514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2265214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779314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1769916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1998514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998514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1994049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994049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964262" y="4191000"/>
            <a:ext cx="1981200" cy="1752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" y="50673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54862" y="3475757"/>
            <a:ext cx="0" cy="318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00200" y="34290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38260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03596" y="507014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5070146"/>
                <a:ext cx="37920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615185" y="40386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185" y="4038600"/>
                <a:ext cx="1859420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324600" y="4053951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053951"/>
                <a:ext cx="104137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4544895" y="4515616"/>
            <a:ext cx="929710" cy="5516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832534" y="5101629"/>
                <a:ext cx="21016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34" y="5101629"/>
                <a:ext cx="2101666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80114" y="5964589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4" y="5964589"/>
                <a:ext cx="3407600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>
            <a:stCxn id="4" idx="2"/>
            <a:endCxn id="4" idx="6"/>
          </p:cNvCxnSpPr>
          <p:nvPr/>
        </p:nvCxnSpPr>
        <p:spPr>
          <a:xfrm>
            <a:off x="964262" y="5067300"/>
            <a:ext cx="198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87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  <p:bldP spid="4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56981" y="4325257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7400" y="377190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762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∨¬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,  ¬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b="0" baseline="-25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762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20091" y="5181599"/>
            <a:ext cx="6661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CNF is a set (conjunction) set of clauses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Clause is a disjunction of literals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Literal is an atom or the negation of an atom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255350" y="2667000"/>
            <a:ext cx="990600" cy="8382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00768" y="3733800"/>
                <a:ext cx="8229600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r>
                        <a:rPr lang="en-US" i="1" baseline="-25000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𝑡𝑟𝑢𝑒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 baseline="-2500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𝑡𝑟𝑢𝑒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 baseline="-2500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𝑡𝑟𝑢𝑒</m:t>
                      </m:r>
                    </m:oMath>
                  </m:oMathPara>
                </a14:m>
                <a:endParaRPr lang="en-US" baseline="-25000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8" y="3733800"/>
                <a:ext cx="8229600" cy="762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31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56981" y="4325257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7400" y="377190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81950" y="55626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91000" y="6024265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024265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7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681950" y="5562600"/>
            <a:ext cx="290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Learned by resolution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91000" y="6024265"/>
                <a:ext cx="3892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024265"/>
                <a:ext cx="389228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9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23451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234512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6400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74400" y="4944623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400" y="4944623"/>
                <a:ext cx="34076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158" y="4918387"/>
                <a:ext cx="3892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8" y="4918387"/>
                <a:ext cx="389228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Elbow Connector 3"/>
          <p:cNvCxnSpPr>
            <a:stCxn id="28" idx="2"/>
          </p:cNvCxnSpPr>
          <p:nvPr/>
        </p:nvCxnSpPr>
        <p:spPr>
          <a:xfrm rot="5400000" flipH="1" flipV="1">
            <a:off x="2897771" y="2481026"/>
            <a:ext cx="71734" cy="2971677"/>
          </a:xfrm>
          <a:prstGeom prst="bentConnector4">
            <a:avLst>
              <a:gd name="adj1" fmla="val -784051"/>
              <a:gd name="adj2" fmla="val 87837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3"/>
          </p:cNvCxnSpPr>
          <p:nvPr/>
        </p:nvCxnSpPr>
        <p:spPr>
          <a:xfrm flipV="1">
            <a:off x="3965442" y="4002732"/>
            <a:ext cx="664615" cy="11464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FM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8896" y="2967336"/>
                <a:ext cx="3926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+1≤0</m:t>
                    </m:r>
                  </m:oMath>
                </a14:m>
                <a:r>
                  <a:rPr lang="en-US" sz="2400" dirty="0" smtClean="0"/>
                  <a:t>,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−</m:t>
                    </m:r>
                    <m:r>
                      <a:rPr lang="en-US" sz="2400" b="0" i="1" dirty="0" smtClean="0">
                        <a:latin typeface="Cambria Math"/>
                      </a:rPr>
                      <m:t>𝑦</m:t>
                    </m:r>
                    <m:r>
                      <a:rPr lang="en-US" sz="2400" b="0" i="1" dirty="0" smtClean="0">
                        <a:latin typeface="Cambria Math"/>
                      </a:rPr>
                      <m:t>≤0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96" y="2967336"/>
                <a:ext cx="3926909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096" y="2967335"/>
                <a:ext cx="2476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→0,  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096" y="2967335"/>
                <a:ext cx="247670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5896" y="3805536"/>
                <a:ext cx="26257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+1≤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≤</m:t>
                    </m:r>
                    <m:r>
                      <a:rPr lang="en-US" sz="2400" b="0" i="1" dirty="0" smtClean="0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96" y="3805536"/>
                <a:ext cx="2625719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9327" y="3429001"/>
                <a:ext cx="498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429001"/>
                <a:ext cx="49885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66896" y="4567535"/>
                <a:ext cx="2098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1≤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,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≤0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96" y="4567535"/>
                <a:ext cx="209846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87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9600" y="1428823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71800" y="1428823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5000" y="144027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8600" y="1428825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08889" y="1693292"/>
                <a:ext cx="22997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𝑧</m:t>
                      </m:r>
                      <m:r>
                        <a:rPr lang="en-US" sz="2400" i="1">
                          <a:latin typeface="Cambria Math"/>
                        </a:rPr>
                        <m:t>+1≤0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9" y="1693292"/>
                <a:ext cx="2299732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08621" y="1676400"/>
                <a:ext cx="1022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21" y="1676400"/>
                <a:ext cx="1022909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67400" y="1693292"/>
                <a:ext cx="1045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93292"/>
                <a:ext cx="104535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58035" y="1676399"/>
                <a:ext cx="1556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35" y="1676399"/>
                <a:ext cx="1556965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16379" y="1411931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2382350" y="5377543"/>
                <a:ext cx="4121896" cy="9144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 We can’t find a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350" y="5377543"/>
                <a:ext cx="4121896" cy="914400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5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FM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2819401"/>
                <a:ext cx="3926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+1≤0</m:t>
                    </m:r>
                  </m:oMath>
                </a14:m>
                <a:r>
                  <a:rPr lang="en-US" sz="2400" dirty="0" smtClean="0"/>
                  <a:t>,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−</m:t>
                    </m:r>
                    <m:r>
                      <a:rPr lang="en-US" sz="2400" b="0" i="1" dirty="0" smtClean="0">
                        <a:latin typeface="Cambria Math"/>
                      </a:rPr>
                      <m:t>𝑦</m:t>
                    </m:r>
                    <m:r>
                      <a:rPr lang="en-US" sz="2400" b="0" i="1" dirty="0" smtClean="0">
                        <a:latin typeface="Cambria Math"/>
                      </a:rPr>
                      <m:t>≤0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819401"/>
                <a:ext cx="3926909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57800" y="2819400"/>
                <a:ext cx="2476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→0,  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819400"/>
                <a:ext cx="247670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3733801"/>
                <a:ext cx="458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∃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:−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+1≤0 ∧</m:t>
                    </m:r>
                  </m:oMath>
                </a14:m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−</m:t>
                    </m:r>
                    <m:r>
                      <a:rPr lang="en-US" sz="2400" b="0" i="1" dirty="0" smtClean="0">
                        <a:latin typeface="Cambria Math"/>
                      </a:rPr>
                      <m:t>𝑦</m:t>
                    </m:r>
                    <m:r>
                      <a:rPr lang="en-US" sz="2400" b="0" i="1" dirty="0" smtClean="0">
                        <a:latin typeface="Cambria Math"/>
                      </a:rPr>
                      <m:t>≤0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33801"/>
                <a:ext cx="458971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81400" y="4648201"/>
                <a:ext cx="2074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+1−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648201"/>
                <a:ext cx="207447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959626" y="3281065"/>
            <a:ext cx="464855" cy="420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23081" y="4227226"/>
            <a:ext cx="464855" cy="42097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9600" y="1428823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71800" y="1428823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00" y="144027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38600" y="1428825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08889" y="1693292"/>
                <a:ext cx="22997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𝑧</m:t>
                      </m:r>
                      <m:r>
                        <a:rPr lang="en-US" sz="2400" i="1">
                          <a:latin typeface="Cambria Math"/>
                        </a:rPr>
                        <m:t>+1≤0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9" y="1693292"/>
                <a:ext cx="2299732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08621" y="1676400"/>
                <a:ext cx="1022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21" y="1676400"/>
                <a:ext cx="1022909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67400" y="1693292"/>
                <a:ext cx="1045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93292"/>
                <a:ext cx="104535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58035" y="1676399"/>
                <a:ext cx="1556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35" y="1676399"/>
                <a:ext cx="1556965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6916379" y="1411931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9317" y="5791200"/>
                <a:ext cx="6997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+1≤0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∨¬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+1−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17" y="5791200"/>
                <a:ext cx="699723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/>
          <p:cNvSpPr/>
          <p:nvPr/>
        </p:nvSpPr>
        <p:spPr>
          <a:xfrm>
            <a:off x="6496152" y="3964633"/>
            <a:ext cx="2419248" cy="1369367"/>
          </a:xfrm>
          <a:prstGeom prst="wedgeRectCallout">
            <a:avLst>
              <a:gd name="adj1" fmla="val -97627"/>
              <a:gd name="adj2" fmla="val -1805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Fourier-</a:t>
            </a:r>
            <a:r>
              <a:rPr lang="en-US" sz="2400" dirty="0" err="1" smtClean="0"/>
              <a:t>Motzkin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506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3" grpId="0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FM Example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428823"/>
            <a:ext cx="8382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71800" y="1428823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00" y="144027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38600" y="1428825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08889" y="1693292"/>
                <a:ext cx="22997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𝑧</m:t>
                      </m:r>
                      <m:r>
                        <a:rPr lang="en-US" sz="2400" i="1">
                          <a:latin typeface="Cambria Math"/>
                        </a:rPr>
                        <m:t>+1≤0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9" y="1693292"/>
                <a:ext cx="229973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08621" y="1676400"/>
                <a:ext cx="1022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21" y="1676400"/>
                <a:ext cx="102290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67400" y="1693292"/>
                <a:ext cx="2074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+1−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93292"/>
                <a:ext cx="207447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58035" y="1676399"/>
                <a:ext cx="1556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35" y="1676399"/>
                <a:ext cx="155696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7853897" y="145059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5175" y="2960913"/>
                <a:ext cx="6997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+1≤0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+1−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75" y="2960913"/>
                <a:ext cx="6997237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562600" y="1924125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629400" y="2154957"/>
            <a:ext cx="0" cy="8059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8" idx="2"/>
          </p:cNvCxnSpPr>
          <p:nvPr/>
        </p:nvCxnSpPr>
        <p:spPr>
          <a:xfrm rot="5400000" flipH="1" flipV="1">
            <a:off x="3892731" y="104088"/>
            <a:ext cx="16893" cy="4084846"/>
          </a:xfrm>
          <a:prstGeom prst="bentConnector4">
            <a:avLst>
              <a:gd name="adj1" fmla="val -3673048"/>
              <a:gd name="adj2" fmla="val 64075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FM Example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428823"/>
            <a:ext cx="8382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71800" y="1428823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00" y="144027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38600" y="1428825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08889" y="1693292"/>
                <a:ext cx="22997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𝑧</m:t>
                      </m:r>
                      <m:r>
                        <a:rPr lang="en-US" sz="2400" i="1">
                          <a:latin typeface="Cambria Math"/>
                        </a:rPr>
                        <m:t>+1≤0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9" y="1693292"/>
                <a:ext cx="229973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08621" y="1676400"/>
                <a:ext cx="1022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21" y="1676400"/>
                <a:ext cx="102290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67400" y="1693292"/>
                <a:ext cx="2074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+1−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93292"/>
                <a:ext cx="207447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58035" y="1676399"/>
                <a:ext cx="1556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35" y="1676399"/>
                <a:ext cx="155696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7853897" y="145059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5175" y="2960913"/>
                <a:ext cx="6997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+1≤0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+1−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75" y="2960913"/>
                <a:ext cx="6997237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562600" y="1924125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629400" y="2154957"/>
            <a:ext cx="0" cy="8059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8" idx="2"/>
          </p:cNvCxnSpPr>
          <p:nvPr/>
        </p:nvCxnSpPr>
        <p:spPr>
          <a:xfrm rot="5400000" flipH="1" flipV="1">
            <a:off x="3892731" y="104088"/>
            <a:ext cx="16893" cy="4084846"/>
          </a:xfrm>
          <a:prstGeom prst="bentConnector4">
            <a:avLst>
              <a:gd name="adj1" fmla="val -3673048"/>
              <a:gd name="adj2" fmla="val 64075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968691" y="1693294"/>
                <a:ext cx="1045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91" y="1693294"/>
                <a:ext cx="104535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35954" y="4014598"/>
                <a:ext cx="3926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+1≤0</m:t>
                    </m:r>
                  </m:oMath>
                </a14:m>
                <a:r>
                  <a:rPr lang="en-US" sz="2400" dirty="0" smtClean="0"/>
                  <a:t>,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−</m:t>
                    </m:r>
                    <m:r>
                      <a:rPr lang="en-US" sz="2400" b="0" i="1" dirty="0" smtClean="0">
                        <a:latin typeface="Cambria Math"/>
                      </a:rPr>
                      <m:t>𝑦</m:t>
                    </m:r>
                    <m:r>
                      <a:rPr lang="en-US" sz="2400" b="0" i="1" dirty="0" smtClean="0">
                        <a:latin typeface="Cambria Math"/>
                      </a:rPr>
                      <m:t>≤0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54" y="4014598"/>
                <a:ext cx="3926909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65154" y="4014597"/>
                <a:ext cx="2476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→0,  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154" y="4014597"/>
                <a:ext cx="247670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162954" y="4852798"/>
                <a:ext cx="26257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+1≤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≤</m:t>
                    </m:r>
                    <m:r>
                      <a:rPr lang="en-US" sz="2400" b="0" i="1" dirty="0" smtClean="0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54" y="4852798"/>
                <a:ext cx="2625719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226385" y="4476263"/>
                <a:ext cx="498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85" y="4476263"/>
                <a:ext cx="498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83954" y="5614797"/>
                <a:ext cx="2098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1≤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,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54" y="5614797"/>
                <a:ext cx="2098460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87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58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FM Example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792" y="1450594"/>
            <a:ext cx="9091207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4993" y="145059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58193" y="1462041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81793" y="1450596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2082" y="1715063"/>
                <a:ext cx="22997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𝑧</m:t>
                      </m:r>
                      <m:r>
                        <a:rPr lang="en-US" sz="2400" i="1">
                          <a:latin typeface="Cambria Math"/>
                        </a:rPr>
                        <m:t>+1≤0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2" y="1715063"/>
                <a:ext cx="229973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51814" y="1698171"/>
                <a:ext cx="1022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814" y="1698171"/>
                <a:ext cx="102290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10593" y="1715063"/>
                <a:ext cx="2074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+1−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593" y="1715063"/>
                <a:ext cx="207447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01228" y="1698170"/>
                <a:ext cx="1556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28" y="1698170"/>
                <a:ext cx="155696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7297090" y="1472365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8368" y="2982684"/>
                <a:ext cx="6997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+1≤0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+1−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8" y="2982684"/>
                <a:ext cx="6997237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005793" y="1945896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72593" y="2176728"/>
            <a:ext cx="0" cy="8059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8" idx="2"/>
          </p:cNvCxnSpPr>
          <p:nvPr/>
        </p:nvCxnSpPr>
        <p:spPr>
          <a:xfrm rot="5400000" flipH="1" flipV="1">
            <a:off x="3335924" y="125859"/>
            <a:ext cx="16893" cy="4084846"/>
          </a:xfrm>
          <a:prstGeom prst="bentConnector4">
            <a:avLst>
              <a:gd name="adj1" fmla="val -3673048"/>
              <a:gd name="adj2" fmla="val 64075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260449" y="1715065"/>
                <a:ext cx="1045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449" y="1715065"/>
                <a:ext cx="104535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35954" y="4014598"/>
                <a:ext cx="3926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+1≤0</m:t>
                    </m:r>
                  </m:oMath>
                </a14:m>
                <a:r>
                  <a:rPr lang="en-US" sz="2400" dirty="0" smtClean="0"/>
                  <a:t>,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−</m:t>
                    </m:r>
                    <m:r>
                      <a:rPr lang="en-US" sz="2400" b="0" i="1" dirty="0" smtClean="0">
                        <a:latin typeface="Cambria Math"/>
                      </a:rPr>
                      <m:t>𝑦</m:t>
                    </m:r>
                    <m:r>
                      <a:rPr lang="en-US" sz="2400" b="0" i="1" dirty="0" smtClean="0">
                        <a:latin typeface="Cambria Math"/>
                      </a:rPr>
                      <m:t>≤0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54" y="4014598"/>
                <a:ext cx="3926909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65154" y="4014597"/>
                <a:ext cx="2476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→0,  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154" y="4014597"/>
                <a:ext cx="247670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162954" y="4852798"/>
                <a:ext cx="26257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+1≤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≤</m:t>
                    </m:r>
                    <m:r>
                      <a:rPr lang="en-US" sz="2400" b="0" i="1" dirty="0" smtClean="0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54" y="4852798"/>
                <a:ext cx="2625719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226385" y="4476263"/>
                <a:ext cx="498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85" y="4476263"/>
                <a:ext cx="498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83954" y="5614797"/>
                <a:ext cx="2098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1≤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,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54" y="5614797"/>
                <a:ext cx="2098460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87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8229600" y="1447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174849" y="1676400"/>
                <a:ext cx="1041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49" y="1676400"/>
                <a:ext cx="104137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2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 rot="1428791">
            <a:off x="5346223" y="2056534"/>
            <a:ext cx="3560702" cy="408511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1524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Every theory that admits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quantifier elimination </a:t>
            </a:r>
            <a:r>
              <a:rPr lang="en-US" sz="2400" dirty="0" smtClean="0">
                <a:latin typeface="+mn-lt"/>
              </a:rPr>
              <a:t>has a finite basis (given a fixed assignment order)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1307" y="2971800"/>
                <a:ext cx="2481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7" y="2971800"/>
                <a:ext cx="248106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34000" y="2971800"/>
                <a:ext cx="375801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971800"/>
                <a:ext cx="3758016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1811907" y="3541425"/>
            <a:ext cx="464855" cy="420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30956" y="3963106"/>
                <a:ext cx="3047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∃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:</m:t>
                      </m:r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56" y="3963106"/>
                <a:ext cx="304711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2853547" y="4485620"/>
            <a:ext cx="464855" cy="42097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91424" y="5029200"/>
                <a:ext cx="52981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]∧…∧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424" y="5029200"/>
                <a:ext cx="529811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90800" y="6106180"/>
                <a:ext cx="51244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106180"/>
                <a:ext cx="512448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97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0" grpId="0"/>
      <p:bldP spid="32" grpId="0"/>
      <p:bldP spid="3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550886" y="407161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550886" y="2648857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2486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5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procedures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8240"/>
              </p:ext>
            </p:extLst>
          </p:nvPr>
        </p:nvGraphicFramePr>
        <p:xfrm>
          <a:off x="1600200" y="236220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Resolution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DPLL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Proof-finder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Model-finder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Saturation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Search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6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550886" y="407161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9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4071610"/>
            <a:ext cx="320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2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066799" y="5224790"/>
            <a:ext cx="458256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7099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099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4071610"/>
            <a:ext cx="320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1524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Every “finite” theory has a finite basis</a:t>
            </a:r>
          </a:p>
          <a:p>
            <a:r>
              <a:rPr lang="en-US" sz="2400" dirty="0" smtClean="0">
                <a:latin typeface="+mn-lt"/>
              </a:rPr>
              <a:t>Example: Fixed size Bit-vectors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1307" y="2743200"/>
                <a:ext cx="2481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7" y="2743200"/>
                <a:ext cx="248106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34000" y="2743200"/>
                <a:ext cx="375801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3200"/>
                <a:ext cx="3758016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4400" y="3886200"/>
                <a:ext cx="77527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∨¬(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)∨…∨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¬(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86200"/>
                <a:ext cx="775276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0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5800" y="1524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Theory of </a:t>
            </a:r>
            <a:r>
              <a:rPr lang="en-US" sz="2400" dirty="0" err="1" smtClean="0">
                <a:latin typeface="+mn-lt"/>
              </a:rPr>
              <a:t>uninterpreted</a:t>
            </a:r>
            <a:r>
              <a:rPr lang="en-US" sz="2400" dirty="0" smtClean="0">
                <a:latin typeface="+mn-lt"/>
              </a:rPr>
              <a:t> functions has a finite basis</a:t>
            </a:r>
            <a:endParaRPr lang="en-US" sz="2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886" y="2370294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Theory of arrays has a finite basis [</a:t>
            </a:r>
            <a:r>
              <a:rPr lang="en-US" sz="2400" dirty="0" err="1" smtClean="0">
                <a:latin typeface="+mn-lt"/>
              </a:rPr>
              <a:t>Brummayer</a:t>
            </a:r>
            <a:r>
              <a:rPr lang="en-US" sz="2400" dirty="0" smtClean="0">
                <a:latin typeface="+mn-lt"/>
              </a:rPr>
              <a:t>- </a:t>
            </a:r>
            <a:r>
              <a:rPr lang="en-US" sz="2400" dirty="0" err="1" smtClean="0">
                <a:latin typeface="+mn-lt"/>
              </a:rPr>
              <a:t>Biere</a:t>
            </a:r>
            <a:r>
              <a:rPr lang="en-US" sz="2400" dirty="0" smtClean="0">
                <a:latin typeface="+mn-lt"/>
              </a:rPr>
              <a:t> 2009]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886" y="35814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In both cases the Finite Basis is essentially composed of equalities between existing terms.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730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</a:t>
            </a:r>
            <a:r>
              <a:rPr lang="en-US" dirty="0" err="1" smtClean="0"/>
              <a:t>Uninterpreted</a:t>
            </a:r>
            <a:r>
              <a:rPr lang="en-US" dirty="0" smtClean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66486" y="1600200"/>
                <a:ext cx="5409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𝑏</m:t>
                      </m:r>
                      <m:r>
                        <a:rPr lang="en-US" sz="2800" b="0" i="1" dirty="0" smtClean="0">
                          <a:latin typeface="Cambria Math"/>
                        </a:rPr>
                        <m:t>+1, 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𝑎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&lt;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800" b="0" i="1" dirty="0" smtClean="0">
                          <a:latin typeface="Cambria Math"/>
                        </a:rPr>
                        <m:t>, 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&gt;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486" y="1600200"/>
                <a:ext cx="540962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 txBox="1">
                <a:spLocks/>
              </p:cNvSpPr>
              <p:nvPr/>
            </p:nvSpPr>
            <p:spPr bwMode="auto">
              <a:xfrm>
                <a:off x="366486" y="2529367"/>
                <a:ext cx="662848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𝑎</m:t>
                      </m:r>
                      <m:r>
                        <a:rPr lang="en-US" sz="2800" i="1" dirty="0" smtClean="0">
                          <a:latin typeface="Cambria Math"/>
                        </a:rPr>
                        <m:t>=</m:t>
                      </m:r>
                      <m:r>
                        <a:rPr lang="en-US" sz="2800" i="1" dirty="0" smtClean="0">
                          <a:latin typeface="Cambria Math"/>
                        </a:rPr>
                        <m:t>𝑏</m:t>
                      </m:r>
                      <m:r>
                        <a:rPr lang="en-US" sz="2800" i="1" dirty="0" smtClean="0">
                          <a:latin typeface="Cambria Math"/>
                        </a:rPr>
                        <m:t>+1, </m:t>
                      </m:r>
                      <m:r>
                        <a:rPr lang="en-US" sz="280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&lt;</m:t>
                      </m:r>
                      <m:r>
                        <a:rPr lang="en-US" sz="2800" i="1" dirty="0" smtClean="0">
                          <a:latin typeface="Cambria Math"/>
                        </a:rPr>
                        <m:t>𝑐</m:t>
                      </m:r>
                      <m:r>
                        <a:rPr lang="en-US" sz="2800" i="1" dirty="0" smtClean="0">
                          <a:latin typeface="Cambria Math"/>
                        </a:rPr>
                        <m:t>, </m:t>
                      </m:r>
                      <m:r>
                        <a:rPr lang="en-US" sz="280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&gt;</m:t>
                      </m:r>
                      <m:r>
                        <a:rPr lang="en-US" sz="2800" i="1" dirty="0" smtClean="0"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/>
                        </a:rPr>
                        <m:t>, 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−1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486" y="2529367"/>
                <a:ext cx="662848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366486" y="3429000"/>
                <a:ext cx="65075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+1, 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−1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486" y="3429000"/>
                <a:ext cx="650755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2667000" y="4724400"/>
                <a:ext cx="4207037" cy="1219200"/>
              </a:xfrm>
              <a:prstGeom prst="wedgeRectCallout">
                <a:avLst>
                  <a:gd name="adj1" fmla="val -45602"/>
                  <a:gd name="adj2" fmla="val -114881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 smtClean="0"/>
                  <a:t>Treat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as variables</a:t>
                </a:r>
              </a:p>
              <a:p>
                <a:pPr algn="ctr"/>
                <a:r>
                  <a:rPr lang="en-US" sz="2400" b="1" dirty="0" smtClean="0"/>
                  <a:t>Generalized variables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724400"/>
                <a:ext cx="4207037" cy="1219200"/>
              </a:xfrm>
              <a:prstGeom prst="wedgeRectCallout">
                <a:avLst>
                  <a:gd name="adj1" fmla="val -45602"/>
                  <a:gd name="adj2" fmla="val -114881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5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</a:t>
            </a:r>
            <a:r>
              <a:rPr lang="en-US" dirty="0" err="1" smtClean="0"/>
              <a:t>Uninterpreted</a:t>
            </a:r>
            <a:r>
              <a:rPr lang="en-US" dirty="0" smtClean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351972" y="1524000"/>
                <a:ext cx="65075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+1, 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−1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72" y="1524000"/>
                <a:ext cx="650755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3486" y="2406448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40306" y="238984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24086" y="2417895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76286" y="240645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2775" y="2670917"/>
                <a:ext cx="10475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75" y="2670917"/>
                <a:ext cx="104753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85686" y="2654025"/>
                <a:ext cx="1042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86" y="2654025"/>
                <a:ext cx="104201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5395686" y="2389556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76286" y="2667000"/>
                <a:ext cx="1482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)→0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286" y="2667000"/>
                <a:ext cx="148297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1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88916" y="2662535"/>
                <a:ext cx="14774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</a:rPr>
                        <m:t>)→2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916" y="2662535"/>
                <a:ext cx="147745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3486" y="3902946"/>
                <a:ext cx="49641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Conflict: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 must be equal</a:t>
                </a:r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86" y="3902946"/>
                <a:ext cx="496411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966" t="-10526" r="-86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4940" y="4648200"/>
                <a:ext cx="3431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0" y="4648200"/>
                <a:ext cx="343126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05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</a:t>
            </a:r>
            <a:r>
              <a:rPr lang="en-US" dirty="0" err="1" smtClean="0"/>
              <a:t>Uninterpreted</a:t>
            </a:r>
            <a:r>
              <a:rPr lang="en-US" dirty="0" smtClean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351972" y="1524000"/>
                <a:ext cx="65075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+1, 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−1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72" y="1524000"/>
                <a:ext cx="650755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3486" y="2406448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40306" y="238984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24086" y="2417895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76286" y="240645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2775" y="2670917"/>
                <a:ext cx="10475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75" y="2670917"/>
                <a:ext cx="104753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85686" y="2654025"/>
                <a:ext cx="1042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86" y="2654025"/>
                <a:ext cx="104201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953000" y="2389556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76286" y="2667000"/>
                <a:ext cx="1482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)→0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286" y="2667000"/>
                <a:ext cx="148297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1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24200" y="5031432"/>
                <a:ext cx="3431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031432"/>
                <a:ext cx="343126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17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98686" y="2686268"/>
                <a:ext cx="1022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686" y="2686268"/>
                <a:ext cx="102220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Elbow Connector 21"/>
          <p:cNvCxnSpPr>
            <a:endCxn id="15" idx="2"/>
          </p:cNvCxnSpPr>
          <p:nvPr/>
        </p:nvCxnSpPr>
        <p:spPr>
          <a:xfrm>
            <a:off x="1116540" y="3141029"/>
            <a:ext cx="3393248" cy="6904"/>
          </a:xfrm>
          <a:prstGeom prst="bentConnector4">
            <a:avLst>
              <a:gd name="adj1" fmla="val 123"/>
              <a:gd name="adj2" fmla="val 12451014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922653" y="3108433"/>
            <a:ext cx="2403094" cy="39500"/>
          </a:xfrm>
          <a:prstGeom prst="bentConnector4">
            <a:avLst>
              <a:gd name="adj1" fmla="val 711"/>
              <a:gd name="adj2" fmla="val 1413635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9800" y="411033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(Semantic) Propagation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7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</a:t>
            </a:r>
            <a:r>
              <a:rPr lang="en-US" dirty="0" err="1" smtClean="0"/>
              <a:t>Uninterpreted</a:t>
            </a:r>
            <a:r>
              <a:rPr lang="en-US" dirty="0" smtClean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351972" y="1524000"/>
                <a:ext cx="65075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+1, 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−1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72" y="1524000"/>
                <a:ext cx="650755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3486" y="2406448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40306" y="238984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24086" y="2417895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76286" y="240645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2775" y="2670917"/>
                <a:ext cx="10475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75" y="2670917"/>
                <a:ext cx="104753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85686" y="2654025"/>
                <a:ext cx="1042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86" y="2654025"/>
                <a:ext cx="104201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953000" y="2389556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76286" y="2667000"/>
                <a:ext cx="1482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)→0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286" y="2667000"/>
                <a:ext cx="148297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1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07740" y="4114800"/>
                <a:ext cx="3431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40" y="4114800"/>
                <a:ext cx="343126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98686" y="2686268"/>
                <a:ext cx="1022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686" y="2686268"/>
                <a:ext cx="102220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Elbow Connector 21"/>
          <p:cNvCxnSpPr>
            <a:endCxn id="15" idx="2"/>
          </p:cNvCxnSpPr>
          <p:nvPr/>
        </p:nvCxnSpPr>
        <p:spPr>
          <a:xfrm>
            <a:off x="1116540" y="3141029"/>
            <a:ext cx="3393248" cy="6904"/>
          </a:xfrm>
          <a:prstGeom prst="bentConnector4">
            <a:avLst>
              <a:gd name="adj1" fmla="val 123"/>
              <a:gd name="adj2" fmla="val 12451014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922653" y="3108433"/>
            <a:ext cx="2403094" cy="39500"/>
          </a:xfrm>
          <a:prstGeom prst="bentConnector4">
            <a:avLst>
              <a:gd name="adj1" fmla="val 711"/>
              <a:gd name="adj2" fmla="val 1413635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94544" y="2694508"/>
                <a:ext cx="1892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544" y="2694508"/>
                <a:ext cx="189205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921476" y="2925339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26733" y="3156174"/>
            <a:ext cx="10886" cy="10348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</a:t>
            </a:r>
            <a:r>
              <a:rPr lang="en-US" dirty="0" err="1" smtClean="0"/>
              <a:t>Uninterpreted</a:t>
            </a:r>
            <a:r>
              <a:rPr lang="en-US" dirty="0" smtClean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351972" y="1524000"/>
                <a:ext cx="65075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+1, 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−1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72" y="1524000"/>
                <a:ext cx="650755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3486" y="2406448"/>
            <a:ext cx="800057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40306" y="238984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24086" y="2417895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76286" y="240645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2775" y="2670917"/>
                <a:ext cx="10475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75" y="2670917"/>
                <a:ext cx="104753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85686" y="2654025"/>
                <a:ext cx="1042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86" y="2654025"/>
                <a:ext cx="104201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953000" y="2389556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76286" y="2667000"/>
                <a:ext cx="1482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)→0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286" y="2667000"/>
                <a:ext cx="148297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1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07740" y="4114800"/>
                <a:ext cx="3431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40" y="4114800"/>
                <a:ext cx="343126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98686" y="2686268"/>
                <a:ext cx="1022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686" y="2686268"/>
                <a:ext cx="102220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Elbow Connector 21"/>
          <p:cNvCxnSpPr>
            <a:endCxn id="15" idx="2"/>
          </p:cNvCxnSpPr>
          <p:nvPr/>
        </p:nvCxnSpPr>
        <p:spPr>
          <a:xfrm>
            <a:off x="1116540" y="3141029"/>
            <a:ext cx="3393248" cy="6904"/>
          </a:xfrm>
          <a:prstGeom prst="bentConnector4">
            <a:avLst>
              <a:gd name="adj1" fmla="val 123"/>
              <a:gd name="adj2" fmla="val 12451014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922653" y="3108433"/>
            <a:ext cx="2403094" cy="39500"/>
          </a:xfrm>
          <a:prstGeom prst="bentConnector4">
            <a:avLst>
              <a:gd name="adj1" fmla="val 711"/>
              <a:gd name="adj2" fmla="val 1413635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94544" y="2694508"/>
                <a:ext cx="1892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544" y="2694508"/>
                <a:ext cx="189205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921476" y="2925339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26733" y="3156174"/>
            <a:ext cx="10886" cy="10348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0400" y="240770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16604" y="2662119"/>
                <a:ext cx="14774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</a:rPr>
                        <m:t>)→0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604" y="2662119"/>
                <a:ext cx="147745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2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16081" y="3810000"/>
                <a:ext cx="6080960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Improvements</a:t>
                </a:r>
              </a:p>
              <a:p>
                <a:r>
                  <a:rPr lang="en-US" sz="2800" dirty="0" smtClean="0"/>
                  <a:t>Delete tautologies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𝑙</m:t>
                    </m:r>
                    <m:r>
                      <a:rPr lang="en-US" sz="2800" b="0" i="1" smtClean="0">
                        <a:latin typeface="Cambria Math"/>
                      </a:rPr>
                      <m:t>∨¬</m:t>
                    </m:r>
                    <m:r>
                      <a:rPr lang="en-US" sz="2800" b="0" i="1" smtClean="0">
                        <a:latin typeface="Cambria Math"/>
                      </a:rPr>
                      <m:t>𝑙</m:t>
                    </m:r>
                    <m:r>
                      <a:rPr lang="en-US" sz="2800" b="0" i="1" smtClean="0">
                        <a:latin typeface="Cambria Math"/>
                      </a:rPr>
                      <m:t>∨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Ordered Resolution</a:t>
                </a:r>
              </a:p>
              <a:p>
                <a:r>
                  <a:rPr lang="en-US" sz="2800" dirty="0" err="1" smtClean="0"/>
                  <a:t>Subsumption</a:t>
                </a:r>
                <a:r>
                  <a:rPr lang="en-US" sz="2800" dirty="0" smtClean="0"/>
                  <a:t> (delete redundant clauses)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𝑠𝑢𝑏𝑠𝑢𝑚𝑒𝑠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∨</m:t>
                    </m:r>
                    <m:r>
                      <a:rPr lang="en-US" sz="28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81" y="3810000"/>
                <a:ext cx="6080960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2004" t="-2050" r="-1102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5426831"/>
                  </p:ext>
                </p:extLst>
              </p:nvPr>
            </p:nvGraphicFramePr>
            <p:xfrm>
              <a:off x="1828800" y="1600200"/>
              <a:ext cx="6096000" cy="2499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67000"/>
                    <a:gridCol w="717519"/>
                    <a:gridCol w="2711481"/>
                  </a:tblGrid>
                  <a:tr h="94129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∨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∨¬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a:t> 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∨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3200" b="0" i="1" dirty="0" smtClean="0">
                            <a:latin typeface="Cambria Math"/>
                          </a:endParaRPr>
                        </a:p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94129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dirty="0" smtClean="0"/>
                            <a:t>unsat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sz="3200" dirty="0" smtClean="0"/>
                        </a:p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32721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5426831"/>
                  </p:ext>
                </p:extLst>
              </p:nvPr>
            </p:nvGraphicFramePr>
            <p:xfrm>
              <a:off x="1828800" y="1600200"/>
              <a:ext cx="6096000" cy="2499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67000"/>
                    <a:gridCol w="717519"/>
                    <a:gridCol w="2711481"/>
                  </a:tblGrid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71" r="-128311" b="-1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4359" t="-571" r="-380342" b="-1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4719" t="-571" b="-134286"/>
                          </a:stretch>
                        </a:blipFill>
                      </a:tcPr>
                    </a:tc>
                  </a:tr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571" r="-128311" b="-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4359" t="-100571" r="-380342" b="-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4719" t="-100571" b="-34286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8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3689" y="1425093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can also use literals from the finite basis in decisions.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Application: simulate </a:t>
            </a:r>
            <a:r>
              <a:rPr lang="en-US" sz="2400" dirty="0" err="1" smtClean="0">
                <a:latin typeface="+mn-lt"/>
              </a:rPr>
              <a:t>branch&amp;bound</a:t>
            </a:r>
            <a:r>
              <a:rPr lang="en-US" sz="2400" dirty="0" smtClean="0">
                <a:latin typeface="+mn-lt"/>
              </a:rPr>
              <a:t> for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bounded</a:t>
            </a:r>
            <a:r>
              <a:rPr lang="en-US" sz="2400" dirty="0" smtClean="0">
                <a:latin typeface="+mn-lt"/>
              </a:rPr>
              <a:t> linear integer arithmetic</a:t>
            </a: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87444" y="3517275"/>
            <a:ext cx="2278102" cy="2161418"/>
            <a:chOff x="851694" y="3358922"/>
            <a:chExt cx="2690813" cy="2286000"/>
          </a:xfrm>
        </p:grpSpPr>
        <p:sp>
          <p:nvSpPr>
            <p:cNvPr id="6" name="AutoShape 91"/>
            <p:cNvSpPr>
              <a:spLocks noChangeArrowheads="1"/>
            </p:cNvSpPr>
            <p:nvPr/>
          </p:nvSpPr>
          <p:spPr bwMode="auto">
            <a:xfrm>
              <a:off x="2094707" y="3892322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92"/>
            <p:cNvSpPr>
              <a:spLocks noChangeArrowheads="1"/>
            </p:cNvSpPr>
            <p:nvPr/>
          </p:nvSpPr>
          <p:spPr bwMode="auto">
            <a:xfrm>
              <a:off x="1104107" y="5187722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93"/>
            <p:cNvSpPr>
              <a:spLocks noChangeArrowheads="1"/>
            </p:cNvSpPr>
            <p:nvPr/>
          </p:nvSpPr>
          <p:spPr bwMode="auto">
            <a:xfrm>
              <a:off x="3085307" y="5187722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AutoShape 94"/>
            <p:cNvCxnSpPr>
              <a:cxnSpLocks noChangeShapeType="1"/>
              <a:stCxn id="6" idx="3"/>
              <a:endCxn id="8" idx="0"/>
            </p:cNvCxnSpPr>
            <p:nvPr/>
          </p:nvCxnSpPr>
          <p:spPr bwMode="auto">
            <a:xfrm flipH="1">
              <a:off x="1332707" y="4282847"/>
              <a:ext cx="828675" cy="904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95"/>
            <p:cNvCxnSpPr>
              <a:cxnSpLocks noChangeShapeType="1"/>
              <a:stCxn id="6" idx="5"/>
              <a:endCxn id="9" idx="0"/>
            </p:cNvCxnSpPr>
            <p:nvPr/>
          </p:nvCxnSpPr>
          <p:spPr bwMode="auto">
            <a:xfrm>
              <a:off x="2485232" y="4282847"/>
              <a:ext cx="828675" cy="904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117"/>
            <p:cNvSpPr txBox="1">
              <a:spLocks noChangeArrowheads="1"/>
            </p:cNvSpPr>
            <p:nvPr/>
          </p:nvSpPr>
          <p:spPr bwMode="auto">
            <a:xfrm>
              <a:off x="851694" y="3358922"/>
              <a:ext cx="17557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latin typeface="Tahoma" pitchFamily="34" charset="0"/>
                </a:rPr>
                <a:t>LP solution:</a:t>
              </a:r>
            </a:p>
          </p:txBody>
        </p:sp>
      </p:grpSp>
      <p:sp>
        <p:nvSpPr>
          <p:cNvPr id="279" name="Text Box 4"/>
          <p:cNvSpPr txBox="1">
            <a:spLocks noChangeArrowheads="1"/>
          </p:cNvSpPr>
          <p:nvPr/>
        </p:nvSpPr>
        <p:spPr bwMode="auto">
          <a:xfrm>
            <a:off x="5716959" y="6084524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  <p:sp>
        <p:nvSpPr>
          <p:cNvPr id="280" name="Text Box 5"/>
          <p:cNvSpPr txBox="1">
            <a:spLocks noChangeArrowheads="1"/>
          </p:cNvSpPr>
          <p:nvPr/>
        </p:nvSpPr>
        <p:spPr bwMode="auto">
          <a:xfrm>
            <a:off x="6183747" y="6084524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281" name="Text Box 6"/>
          <p:cNvSpPr txBox="1">
            <a:spLocks noChangeArrowheads="1"/>
          </p:cNvSpPr>
          <p:nvPr/>
        </p:nvSpPr>
        <p:spPr bwMode="auto">
          <a:xfrm>
            <a:off x="6662746" y="6084524"/>
            <a:ext cx="275459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3</a:t>
            </a:r>
          </a:p>
        </p:txBody>
      </p:sp>
      <p:sp>
        <p:nvSpPr>
          <p:cNvPr id="282" name="Text Box 7"/>
          <p:cNvSpPr txBox="1">
            <a:spLocks noChangeArrowheads="1"/>
          </p:cNvSpPr>
          <p:nvPr/>
        </p:nvSpPr>
        <p:spPr bwMode="auto">
          <a:xfrm>
            <a:off x="7118678" y="6084524"/>
            <a:ext cx="275459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4</a:t>
            </a:r>
          </a:p>
        </p:txBody>
      </p:sp>
      <p:sp>
        <p:nvSpPr>
          <p:cNvPr id="283" name="Text Box 8"/>
          <p:cNvSpPr txBox="1">
            <a:spLocks noChangeArrowheads="1"/>
          </p:cNvSpPr>
          <p:nvPr/>
        </p:nvSpPr>
        <p:spPr bwMode="auto">
          <a:xfrm>
            <a:off x="7573254" y="6088706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5</a:t>
            </a:r>
          </a:p>
        </p:txBody>
      </p:sp>
      <p:sp>
        <p:nvSpPr>
          <p:cNvPr id="284" name="Text Box 9"/>
          <p:cNvSpPr txBox="1">
            <a:spLocks noChangeArrowheads="1"/>
          </p:cNvSpPr>
          <p:nvPr/>
        </p:nvSpPr>
        <p:spPr bwMode="auto">
          <a:xfrm>
            <a:off x="8029186" y="6088706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 Box 11"/>
              <p:cNvSpPr txBox="1">
                <a:spLocks noChangeArrowheads="1"/>
              </p:cNvSpPr>
              <p:nvPr/>
            </p:nvSpPr>
            <p:spPr bwMode="auto">
              <a:xfrm>
                <a:off x="7843284" y="6370325"/>
                <a:ext cx="39079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6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3284" y="6370325"/>
                <a:ext cx="390799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Text Box 12"/>
          <p:cNvSpPr txBox="1">
            <a:spLocks noChangeArrowheads="1"/>
          </p:cNvSpPr>
          <p:nvPr/>
        </p:nvSpPr>
        <p:spPr bwMode="auto">
          <a:xfrm>
            <a:off x="5052059" y="5341437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  <p:sp>
        <p:nvSpPr>
          <p:cNvPr id="288" name="Text Box 13"/>
          <p:cNvSpPr txBox="1">
            <a:spLocks noChangeArrowheads="1"/>
          </p:cNvSpPr>
          <p:nvPr/>
        </p:nvSpPr>
        <p:spPr bwMode="auto">
          <a:xfrm>
            <a:off x="5046631" y="4839540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289" name="Text Box 14"/>
          <p:cNvSpPr txBox="1">
            <a:spLocks noChangeArrowheads="1"/>
          </p:cNvSpPr>
          <p:nvPr/>
        </p:nvSpPr>
        <p:spPr bwMode="auto">
          <a:xfrm>
            <a:off x="5052059" y="4348796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3</a:t>
            </a:r>
          </a:p>
        </p:txBody>
      </p:sp>
      <p:sp>
        <p:nvSpPr>
          <p:cNvPr id="290" name="Text Box 15"/>
          <p:cNvSpPr txBox="1">
            <a:spLocks noChangeArrowheads="1"/>
          </p:cNvSpPr>
          <p:nvPr/>
        </p:nvSpPr>
        <p:spPr bwMode="auto">
          <a:xfrm>
            <a:off x="5052059" y="3858053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4</a:t>
            </a:r>
          </a:p>
        </p:txBody>
      </p:sp>
      <p:sp>
        <p:nvSpPr>
          <p:cNvPr id="291" name="Text Box 16"/>
          <p:cNvSpPr txBox="1">
            <a:spLocks noChangeArrowheads="1"/>
          </p:cNvSpPr>
          <p:nvPr/>
        </p:nvSpPr>
        <p:spPr bwMode="auto">
          <a:xfrm>
            <a:off x="5046631" y="3381250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5</a:t>
            </a:r>
          </a:p>
        </p:txBody>
      </p:sp>
      <p:sp>
        <p:nvSpPr>
          <p:cNvPr id="292" name="Text Box 17"/>
          <p:cNvSpPr txBox="1">
            <a:spLocks noChangeArrowheads="1"/>
          </p:cNvSpPr>
          <p:nvPr/>
        </p:nvSpPr>
        <p:spPr bwMode="auto">
          <a:xfrm>
            <a:off x="5052059" y="2918390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6</a:t>
            </a:r>
          </a:p>
        </p:txBody>
      </p:sp>
      <p:grpSp>
        <p:nvGrpSpPr>
          <p:cNvPr id="293" name="Group 18"/>
          <p:cNvGrpSpPr>
            <a:grpSpLocks/>
          </p:cNvGrpSpPr>
          <p:nvPr/>
        </p:nvGrpSpPr>
        <p:grpSpPr bwMode="auto">
          <a:xfrm>
            <a:off x="5380438" y="4535613"/>
            <a:ext cx="921362" cy="1437377"/>
            <a:chOff x="3177" y="2716"/>
            <a:chExt cx="679" cy="1031"/>
          </a:xfrm>
        </p:grpSpPr>
        <p:sp>
          <p:nvSpPr>
            <p:cNvPr id="362" name="AutoShape 19"/>
            <p:cNvSpPr>
              <a:spLocks noChangeArrowheads="1"/>
            </p:cNvSpPr>
            <p:nvPr/>
          </p:nvSpPr>
          <p:spPr bwMode="auto">
            <a:xfrm>
              <a:off x="3177" y="2716"/>
              <a:ext cx="288" cy="21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Rectangle 20"/>
            <p:cNvSpPr>
              <a:spLocks noChangeArrowheads="1"/>
            </p:cNvSpPr>
            <p:nvPr/>
          </p:nvSpPr>
          <p:spPr bwMode="auto">
            <a:xfrm>
              <a:off x="3177" y="2929"/>
              <a:ext cx="276" cy="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AutoShape 21"/>
            <p:cNvSpPr>
              <a:spLocks noChangeArrowheads="1"/>
            </p:cNvSpPr>
            <p:nvPr/>
          </p:nvSpPr>
          <p:spPr bwMode="auto">
            <a:xfrm>
              <a:off x="3453" y="2940"/>
              <a:ext cx="403" cy="80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4" name="Group 22"/>
          <p:cNvGrpSpPr>
            <a:grpSpLocks/>
          </p:cNvGrpSpPr>
          <p:nvPr/>
        </p:nvGrpSpPr>
        <p:grpSpPr bwMode="auto">
          <a:xfrm>
            <a:off x="5368225" y="4039293"/>
            <a:ext cx="1888861" cy="1929515"/>
            <a:chOff x="1536" y="1824"/>
            <a:chExt cx="1152" cy="768"/>
          </a:xfrm>
        </p:grpSpPr>
        <p:sp>
          <p:nvSpPr>
            <p:cNvPr id="360" name="Line 23"/>
            <p:cNvSpPr>
              <a:spLocks noChangeShapeType="1"/>
            </p:cNvSpPr>
            <p:nvPr/>
          </p:nvSpPr>
          <p:spPr bwMode="auto">
            <a:xfrm>
              <a:off x="1536" y="1824"/>
              <a:ext cx="576" cy="7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Line 24"/>
            <p:cNvSpPr>
              <a:spLocks noChangeShapeType="1"/>
            </p:cNvSpPr>
            <p:nvPr/>
          </p:nvSpPr>
          <p:spPr bwMode="auto">
            <a:xfrm>
              <a:off x="1536" y="2016"/>
              <a:ext cx="1152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7" name="Line 27"/>
          <p:cNvSpPr>
            <a:spLocks noChangeShapeType="1"/>
          </p:cNvSpPr>
          <p:nvPr/>
        </p:nvSpPr>
        <p:spPr bwMode="auto">
          <a:xfrm>
            <a:off x="5328874" y="5519889"/>
            <a:ext cx="9362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Line 28"/>
          <p:cNvSpPr>
            <a:spLocks noChangeShapeType="1"/>
          </p:cNvSpPr>
          <p:nvPr/>
        </p:nvSpPr>
        <p:spPr bwMode="auto">
          <a:xfrm>
            <a:off x="5328874" y="5017992"/>
            <a:ext cx="9362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Line 29"/>
          <p:cNvSpPr>
            <a:spLocks noChangeShapeType="1"/>
          </p:cNvSpPr>
          <p:nvPr/>
        </p:nvSpPr>
        <p:spPr bwMode="auto">
          <a:xfrm>
            <a:off x="5328874" y="4042081"/>
            <a:ext cx="9362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Line 30"/>
          <p:cNvSpPr>
            <a:spLocks noChangeShapeType="1"/>
          </p:cNvSpPr>
          <p:nvPr/>
        </p:nvSpPr>
        <p:spPr bwMode="auto">
          <a:xfrm>
            <a:off x="5328874" y="4527248"/>
            <a:ext cx="9362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Line 31"/>
          <p:cNvSpPr>
            <a:spLocks noChangeShapeType="1"/>
          </p:cNvSpPr>
          <p:nvPr/>
        </p:nvSpPr>
        <p:spPr bwMode="auto">
          <a:xfrm>
            <a:off x="5328874" y="3559703"/>
            <a:ext cx="9362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Line 32"/>
          <p:cNvSpPr>
            <a:spLocks noChangeShapeType="1"/>
          </p:cNvSpPr>
          <p:nvPr/>
        </p:nvSpPr>
        <p:spPr bwMode="auto">
          <a:xfrm>
            <a:off x="5328874" y="3099631"/>
            <a:ext cx="9362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Line 33"/>
          <p:cNvSpPr>
            <a:spLocks noChangeShapeType="1"/>
          </p:cNvSpPr>
          <p:nvPr/>
        </p:nvSpPr>
        <p:spPr bwMode="auto">
          <a:xfrm>
            <a:off x="5376367" y="3024346"/>
            <a:ext cx="0" cy="30671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Line 34"/>
          <p:cNvSpPr>
            <a:spLocks noChangeShapeType="1"/>
          </p:cNvSpPr>
          <p:nvPr/>
        </p:nvSpPr>
        <p:spPr bwMode="auto">
          <a:xfrm>
            <a:off x="5237959" y="5968808"/>
            <a:ext cx="3023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Line 35"/>
          <p:cNvSpPr>
            <a:spLocks noChangeShapeType="1"/>
          </p:cNvSpPr>
          <p:nvPr/>
        </p:nvSpPr>
        <p:spPr bwMode="auto">
          <a:xfrm>
            <a:off x="5855367" y="5928378"/>
            <a:ext cx="0" cy="961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Line 36"/>
          <p:cNvSpPr>
            <a:spLocks noChangeShapeType="1"/>
          </p:cNvSpPr>
          <p:nvPr/>
        </p:nvSpPr>
        <p:spPr bwMode="auto">
          <a:xfrm>
            <a:off x="6323511" y="5928378"/>
            <a:ext cx="0" cy="961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Line 37"/>
          <p:cNvSpPr>
            <a:spLocks noChangeShapeType="1"/>
          </p:cNvSpPr>
          <p:nvPr/>
        </p:nvSpPr>
        <p:spPr bwMode="auto">
          <a:xfrm>
            <a:off x="6801154" y="5928378"/>
            <a:ext cx="0" cy="961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Line 38"/>
          <p:cNvSpPr>
            <a:spLocks noChangeShapeType="1"/>
          </p:cNvSpPr>
          <p:nvPr/>
        </p:nvSpPr>
        <p:spPr bwMode="auto">
          <a:xfrm>
            <a:off x="7713018" y="5928378"/>
            <a:ext cx="0" cy="961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Line 39"/>
          <p:cNvSpPr>
            <a:spLocks noChangeShapeType="1"/>
          </p:cNvSpPr>
          <p:nvPr/>
        </p:nvSpPr>
        <p:spPr bwMode="auto">
          <a:xfrm>
            <a:off x="7257086" y="5928378"/>
            <a:ext cx="0" cy="961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Line 40"/>
          <p:cNvSpPr>
            <a:spLocks noChangeShapeType="1"/>
          </p:cNvSpPr>
          <p:nvPr/>
        </p:nvSpPr>
        <p:spPr bwMode="auto">
          <a:xfrm>
            <a:off x="8168950" y="5928378"/>
            <a:ext cx="0" cy="961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Text Box 45"/>
          <p:cNvSpPr txBox="1">
            <a:spLocks noChangeArrowheads="1"/>
          </p:cNvSpPr>
          <p:nvPr/>
        </p:nvSpPr>
        <p:spPr bwMode="auto">
          <a:xfrm>
            <a:off x="5237959" y="6085917"/>
            <a:ext cx="275459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315" name="AutoShape 46"/>
          <p:cNvSpPr>
            <a:spLocks noChangeArrowheads="1"/>
          </p:cNvSpPr>
          <p:nvPr/>
        </p:nvSpPr>
        <p:spPr bwMode="auto">
          <a:xfrm>
            <a:off x="5349228" y="592977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AutoShape 47"/>
          <p:cNvSpPr>
            <a:spLocks noChangeArrowheads="1"/>
          </p:cNvSpPr>
          <p:nvPr/>
        </p:nvSpPr>
        <p:spPr bwMode="auto">
          <a:xfrm>
            <a:off x="5824157" y="5939531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AutoShape 48"/>
          <p:cNvSpPr>
            <a:spLocks noChangeArrowheads="1"/>
          </p:cNvSpPr>
          <p:nvPr/>
        </p:nvSpPr>
        <p:spPr bwMode="auto">
          <a:xfrm>
            <a:off x="5341087" y="4983139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AutoShape 49"/>
          <p:cNvSpPr>
            <a:spLocks noChangeArrowheads="1"/>
          </p:cNvSpPr>
          <p:nvPr/>
        </p:nvSpPr>
        <p:spPr bwMode="auto">
          <a:xfrm>
            <a:off x="6280089" y="592977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AutoShape 50"/>
          <p:cNvSpPr>
            <a:spLocks noChangeArrowheads="1"/>
          </p:cNvSpPr>
          <p:nvPr/>
        </p:nvSpPr>
        <p:spPr bwMode="auto">
          <a:xfrm>
            <a:off x="5341087" y="5480853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AutoShape 51"/>
          <p:cNvSpPr>
            <a:spLocks noChangeArrowheads="1"/>
          </p:cNvSpPr>
          <p:nvPr/>
        </p:nvSpPr>
        <p:spPr bwMode="auto">
          <a:xfrm>
            <a:off x="5824157" y="5480853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AutoShape 52"/>
          <p:cNvSpPr>
            <a:spLocks noChangeArrowheads="1"/>
          </p:cNvSpPr>
          <p:nvPr/>
        </p:nvSpPr>
        <p:spPr bwMode="auto">
          <a:xfrm>
            <a:off x="5339730" y="4485424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AutoShape 53"/>
          <p:cNvSpPr>
            <a:spLocks noChangeArrowheads="1"/>
          </p:cNvSpPr>
          <p:nvPr/>
        </p:nvSpPr>
        <p:spPr bwMode="auto">
          <a:xfrm>
            <a:off x="5824157" y="4992897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AutoShape 54"/>
          <p:cNvSpPr>
            <a:spLocks noChangeArrowheads="1"/>
          </p:cNvSpPr>
          <p:nvPr/>
        </p:nvSpPr>
        <p:spPr bwMode="auto">
          <a:xfrm>
            <a:off x="6289588" y="5480853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AutoShape 55"/>
          <p:cNvSpPr>
            <a:spLocks noChangeArrowheads="1"/>
          </p:cNvSpPr>
          <p:nvPr/>
        </p:nvSpPr>
        <p:spPr bwMode="auto">
          <a:xfrm>
            <a:off x="6764517" y="549061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AutoShape 56"/>
          <p:cNvSpPr>
            <a:spLocks noChangeArrowheads="1"/>
          </p:cNvSpPr>
          <p:nvPr/>
        </p:nvSpPr>
        <p:spPr bwMode="auto">
          <a:xfrm>
            <a:off x="6281447" y="4534220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AutoShape 57"/>
          <p:cNvSpPr>
            <a:spLocks noChangeArrowheads="1"/>
          </p:cNvSpPr>
          <p:nvPr/>
        </p:nvSpPr>
        <p:spPr bwMode="auto">
          <a:xfrm>
            <a:off x="6281447" y="5002657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AutoShape 58"/>
          <p:cNvSpPr>
            <a:spLocks noChangeArrowheads="1"/>
          </p:cNvSpPr>
          <p:nvPr/>
        </p:nvSpPr>
        <p:spPr bwMode="auto">
          <a:xfrm>
            <a:off x="6764517" y="5002657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AutoShape 59"/>
          <p:cNvSpPr>
            <a:spLocks noChangeArrowheads="1"/>
          </p:cNvSpPr>
          <p:nvPr/>
        </p:nvSpPr>
        <p:spPr bwMode="auto">
          <a:xfrm>
            <a:off x="6764517" y="4543978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AutoShape 60"/>
          <p:cNvSpPr>
            <a:spLocks noChangeArrowheads="1"/>
          </p:cNvSpPr>
          <p:nvPr/>
        </p:nvSpPr>
        <p:spPr bwMode="auto">
          <a:xfrm>
            <a:off x="6772659" y="5920013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AutoShape 61"/>
          <p:cNvSpPr>
            <a:spLocks noChangeArrowheads="1"/>
          </p:cNvSpPr>
          <p:nvPr/>
        </p:nvSpPr>
        <p:spPr bwMode="auto">
          <a:xfrm>
            <a:off x="7228591" y="592977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AutoShape 62"/>
          <p:cNvSpPr>
            <a:spLocks noChangeArrowheads="1"/>
          </p:cNvSpPr>
          <p:nvPr/>
        </p:nvSpPr>
        <p:spPr bwMode="auto">
          <a:xfrm>
            <a:off x="5824157" y="4534220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AutoShape 63"/>
          <p:cNvSpPr>
            <a:spLocks noChangeArrowheads="1"/>
          </p:cNvSpPr>
          <p:nvPr/>
        </p:nvSpPr>
        <p:spPr bwMode="auto">
          <a:xfrm>
            <a:off x="7219092" y="5489218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AutoShape 64"/>
          <p:cNvSpPr>
            <a:spLocks noChangeArrowheads="1"/>
          </p:cNvSpPr>
          <p:nvPr/>
        </p:nvSpPr>
        <p:spPr bwMode="auto">
          <a:xfrm>
            <a:off x="7219092" y="500126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AutoShape 65"/>
          <p:cNvSpPr>
            <a:spLocks noChangeArrowheads="1"/>
          </p:cNvSpPr>
          <p:nvPr/>
        </p:nvSpPr>
        <p:spPr bwMode="auto">
          <a:xfrm>
            <a:off x="7219092" y="4542585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AutoShape 66"/>
          <p:cNvSpPr>
            <a:spLocks noChangeArrowheads="1"/>
          </p:cNvSpPr>
          <p:nvPr/>
        </p:nvSpPr>
        <p:spPr bwMode="auto">
          <a:xfrm>
            <a:off x="5339730" y="4018381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AutoShape 67"/>
          <p:cNvSpPr>
            <a:spLocks noChangeArrowheads="1"/>
          </p:cNvSpPr>
          <p:nvPr/>
        </p:nvSpPr>
        <p:spPr bwMode="auto">
          <a:xfrm>
            <a:off x="5822801" y="4018381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AutoShape 68"/>
          <p:cNvSpPr>
            <a:spLocks noChangeArrowheads="1"/>
          </p:cNvSpPr>
          <p:nvPr/>
        </p:nvSpPr>
        <p:spPr bwMode="auto">
          <a:xfrm>
            <a:off x="6288231" y="4018381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AutoShape 69"/>
          <p:cNvSpPr>
            <a:spLocks noChangeArrowheads="1"/>
          </p:cNvSpPr>
          <p:nvPr/>
        </p:nvSpPr>
        <p:spPr bwMode="auto">
          <a:xfrm>
            <a:off x="6763160" y="4028140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AutoShape 70"/>
          <p:cNvSpPr>
            <a:spLocks noChangeArrowheads="1"/>
          </p:cNvSpPr>
          <p:nvPr/>
        </p:nvSpPr>
        <p:spPr bwMode="auto">
          <a:xfrm>
            <a:off x="7217735" y="4026746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AutoShape 71"/>
          <p:cNvSpPr>
            <a:spLocks noChangeArrowheads="1"/>
          </p:cNvSpPr>
          <p:nvPr/>
        </p:nvSpPr>
        <p:spPr bwMode="auto">
          <a:xfrm>
            <a:off x="5341087" y="3530426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AutoShape 72"/>
          <p:cNvSpPr>
            <a:spLocks noChangeArrowheads="1"/>
          </p:cNvSpPr>
          <p:nvPr/>
        </p:nvSpPr>
        <p:spPr bwMode="auto">
          <a:xfrm>
            <a:off x="5824157" y="3530426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AutoShape 73"/>
          <p:cNvSpPr>
            <a:spLocks noChangeArrowheads="1"/>
          </p:cNvSpPr>
          <p:nvPr/>
        </p:nvSpPr>
        <p:spPr bwMode="auto">
          <a:xfrm>
            <a:off x="6289588" y="3530426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AutoShape 74"/>
          <p:cNvSpPr>
            <a:spLocks noChangeArrowheads="1"/>
          </p:cNvSpPr>
          <p:nvPr/>
        </p:nvSpPr>
        <p:spPr bwMode="auto">
          <a:xfrm>
            <a:off x="7685879" y="592977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AutoShape 75"/>
          <p:cNvSpPr>
            <a:spLocks noChangeArrowheads="1"/>
          </p:cNvSpPr>
          <p:nvPr/>
        </p:nvSpPr>
        <p:spPr bwMode="auto">
          <a:xfrm>
            <a:off x="7676381" y="5489218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AutoShape 76"/>
          <p:cNvSpPr>
            <a:spLocks noChangeArrowheads="1"/>
          </p:cNvSpPr>
          <p:nvPr/>
        </p:nvSpPr>
        <p:spPr bwMode="auto">
          <a:xfrm>
            <a:off x="7676381" y="500126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AutoShape 77"/>
          <p:cNvSpPr>
            <a:spLocks noChangeArrowheads="1"/>
          </p:cNvSpPr>
          <p:nvPr/>
        </p:nvSpPr>
        <p:spPr bwMode="auto">
          <a:xfrm>
            <a:off x="8130956" y="5931166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AutoShape 78"/>
          <p:cNvSpPr>
            <a:spLocks noChangeArrowheads="1"/>
          </p:cNvSpPr>
          <p:nvPr/>
        </p:nvSpPr>
        <p:spPr bwMode="auto">
          <a:xfrm>
            <a:off x="8121457" y="549061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AutoShape 79"/>
          <p:cNvSpPr>
            <a:spLocks noChangeArrowheads="1"/>
          </p:cNvSpPr>
          <p:nvPr/>
        </p:nvSpPr>
        <p:spPr bwMode="auto">
          <a:xfrm>
            <a:off x="8121457" y="5002657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AutoShape 80"/>
          <p:cNvSpPr>
            <a:spLocks noChangeArrowheads="1"/>
          </p:cNvSpPr>
          <p:nvPr/>
        </p:nvSpPr>
        <p:spPr bwMode="auto">
          <a:xfrm>
            <a:off x="6764517" y="3531820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AutoShape 81"/>
          <p:cNvSpPr>
            <a:spLocks noChangeArrowheads="1"/>
          </p:cNvSpPr>
          <p:nvPr/>
        </p:nvSpPr>
        <p:spPr bwMode="auto">
          <a:xfrm>
            <a:off x="7219092" y="3530426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AutoShape 84"/>
          <p:cNvSpPr>
            <a:spLocks noChangeArrowheads="1"/>
          </p:cNvSpPr>
          <p:nvPr/>
        </p:nvSpPr>
        <p:spPr bwMode="auto">
          <a:xfrm>
            <a:off x="5339730" y="3061989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AutoShape 85"/>
          <p:cNvSpPr>
            <a:spLocks noChangeArrowheads="1"/>
          </p:cNvSpPr>
          <p:nvPr/>
        </p:nvSpPr>
        <p:spPr bwMode="auto">
          <a:xfrm>
            <a:off x="5822801" y="3061989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AutoShape 86"/>
          <p:cNvSpPr>
            <a:spLocks noChangeArrowheads="1"/>
          </p:cNvSpPr>
          <p:nvPr/>
        </p:nvSpPr>
        <p:spPr bwMode="auto">
          <a:xfrm>
            <a:off x="6288231" y="3061989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AutoShape 87"/>
          <p:cNvSpPr>
            <a:spLocks noChangeArrowheads="1"/>
          </p:cNvSpPr>
          <p:nvPr/>
        </p:nvSpPr>
        <p:spPr bwMode="auto">
          <a:xfrm>
            <a:off x="6763160" y="306338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AutoShape 88"/>
          <p:cNvSpPr>
            <a:spLocks noChangeArrowheads="1"/>
          </p:cNvSpPr>
          <p:nvPr/>
        </p:nvSpPr>
        <p:spPr bwMode="auto">
          <a:xfrm>
            <a:off x="7217735" y="3061989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 Box 11"/>
              <p:cNvSpPr txBox="1">
                <a:spLocks noChangeArrowheads="1"/>
              </p:cNvSpPr>
              <p:nvPr/>
            </p:nvSpPr>
            <p:spPr bwMode="auto">
              <a:xfrm>
                <a:off x="4606089" y="2930247"/>
                <a:ext cx="39079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6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6089" y="2930247"/>
                <a:ext cx="390799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563" b="-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35566" y="4448299"/>
                <a:ext cx="11372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66" y="4448299"/>
                <a:ext cx="113729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643689" y="4454652"/>
                <a:ext cx="11372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9" y="4454652"/>
                <a:ext cx="113729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/>
              <p:cNvSpPr txBox="1"/>
              <p:nvPr/>
            </p:nvSpPr>
            <p:spPr>
              <a:xfrm>
                <a:off x="2895600" y="5562600"/>
                <a:ext cx="11428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67" name="TextBox 3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562600"/>
                <a:ext cx="1142812" cy="830997"/>
              </a:xfrm>
              <a:prstGeom prst="rect">
                <a:avLst/>
              </a:prstGeom>
              <a:blipFill rotWithShape="1">
                <a:blip r:embed="rId6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345406" y="5646003"/>
                <a:ext cx="11428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6" y="5646003"/>
                <a:ext cx="1142812" cy="830997"/>
              </a:xfrm>
              <a:prstGeom prst="rect">
                <a:avLst/>
              </a:prstGeom>
              <a:blipFill rotWithShape="1">
                <a:blip r:embed="rId7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/>
              <p:cNvSpPr txBox="1"/>
              <p:nvPr/>
            </p:nvSpPr>
            <p:spPr>
              <a:xfrm>
                <a:off x="2207064" y="3355757"/>
                <a:ext cx="13752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=0.8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=2.4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69" name="TextBox 3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64" y="3355757"/>
                <a:ext cx="1375248" cy="830997"/>
              </a:xfrm>
              <a:prstGeom prst="rect">
                <a:avLst/>
              </a:prstGeom>
              <a:blipFill rotWithShape="1">
                <a:blip r:embed="rId8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Oval 369"/>
          <p:cNvSpPr/>
          <p:nvPr/>
        </p:nvSpPr>
        <p:spPr>
          <a:xfrm>
            <a:off x="5663500" y="4758500"/>
            <a:ext cx="161655" cy="1202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Termination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2907" y="1828800"/>
            <a:ext cx="209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Propagations</a:t>
            </a:r>
            <a:endParaRPr lang="en-US" sz="2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767" y="281708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Boolean Decisions</a:t>
            </a:r>
            <a:endParaRPr lang="en-US" sz="2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0419" y="3568569"/>
            <a:ext cx="2983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Semantic Decisions</a:t>
            </a:r>
            <a:endParaRPr lang="en-US" sz="2800" dirty="0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86210" y="1712982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Oval 13"/>
          <p:cNvSpPr/>
          <p:nvPr/>
        </p:nvSpPr>
        <p:spPr>
          <a:xfrm>
            <a:off x="3962400" y="2819400"/>
            <a:ext cx="564588" cy="47701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Oval 14"/>
          <p:cNvSpPr/>
          <p:nvPr/>
        </p:nvSpPr>
        <p:spPr>
          <a:xfrm>
            <a:off x="4130479" y="3753069"/>
            <a:ext cx="228432" cy="2010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302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371600" y="3517899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3400" y="3718394"/>
            <a:ext cx="668511" cy="57690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04281" y="3885292"/>
            <a:ext cx="270479" cy="2431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90800" y="3718393"/>
            <a:ext cx="668511" cy="57690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41082" y="2057400"/>
            <a:ext cx="6267356" cy="977901"/>
            <a:chOff x="533399" y="3228503"/>
            <a:chExt cx="6267356" cy="977901"/>
          </a:xfrm>
        </p:grpSpPr>
        <p:sp>
          <p:nvSpPr>
            <p:cNvPr id="30" name="Oval 29"/>
            <p:cNvSpPr/>
            <p:nvPr/>
          </p:nvSpPr>
          <p:spPr>
            <a:xfrm>
              <a:off x="533399" y="3429000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779237" y="3595897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404281" y="3595897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66639" y="3429000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00600" y="344534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86200" y="344534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3228503"/>
              <a:ext cx="1085755" cy="9779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79570" y="2743200"/>
                <a:ext cx="8851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/>
                          <a:ea typeface="Cambria Math"/>
                        </a:rPr>
                        <m:t>≻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570" y="2743200"/>
                <a:ext cx="885179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1352645" y="1981200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03032" y="4448871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Propagations</a:t>
            </a:r>
            <a:endParaRPr lang="en-US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70835" y="5437155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Boolean Decisions</a:t>
            </a:r>
            <a:endParaRPr lang="en-US" sz="20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6188640"/>
            <a:ext cx="2189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Semantic Decisions</a:t>
            </a:r>
            <a:endParaRPr lang="en-US" sz="2000" dirty="0">
              <a:latin typeface="+mn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848251" y="4235447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9" name="Oval 48"/>
          <p:cNvSpPr/>
          <p:nvPr/>
        </p:nvSpPr>
        <p:spPr>
          <a:xfrm>
            <a:off x="8024441" y="5341865"/>
            <a:ext cx="564588" cy="47701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0" name="Oval 49"/>
          <p:cNvSpPr/>
          <p:nvPr/>
        </p:nvSpPr>
        <p:spPr>
          <a:xfrm>
            <a:off x="8192520" y="6275534"/>
            <a:ext cx="228432" cy="2010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4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295400"/>
            <a:ext cx="3141360" cy="977901"/>
            <a:chOff x="533400" y="1828800"/>
            <a:chExt cx="3141360" cy="977901"/>
          </a:xfrm>
        </p:grpSpPr>
        <p:sp>
          <p:nvSpPr>
            <p:cNvPr id="5" name="Oval 4"/>
            <p:cNvSpPr/>
            <p:nvPr/>
          </p:nvSpPr>
          <p:spPr>
            <a:xfrm>
              <a:off x="1371600" y="1828800"/>
              <a:ext cx="1085755" cy="9779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33400" y="202929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404281" y="2196193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90800" y="2029294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0644" y="2755899"/>
            <a:ext cx="6267356" cy="977901"/>
            <a:chOff x="533399" y="3228503"/>
            <a:chExt cx="6267356" cy="977901"/>
          </a:xfrm>
        </p:grpSpPr>
        <p:sp>
          <p:nvSpPr>
            <p:cNvPr id="9" name="Oval 8"/>
            <p:cNvSpPr/>
            <p:nvPr/>
          </p:nvSpPr>
          <p:spPr>
            <a:xfrm>
              <a:off x="533399" y="3429000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79237" y="3595897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404281" y="3595897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66639" y="3429000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00600" y="344534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86200" y="344534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228503"/>
              <a:ext cx="1085755" cy="9779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29421" y="2133600"/>
                <a:ext cx="8851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/>
                          <a:ea typeface="Cambria Math"/>
                        </a:rPr>
                        <m:t>≻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421" y="2133600"/>
                <a:ext cx="885179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562600" y="4235447"/>
            <a:ext cx="3202620" cy="2353303"/>
            <a:chOff x="5562600" y="4235447"/>
            <a:chExt cx="3202620" cy="2353303"/>
          </a:xfrm>
        </p:grpSpPr>
        <p:sp>
          <p:nvSpPr>
            <p:cNvPr id="42" name="TextBox 41"/>
            <p:cNvSpPr txBox="1"/>
            <p:nvPr/>
          </p:nvSpPr>
          <p:spPr>
            <a:xfrm>
              <a:off x="6203032" y="4448871"/>
              <a:ext cx="15488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Propagations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70835" y="5437155"/>
              <a:ext cx="20810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Boolean Decisions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2600" y="6188640"/>
              <a:ext cx="21892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Semantic Decisions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848251" y="4235447"/>
              <a:ext cx="916969" cy="80857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6" name="Oval 45"/>
            <p:cNvSpPr/>
            <p:nvPr/>
          </p:nvSpPr>
          <p:spPr>
            <a:xfrm>
              <a:off x="8024441" y="5341865"/>
              <a:ext cx="564588" cy="4770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7" name="Oval 46"/>
            <p:cNvSpPr/>
            <p:nvPr/>
          </p:nvSpPr>
          <p:spPr>
            <a:xfrm>
              <a:off x="8192520" y="6275534"/>
              <a:ext cx="228432" cy="2010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0994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53319" y="2810725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447604" y="4862155"/>
                <a:ext cx="17368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|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𝐹𝑖𝑛𝑖𝑡𝑒𝐵𝑎𝑠𝑖𝑠</m:t>
                      </m:r>
                      <m:r>
                        <a:rPr lang="en-US" sz="2000" b="0" i="1" dirty="0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04" y="4862155"/>
                <a:ext cx="1736822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3391474" y="2810724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7500" y="2598473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n-lt"/>
              </a:rPr>
              <a:t>…</a:t>
            </a:r>
            <a:endParaRPr lang="en-US" sz="5400" dirty="0">
              <a:latin typeface="+mn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91245" y="2810725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5400000">
            <a:off x="3941894" y="2289738"/>
            <a:ext cx="680935" cy="42580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78587" y="2057400"/>
            <a:ext cx="248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Maximal Elements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387" y="3199164"/>
            <a:ext cx="228432" cy="2010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6866819" y="2644105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n-lt"/>
              </a:rPr>
              <a:t>…</a:t>
            </a:r>
            <a:endParaRPr lang="en-US" sz="5400" dirty="0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25383" y="3199163"/>
            <a:ext cx="228432" cy="2010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42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89400" y="1385554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82262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408948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98924" y="1385552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56200" y="1809117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923000" y="1809119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56400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42200" y="1385556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71000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90200" y="1385554"/>
            <a:ext cx="0" cy="72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84381" y="222375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94800" y="180912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138" y="222375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7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89400" y="1385554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82262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408948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98924" y="1385552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56200" y="1809117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923000" y="1809119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56400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42200" y="1385556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71000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90200" y="1385554"/>
            <a:ext cx="0" cy="72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84381" y="222375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94800" y="180912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138" y="222375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0" y="4028129"/>
            <a:ext cx="8611828" cy="2791484"/>
            <a:chOff x="111258" y="2357735"/>
            <a:chExt cx="8611828" cy="2791484"/>
          </a:xfrm>
        </p:grpSpPr>
        <p:sp>
          <p:nvSpPr>
            <p:cNvPr id="31" name="Rectangle 30"/>
            <p:cNvSpPr/>
            <p:nvPr/>
          </p:nvSpPr>
          <p:spPr>
            <a:xfrm>
              <a:off x="732971" y="3276602"/>
              <a:ext cx="7736114" cy="7261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74486" y="2357735"/>
                  <a:ext cx="7848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≥2, 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≥1∨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≥1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  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≤1∨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&gt;1)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86" y="2357735"/>
                  <a:ext cx="7848600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940738" y="3464867"/>
                  <a:ext cx="10141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≥2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738" y="3464867"/>
                  <a:ext cx="101412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1925833" y="3276602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057400" y="3464866"/>
                  <a:ext cx="10141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i="1" smtClean="0">
                            <a:latin typeface="Cambria Math"/>
                          </a:rPr>
                          <m:t>≥1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3464866"/>
                  <a:ext cx="101412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>
              <a:off x="1381548" y="2781300"/>
              <a:ext cx="0" cy="419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2495" y="3276600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828800" y="3695698"/>
              <a:ext cx="3810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172901" y="3429000"/>
                  <a:ext cx="10180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i="1" smtClean="0"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901" y="3429000"/>
                  <a:ext cx="1018099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895600" y="3695700"/>
              <a:ext cx="3810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429000" y="2781300"/>
              <a:ext cx="0" cy="419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085771" y="3276604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114800" y="3429000"/>
                  <a:ext cx="23451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3429000"/>
                  <a:ext cx="2345129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6371771" y="3276602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061485" y="4482957"/>
                  <a:ext cx="3407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≤1)∨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485" y="4482957"/>
                  <a:ext cx="3407600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11258" y="4687554"/>
                  <a:ext cx="38922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≥2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∨¬(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58" y="4687554"/>
                  <a:ext cx="3892284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Elbow Connector 48"/>
            <p:cNvCxnSpPr>
              <a:stCxn id="33" idx="2"/>
            </p:cNvCxnSpPr>
            <p:nvPr/>
          </p:nvCxnSpPr>
          <p:spPr>
            <a:xfrm rot="5400000" flipH="1" flipV="1">
              <a:off x="2897771" y="2404826"/>
              <a:ext cx="71734" cy="2971677"/>
            </a:xfrm>
            <a:prstGeom prst="bentConnector4">
              <a:avLst>
                <a:gd name="adj1" fmla="val -784051"/>
                <a:gd name="adj2" fmla="val 72207"/>
              </a:avLst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8" idx="3"/>
            </p:cNvCxnSpPr>
            <p:nvPr/>
          </p:nvCxnSpPr>
          <p:spPr>
            <a:xfrm flipV="1">
              <a:off x="4003542" y="3854797"/>
              <a:ext cx="790386" cy="106359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2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89400" y="1385554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82262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408948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98924" y="1385552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56200" y="1809117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923000" y="1809119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56400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42200" y="1385556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71000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90200" y="1385554"/>
            <a:ext cx="0" cy="72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84381" y="222375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94800" y="180912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138" y="222375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0" y="4028129"/>
            <a:ext cx="8611828" cy="2791484"/>
            <a:chOff x="111258" y="2357735"/>
            <a:chExt cx="8611828" cy="2791484"/>
          </a:xfrm>
        </p:grpSpPr>
        <p:sp>
          <p:nvSpPr>
            <p:cNvPr id="31" name="Rectangle 30"/>
            <p:cNvSpPr/>
            <p:nvPr/>
          </p:nvSpPr>
          <p:spPr>
            <a:xfrm>
              <a:off x="732971" y="3276602"/>
              <a:ext cx="7736114" cy="7261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74486" y="2357735"/>
                  <a:ext cx="7848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≥2, 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≥1∨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≥1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  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≤1∨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&gt;1)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86" y="2357735"/>
                  <a:ext cx="7848600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940738" y="3464867"/>
                  <a:ext cx="10141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≥2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738" y="3464867"/>
                  <a:ext cx="101412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1925833" y="3276602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057400" y="3464866"/>
                  <a:ext cx="10141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i="1" smtClean="0">
                            <a:latin typeface="Cambria Math"/>
                          </a:rPr>
                          <m:t>≥1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3464866"/>
                  <a:ext cx="101412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>
              <a:off x="1381548" y="2781300"/>
              <a:ext cx="0" cy="419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2495" y="3276600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828800" y="3695698"/>
              <a:ext cx="3810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172901" y="3429000"/>
                  <a:ext cx="10180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i="1" smtClean="0"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901" y="3429000"/>
                  <a:ext cx="1018099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895600" y="3695700"/>
              <a:ext cx="3810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429000" y="2781300"/>
              <a:ext cx="0" cy="419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085771" y="3276604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114800" y="3429000"/>
                  <a:ext cx="23451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3429000"/>
                  <a:ext cx="2345129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6371771" y="3276602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061485" y="4482957"/>
                  <a:ext cx="3407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≤1)∨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485" y="4482957"/>
                  <a:ext cx="3407600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11258" y="4687554"/>
                  <a:ext cx="38922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≥2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∨¬(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58" y="4687554"/>
                  <a:ext cx="3892284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Elbow Connector 48"/>
            <p:cNvCxnSpPr>
              <a:stCxn id="33" idx="2"/>
            </p:cNvCxnSpPr>
            <p:nvPr/>
          </p:nvCxnSpPr>
          <p:spPr>
            <a:xfrm rot="5400000" flipH="1" flipV="1">
              <a:off x="2897771" y="2404826"/>
              <a:ext cx="71734" cy="2971677"/>
            </a:xfrm>
            <a:prstGeom prst="bentConnector4">
              <a:avLst>
                <a:gd name="adj1" fmla="val -784051"/>
                <a:gd name="adj2" fmla="val 72207"/>
              </a:avLst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8" idx="3"/>
            </p:cNvCxnSpPr>
            <p:nvPr/>
          </p:nvCxnSpPr>
          <p:spPr>
            <a:xfrm flipV="1">
              <a:off x="4003542" y="3854797"/>
              <a:ext cx="790386" cy="106359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50463" y="1344167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Oval 51"/>
          <p:cNvSpPr/>
          <p:nvPr/>
        </p:nvSpPr>
        <p:spPr>
          <a:xfrm>
            <a:off x="2057873" y="1331811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Oval 52"/>
          <p:cNvSpPr/>
          <p:nvPr/>
        </p:nvSpPr>
        <p:spPr>
          <a:xfrm>
            <a:off x="3162773" y="1344332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4" name="Oval 53"/>
          <p:cNvSpPr/>
          <p:nvPr/>
        </p:nvSpPr>
        <p:spPr>
          <a:xfrm>
            <a:off x="798050" y="4925936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Oval 54"/>
          <p:cNvSpPr/>
          <p:nvPr/>
        </p:nvSpPr>
        <p:spPr>
          <a:xfrm>
            <a:off x="1886451" y="4946994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6" name="Oval 55"/>
          <p:cNvSpPr/>
          <p:nvPr/>
        </p:nvSpPr>
        <p:spPr>
          <a:xfrm>
            <a:off x="2997915" y="4925935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Oval 56"/>
          <p:cNvSpPr/>
          <p:nvPr/>
        </p:nvSpPr>
        <p:spPr>
          <a:xfrm>
            <a:off x="4367701" y="4925934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8" name="Oval 57"/>
          <p:cNvSpPr/>
          <p:nvPr/>
        </p:nvSpPr>
        <p:spPr>
          <a:xfrm>
            <a:off x="4687528" y="1525107"/>
            <a:ext cx="564588" cy="47701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9" name="Oval 58"/>
          <p:cNvSpPr/>
          <p:nvPr/>
        </p:nvSpPr>
        <p:spPr>
          <a:xfrm>
            <a:off x="6085300" y="1331811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810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¬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093268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093268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225501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225501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4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¬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48482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5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¬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200400"/>
            <a:ext cx="3558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Conflict (evaluates to false)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34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200400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New clause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200400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New clause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45643" y="4419600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40887" y="4551833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4551833"/>
                <a:ext cx="101412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955011" y="4419599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200400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New clause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45643" y="4419600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40887" y="4551833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4551833"/>
                <a:ext cx="101412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955011" y="4419599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935989" y="2209800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Oval 15"/>
          <p:cNvSpPr/>
          <p:nvPr/>
        </p:nvSpPr>
        <p:spPr>
          <a:xfrm>
            <a:off x="1066800" y="4557276"/>
            <a:ext cx="564588" cy="47701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Oval 16"/>
          <p:cNvSpPr/>
          <p:nvPr/>
        </p:nvSpPr>
        <p:spPr>
          <a:xfrm>
            <a:off x="1213854" y="2467010"/>
            <a:ext cx="270479" cy="2431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438071"/>
            <a:ext cx="7391400" cy="752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433534"/>
            <a:ext cx="0" cy="7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3443514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95600" y="3443514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48971" y="1524000"/>
            <a:ext cx="21336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Arithmetic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1752600" y="4953000"/>
            <a:ext cx="21336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Boolean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724400" y="4953000"/>
            <a:ext cx="21336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Lists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4749800" y="1524000"/>
            <a:ext cx="21336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Arrays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81400" y="3429000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43400" y="3429000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05400" y="3429000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7400" y="3429000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/>
          <p:cNvSpPr/>
          <p:nvPr/>
        </p:nvSpPr>
        <p:spPr>
          <a:xfrm>
            <a:off x="2815771" y="2743200"/>
            <a:ext cx="384629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2815771" y="4267200"/>
            <a:ext cx="384629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5675085" y="2743200"/>
            <a:ext cx="384629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5700484" y="4267200"/>
            <a:ext cx="384629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prototype: 7k lines of code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095500"/>
            <a:ext cx="2152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086100"/>
            <a:ext cx="37719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076700"/>
            <a:ext cx="2886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914900"/>
            <a:ext cx="5572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5753100"/>
            <a:ext cx="19335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54504" y="1372996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Deduction Rules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2169467"/>
            <a:ext cx="410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Boolean Resolution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5775" y="2971800"/>
            <a:ext cx="410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Fourier-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Motzkin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2350" y="4038600"/>
            <a:ext cx="410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Equality Split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0835" y="4724400"/>
            <a:ext cx="4103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Ackermann expansion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aka Congruence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1800" y="5867400"/>
            <a:ext cx="410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Normalization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13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preliminary results</a:t>
            </a:r>
            <a:br>
              <a:rPr lang="en-US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prototype: 7k lines of code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45405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182433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QF_LRA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18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preliminary results</a:t>
            </a:r>
            <a:br>
              <a:rPr lang="en-US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prototype: 7k lines of code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1752600"/>
            <a:ext cx="392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QF_UFLRA and QF_UFLIA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514600"/>
            <a:ext cx="870549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7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Logic as a Service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31395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Model-Based techniques are very promising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646185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  <a:hlinkClick r:id="rId2"/>
              </a:rPr>
              <a:t>http://z3.codeplex.com</a:t>
            </a:r>
            <a:endParaRPr lang="en-US" sz="2800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5358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  <a:hlinkClick r:id="rId3"/>
              </a:rPr>
              <a:t>http://rise4fun.com/z3</a:t>
            </a: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93879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MCSat</a:t>
            </a:r>
            <a:endParaRPr lang="en-US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87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9505</TotalTime>
  <Words>4898</Words>
  <Application>Microsoft Office PowerPoint</Application>
  <PresentationFormat>On-screen Show (4:3)</PresentationFormat>
  <Paragraphs>885</Paragraphs>
  <Slides>98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Office Theme</vt:lpstr>
      <vt:lpstr>Model-Driven Decision Procedures for Arithmetic  SYNASC 2013</vt:lpstr>
      <vt:lpstr>Logic Engines as a Service</vt:lpstr>
      <vt:lpstr>Satisfiability</vt:lpstr>
      <vt:lpstr>The RISE of Model-Driven Techniques</vt:lpstr>
      <vt:lpstr>Saturation   x    Search</vt:lpstr>
      <vt:lpstr>SAT</vt:lpstr>
      <vt:lpstr>Two procedures</vt:lpstr>
      <vt:lpstr>Resolution</vt:lpstr>
      <vt:lpstr>Resolution: Example</vt:lpstr>
      <vt:lpstr>Resolution: Example</vt:lpstr>
      <vt:lpstr>Resolution: Example</vt:lpstr>
      <vt:lpstr>Resolution: Example</vt:lpstr>
      <vt:lpstr>Resolution: Example</vt:lpstr>
      <vt:lpstr>Resolution: Problem</vt:lpstr>
      <vt:lpstr>Unit Resolution</vt:lpstr>
      <vt:lpstr>DPLL</vt:lpstr>
      <vt:lpstr>DPLL</vt:lpstr>
      <vt:lpstr>DPLL</vt:lpstr>
      <vt:lpstr>DPLL</vt:lpstr>
      <vt:lpstr>DPLL</vt:lpstr>
      <vt:lpstr>DPLL</vt:lpstr>
      <vt:lpstr>DPLL</vt:lpstr>
      <vt:lpstr>CDCL: Conflict Driven Clause Learning</vt:lpstr>
      <vt:lpstr>Linear Arithmetic</vt:lpstr>
      <vt:lpstr>Fourier-Motzkin</vt:lpstr>
      <vt:lpstr>Polynomial Constraints</vt:lpstr>
      <vt:lpstr>Applications</vt:lpstr>
      <vt:lpstr>CAD “Big Picture”</vt:lpstr>
      <vt:lpstr>CAD “Big Picture”</vt:lpstr>
      <vt:lpstr>CAD “Big Picture”</vt:lpstr>
      <vt:lpstr>CAD “Big Picture”</vt:lpstr>
      <vt:lpstr>NLSAT: Model-Based Search</vt:lpstr>
      <vt:lpstr>NLSAT (1)</vt:lpstr>
      <vt:lpstr>NLSAT (1)</vt:lpstr>
      <vt:lpstr>NLSAT (2)</vt:lpstr>
      <vt:lpstr>NLSAT (2)</vt:lpstr>
      <vt:lpstr>NLSAT (3)</vt:lpstr>
      <vt:lpstr>NLSAT (4)</vt:lpstr>
      <vt:lpstr>NLSAT (5)</vt:lpstr>
      <vt:lpstr>Machinery</vt:lpstr>
      <vt:lpstr>Experimental Results (1)</vt:lpstr>
      <vt:lpstr>Experimental Results (2)</vt:lpstr>
      <vt:lpstr>Other examples (for linear arithmetic)</vt:lpstr>
      <vt:lpstr>Other examples</vt:lpstr>
      <vt:lpstr>Saturation: successful instances</vt:lpstr>
      <vt:lpstr>MCSat</vt:lpstr>
      <vt:lpstr>MCSat</vt:lpstr>
      <vt:lpstr>MCSat</vt:lpstr>
      <vt:lpstr>MCSat</vt:lpstr>
      <vt:lpstr>MCSat</vt:lpstr>
      <vt:lpstr>MCSat</vt:lpstr>
      <vt:lpstr>MCSat</vt:lpstr>
      <vt:lpstr>MCSat</vt:lpstr>
      <vt:lpstr>MCSat</vt:lpstr>
      <vt:lpstr>MCSat</vt:lpstr>
      <vt:lpstr>MCSat</vt:lpstr>
      <vt:lpstr>MCSat</vt:lpstr>
      <vt:lpstr>PowerPoint Presentation</vt:lpstr>
      <vt:lpstr>MCSat</vt:lpstr>
      <vt:lpstr>MCSat</vt:lpstr>
      <vt:lpstr>MCSat</vt:lpstr>
      <vt:lpstr>MCSat</vt:lpstr>
      <vt:lpstr>MCSat: FM Example</vt:lpstr>
      <vt:lpstr>MCSat: FM Example</vt:lpstr>
      <vt:lpstr>MCSat: FM Example</vt:lpstr>
      <vt:lpstr>MCSat: FM Example</vt:lpstr>
      <vt:lpstr>MCSat: FM Example</vt:lpstr>
      <vt:lpstr>MCSat – Finite Basis</vt:lpstr>
      <vt:lpstr>MCSat – Finite Basis</vt:lpstr>
      <vt:lpstr>MCSat – Finite Basis</vt:lpstr>
      <vt:lpstr>MCSat – Finite Basis</vt:lpstr>
      <vt:lpstr>MCSat – Finite Basis</vt:lpstr>
      <vt:lpstr>MCSat – Finite Basis</vt:lpstr>
      <vt:lpstr>MCSat – Finite Basis</vt:lpstr>
      <vt:lpstr>MCSat: Uninterpreted Functions</vt:lpstr>
      <vt:lpstr>MCSat: Uninterpreted Functions</vt:lpstr>
      <vt:lpstr>MCSat: Uninterpreted Functions</vt:lpstr>
      <vt:lpstr>MCSat: Uninterpreted Functions</vt:lpstr>
      <vt:lpstr>MCSat: Uninterpreted Functions</vt:lpstr>
      <vt:lpstr>MCSat – Finite Basis</vt:lpstr>
      <vt:lpstr>MCSat: Termination</vt:lpstr>
      <vt:lpstr>MCSat</vt:lpstr>
      <vt:lpstr>MCSat</vt:lpstr>
      <vt:lpstr>MCSat</vt:lpstr>
      <vt:lpstr>PowerPoint Presentation</vt:lpstr>
      <vt:lpstr>PowerPoint Presentation</vt:lpstr>
      <vt:lpstr>PowerPoint Presentation</vt:lpstr>
      <vt:lpstr>MCSat</vt:lpstr>
      <vt:lpstr>MCSat</vt:lpstr>
      <vt:lpstr>MCSat</vt:lpstr>
      <vt:lpstr>MCSat</vt:lpstr>
      <vt:lpstr>MCSat</vt:lpstr>
      <vt:lpstr>MCSat</vt:lpstr>
      <vt:lpstr>MCSat: Architecture</vt:lpstr>
      <vt:lpstr>MCSat prototype: 7k lines of code</vt:lpstr>
      <vt:lpstr>MCSat: preliminary results prototype: 7k lines of code</vt:lpstr>
      <vt:lpstr>MCSat: preliminary results prototype: 7k lines of code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Margus Veanes</dc:creator>
  <cp:lastModifiedBy>Leonardo de Moura</cp:lastModifiedBy>
  <cp:revision>530</cp:revision>
  <dcterms:created xsi:type="dcterms:W3CDTF">2010-12-09T09:07:23Z</dcterms:created>
  <dcterms:modified xsi:type="dcterms:W3CDTF">2013-09-23T03:58:03Z</dcterms:modified>
</cp:coreProperties>
</file>