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66" r:id="rId2"/>
    <p:sldId id="272" r:id="rId3"/>
    <p:sldId id="271" r:id="rId4"/>
    <p:sldId id="259" r:id="rId5"/>
    <p:sldId id="273" r:id="rId6"/>
    <p:sldId id="257" r:id="rId7"/>
    <p:sldId id="258" r:id="rId8"/>
    <p:sldId id="263" r:id="rId9"/>
    <p:sldId id="274" r:id="rId10"/>
    <p:sldId id="261" r:id="rId11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Kollektif" panose="020B0604020202020204" charset="0"/>
      <p:regular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8E7F6-7139-47AA-9AD3-EB31F284B0A1}" type="datetimeFigureOut">
              <a:rPr lang="es-EC" smtClean="0"/>
              <a:t>19/12/2021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5A589-8B0E-43E1-995D-B7649699D5C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04490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5A589-8B0E-43E1-995D-B7649699D5C2}" type="slidenum">
              <a:rPr lang="es-EC" smtClean="0"/>
              <a:t>6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9665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sv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30.svg"/><Relationship Id="rId15" Type="http://schemas.openxmlformats.org/officeDocument/2006/relationships/image" Target="../media/image40.sv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Relationship Id="rId1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svg"/><Relationship Id="rId7" Type="http://schemas.openxmlformats.org/officeDocument/2006/relationships/image" Target="../media/image5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7.svg"/><Relationship Id="rId5" Type="http://schemas.openxmlformats.org/officeDocument/2006/relationships/image" Target="../media/image16.svg"/><Relationship Id="rId10" Type="http://schemas.openxmlformats.org/officeDocument/2006/relationships/image" Target="../media/image6.png"/><Relationship Id="rId4" Type="http://schemas.openxmlformats.org/officeDocument/2006/relationships/image" Target="../media/image15.png"/><Relationship Id="rId9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23.png"/><Relationship Id="rId5" Type="http://schemas.openxmlformats.org/officeDocument/2006/relationships/image" Target="../media/image4.png"/><Relationship Id="rId10" Type="http://schemas.openxmlformats.org/officeDocument/2006/relationships/image" Target="../media/image22.png"/><Relationship Id="rId4" Type="http://schemas.openxmlformats.org/officeDocument/2006/relationships/image" Target="../media/image7.svg"/><Relationship Id="rId9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48600" y="8597910"/>
            <a:ext cx="2895600" cy="923022"/>
            <a:chOff x="393813" y="180098"/>
            <a:chExt cx="5131605" cy="660400"/>
          </a:xfrm>
        </p:grpSpPr>
        <p:sp>
          <p:nvSpPr>
            <p:cNvPr id="3" name="Freeform 3"/>
            <p:cNvSpPr/>
            <p:nvPr/>
          </p:nvSpPr>
          <p:spPr>
            <a:xfrm>
              <a:off x="393813" y="180098"/>
              <a:ext cx="5131605" cy="660400"/>
            </a:xfrm>
            <a:custGeom>
              <a:avLst/>
              <a:gdLst/>
              <a:ahLst/>
              <a:cxnLst/>
              <a:rect l="l" t="t" r="r" b="b"/>
              <a:pathLst>
                <a:path w="5131605" h="660400">
                  <a:moveTo>
                    <a:pt x="5007145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007146" y="0"/>
                  </a:lnTo>
                  <a:cubicBezTo>
                    <a:pt x="5075725" y="0"/>
                    <a:pt x="5131605" y="55880"/>
                    <a:pt x="5131605" y="124460"/>
                  </a:cubicBezTo>
                  <a:lnTo>
                    <a:pt x="5131605" y="535940"/>
                  </a:lnTo>
                  <a:cubicBezTo>
                    <a:pt x="5131605" y="604520"/>
                    <a:pt x="5075725" y="660400"/>
                    <a:pt x="5007146" y="6604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6067162" y="8786782"/>
            <a:ext cx="6458476" cy="545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</a:pPr>
            <a:r>
              <a:rPr lang="es-EC" sz="3500" dirty="0">
                <a:solidFill>
                  <a:srgbClr val="000000"/>
                </a:solidFill>
                <a:latin typeface="Kollektif"/>
              </a:rPr>
              <a:t>2021-2022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B8A24F3-7BD0-43B4-B4A0-E9021DA9E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133" y="2777358"/>
            <a:ext cx="2845733" cy="257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3">
            <a:extLst>
              <a:ext uri="{FF2B5EF4-FFF2-40B4-BE49-F238E27FC236}">
                <a16:creationId xmlns:a16="http://schemas.microsoft.com/office/drawing/2014/main" id="{B7D578AE-FE8B-4FEE-80E4-D7F4F02BD7EF}"/>
              </a:ext>
            </a:extLst>
          </p:cNvPr>
          <p:cNvSpPr txBox="1"/>
          <p:nvPr/>
        </p:nvSpPr>
        <p:spPr>
          <a:xfrm>
            <a:off x="4210050" y="5317015"/>
            <a:ext cx="9563100" cy="1949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s-EC" sz="6000" b="1" dirty="0">
                <a:solidFill>
                  <a:schemeClr val="bg1"/>
                </a:solidFill>
                <a:latin typeface="Kollektif"/>
              </a:rPr>
              <a:t>GRUPO 1</a:t>
            </a:r>
          </a:p>
          <a:p>
            <a:pPr algn="ctr">
              <a:lnSpc>
                <a:spcPts val="7920"/>
              </a:lnSpc>
            </a:pPr>
            <a:r>
              <a:rPr lang="es-EC" sz="6000" b="1" dirty="0">
                <a:solidFill>
                  <a:schemeClr val="bg1"/>
                </a:solidFill>
                <a:latin typeface="Kollektif"/>
              </a:rPr>
              <a:t>Estructura de datos</a:t>
            </a:r>
            <a:endParaRPr lang="en-US" sz="6000" b="1" dirty="0">
              <a:solidFill>
                <a:schemeClr val="bg1"/>
              </a:solidFill>
              <a:latin typeface="Kollektif"/>
            </a:endParaRPr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4CE480C0-04B8-4B8B-9522-7B3064095C21}"/>
              </a:ext>
            </a:extLst>
          </p:cNvPr>
          <p:cNvSpPr/>
          <p:nvPr/>
        </p:nvSpPr>
        <p:spPr>
          <a:xfrm>
            <a:off x="2209800" y="766068"/>
            <a:ext cx="14097000" cy="1865571"/>
          </a:xfrm>
          <a:custGeom>
            <a:avLst/>
            <a:gdLst/>
            <a:ahLst/>
            <a:cxnLst/>
            <a:rect l="l" t="t" r="r" b="b"/>
            <a:pathLst>
              <a:path w="5131605" h="660400">
                <a:moveTo>
                  <a:pt x="5007145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007146" y="0"/>
                </a:lnTo>
                <a:cubicBezTo>
                  <a:pt x="5075725" y="0"/>
                  <a:pt x="5131605" y="55880"/>
                  <a:pt x="5131605" y="124460"/>
                </a:cubicBezTo>
                <a:lnTo>
                  <a:pt x="5131605" y="535940"/>
                </a:lnTo>
                <a:cubicBezTo>
                  <a:pt x="5131605" y="604520"/>
                  <a:pt x="5075725" y="660400"/>
                  <a:pt x="5007146" y="66040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/>
          <a:lstStyle/>
          <a:p>
            <a:r>
              <a:rPr lang="es-EC" sz="1800" b="1" dirty="0">
                <a:solidFill>
                  <a:schemeClr val="bg1"/>
                </a:solidFill>
                <a:latin typeface="Kollektif"/>
              </a:rPr>
              <a:t>Universidad de las fuerzas armadas-Espe</a:t>
            </a:r>
            <a:endParaRPr lang="en-US" sz="1800" b="1" dirty="0">
              <a:solidFill>
                <a:schemeClr val="bg1"/>
              </a:solidFill>
              <a:latin typeface="Kollektif"/>
            </a:endParaRPr>
          </a:p>
          <a:p>
            <a:pPr algn="ctr">
              <a:lnSpc>
                <a:spcPts val="7920"/>
              </a:lnSpc>
            </a:pPr>
            <a:r>
              <a:rPr lang="es-EC" sz="6000" b="1" dirty="0">
                <a:latin typeface="Kollektif"/>
              </a:rPr>
              <a:t>Universidad de las Fuerzas Armadas-ESPE</a:t>
            </a:r>
            <a:endParaRPr lang="en-US" sz="6000" b="1" dirty="0">
              <a:latin typeface="Kollektif"/>
            </a:endParaRPr>
          </a:p>
        </p:txBody>
      </p:sp>
    </p:spTree>
    <p:extLst>
      <p:ext uri="{BB962C8B-B14F-4D97-AF65-F5344CB8AC3E}">
        <p14:creationId xmlns:p14="http://schemas.microsoft.com/office/powerpoint/2010/main" val="2609527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6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976301" y="1228581"/>
            <a:ext cx="10693330" cy="802971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871184" y="4039115"/>
            <a:ext cx="8903562" cy="4032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4400" dirty="0">
                <a:solidFill>
                  <a:srgbClr val="FFFFFF"/>
                </a:solidFill>
                <a:latin typeface="Kollektif"/>
              </a:rPr>
              <a:t>¡Gracias</a:t>
            </a:r>
          </a:p>
          <a:p>
            <a:pPr algn="ctr">
              <a:lnSpc>
                <a:spcPts val="14400"/>
              </a:lnSpc>
            </a:pPr>
            <a:r>
              <a:rPr lang="en-US" sz="14400" dirty="0">
                <a:solidFill>
                  <a:srgbClr val="FFFFFF"/>
                </a:solidFill>
                <a:latin typeface="Kollektif"/>
              </a:rPr>
              <a:t>por </a:t>
            </a:r>
            <a:r>
              <a:rPr lang="en-US" sz="14400" dirty="0" err="1">
                <a:solidFill>
                  <a:srgbClr val="FFFFFF"/>
                </a:solidFill>
                <a:latin typeface="Kollektif"/>
              </a:rPr>
              <a:t>venir</a:t>
            </a:r>
            <a:r>
              <a:rPr lang="en-US" sz="14400" dirty="0">
                <a:solidFill>
                  <a:srgbClr val="FFFFFF"/>
                </a:solidFill>
                <a:latin typeface="Kollektif"/>
              </a:rPr>
              <a:t>!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>
            <a:off x="13741222" y="4374072"/>
            <a:ext cx="7036156" cy="34541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934208" y="9006969"/>
            <a:ext cx="650184" cy="65018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703608" y="9006969"/>
            <a:ext cx="650184" cy="65018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45397" y="2681807"/>
            <a:ext cx="1216790" cy="121679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745397" y="1228581"/>
            <a:ext cx="1216790" cy="121679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745397" y="4222325"/>
            <a:ext cx="1216790" cy="12167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93856" y="2805374"/>
            <a:ext cx="7289887" cy="1165092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934208" y="9006969"/>
            <a:ext cx="650184" cy="650184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5400000">
            <a:off x="13741222" y="4393163"/>
            <a:ext cx="7036156" cy="345411"/>
          </a:xfrm>
          <a:prstGeom prst="rect">
            <a:avLst/>
          </a:prstGeom>
        </p:spPr>
      </p:pic>
      <p:sp>
        <p:nvSpPr>
          <p:cNvPr id="11" name="TextBox 13">
            <a:extLst>
              <a:ext uri="{FF2B5EF4-FFF2-40B4-BE49-F238E27FC236}">
                <a16:creationId xmlns:a16="http://schemas.microsoft.com/office/drawing/2014/main" id="{27369717-F04B-4F6C-B044-18B6D6A25A86}"/>
              </a:ext>
            </a:extLst>
          </p:cNvPr>
          <p:cNvSpPr txBox="1"/>
          <p:nvPr/>
        </p:nvSpPr>
        <p:spPr>
          <a:xfrm>
            <a:off x="2390814" y="657714"/>
            <a:ext cx="13344251" cy="1949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s-ES" sz="6000" b="1" dirty="0">
                <a:solidFill>
                  <a:schemeClr val="bg1"/>
                </a:solidFill>
                <a:latin typeface="Kollektif"/>
              </a:rPr>
              <a:t>Algoritmos de ordenamiento interno</a:t>
            </a:r>
          </a:p>
          <a:p>
            <a:pPr algn="ctr">
              <a:lnSpc>
                <a:spcPts val="7920"/>
              </a:lnSpc>
            </a:pPr>
            <a:r>
              <a:rPr lang="es-ES" sz="6000" b="1" dirty="0">
                <a:solidFill>
                  <a:schemeClr val="bg1"/>
                </a:solidFill>
                <a:latin typeface="Kollektif"/>
              </a:rPr>
              <a:t>Intercambió </a:t>
            </a:r>
            <a:endParaRPr lang="es-EC" sz="6000" b="1" dirty="0">
              <a:solidFill>
                <a:schemeClr val="bg1"/>
              </a:solidFill>
              <a:latin typeface="Kollektif"/>
            </a:endParaRPr>
          </a:p>
        </p:txBody>
      </p:sp>
      <p:pic>
        <p:nvPicPr>
          <p:cNvPr id="15" name="Picture 12">
            <a:extLst>
              <a:ext uri="{FF2B5EF4-FFF2-40B4-BE49-F238E27FC236}">
                <a16:creationId xmlns:a16="http://schemas.microsoft.com/office/drawing/2014/main" id="{E0F6DD6F-FB45-4EDF-B4A6-CD038C849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386597" y="2805374"/>
            <a:ext cx="7289887" cy="1165092"/>
          </a:xfrm>
          <a:prstGeom prst="rect">
            <a:avLst/>
          </a:prstGeom>
        </p:spPr>
      </p:pic>
      <p:sp>
        <p:nvSpPr>
          <p:cNvPr id="17" name="TextBox 6">
            <a:extLst>
              <a:ext uri="{FF2B5EF4-FFF2-40B4-BE49-F238E27FC236}">
                <a16:creationId xmlns:a16="http://schemas.microsoft.com/office/drawing/2014/main" id="{94CCBF7C-A493-4B19-889F-27530D6CBE7E}"/>
              </a:ext>
            </a:extLst>
          </p:cNvPr>
          <p:cNvSpPr txBox="1"/>
          <p:nvPr/>
        </p:nvSpPr>
        <p:spPr>
          <a:xfrm>
            <a:off x="1193856" y="3082630"/>
            <a:ext cx="6458476" cy="545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3500" dirty="0">
                <a:solidFill>
                  <a:srgbClr val="000000"/>
                </a:solidFill>
                <a:latin typeface="Kollektif"/>
              </a:rPr>
              <a:t>1) </a:t>
            </a:r>
            <a:r>
              <a:rPr lang="es-ES" sz="3500" dirty="0">
                <a:solidFill>
                  <a:srgbClr val="000000"/>
                </a:solidFill>
                <a:latin typeface="Kollektif"/>
              </a:rPr>
              <a:t>Teoría </a:t>
            </a:r>
            <a:endParaRPr lang="es-EC" sz="3500" dirty="0">
              <a:solidFill>
                <a:srgbClr val="000000"/>
              </a:solidFill>
              <a:latin typeface="Kollektif"/>
            </a:endParaRP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0FFEC5DE-7E10-43F7-8892-9A19A18A23ED}"/>
              </a:ext>
            </a:extLst>
          </p:cNvPr>
          <p:cNvSpPr txBox="1"/>
          <p:nvPr/>
        </p:nvSpPr>
        <p:spPr>
          <a:xfrm>
            <a:off x="9078987" y="3115280"/>
            <a:ext cx="6458476" cy="545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3500" dirty="0">
                <a:solidFill>
                  <a:srgbClr val="000000"/>
                </a:solidFill>
                <a:latin typeface="Kollektif"/>
              </a:rPr>
              <a:t>2) </a:t>
            </a:r>
            <a:r>
              <a:rPr lang="es-EC" sz="3500" dirty="0">
                <a:solidFill>
                  <a:srgbClr val="000000"/>
                </a:solidFill>
                <a:latin typeface="Kollektif"/>
              </a:rPr>
              <a:t>Ejemplo</a:t>
            </a:r>
          </a:p>
        </p:txBody>
      </p:sp>
      <p:pic>
        <p:nvPicPr>
          <p:cNvPr id="4" name="Picture 2" descr="APA: cómo citar la introducción de un libro [Versión 2020] - BibGuru">
            <a:extLst>
              <a:ext uri="{FF2B5EF4-FFF2-40B4-BE49-F238E27FC236}">
                <a16:creationId xmlns:a16="http://schemas.microsoft.com/office/drawing/2014/main" id="{C645D4E7-5599-4360-8778-06091ED83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969" y="5305566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conos Relacionados Con El Trabajo En Equipo Imagen Vectorial, Ilustración,  Diseño Ilustraciones Vectoriales, Clip Art Vectorizado Libre De Derechos.  Image 63259915.">
            <a:extLst>
              <a:ext uri="{FF2B5EF4-FFF2-40B4-BE49-F238E27FC236}">
                <a16:creationId xmlns:a16="http://schemas.microsoft.com/office/drawing/2014/main" id="{8E135E43-E232-4805-993D-D4AF16775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455" y="5143500"/>
            <a:ext cx="4880610" cy="397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0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13741222" y="4970794"/>
            <a:ext cx="7036156" cy="345411"/>
          </a:xfrm>
          <a:prstGeom prst="rect">
            <a:avLst/>
          </a:prstGeom>
        </p:spPr>
      </p:pic>
      <p:grpSp>
        <p:nvGrpSpPr>
          <p:cNvPr id="52" name="Group 52"/>
          <p:cNvGrpSpPr/>
          <p:nvPr/>
        </p:nvGrpSpPr>
        <p:grpSpPr>
          <a:xfrm>
            <a:off x="1955550" y="958415"/>
            <a:ext cx="14592621" cy="2595811"/>
            <a:chOff x="143815" y="-93713"/>
            <a:chExt cx="19456829" cy="3461081"/>
          </a:xfrm>
        </p:grpSpPr>
        <p:sp>
          <p:nvSpPr>
            <p:cNvPr id="54" name="Freeform 54"/>
            <p:cNvSpPr/>
            <p:nvPr/>
          </p:nvSpPr>
          <p:spPr>
            <a:xfrm>
              <a:off x="143815" y="-93713"/>
              <a:ext cx="19456829" cy="3461081"/>
            </a:xfrm>
            <a:custGeom>
              <a:avLst/>
              <a:gdLst/>
              <a:ahLst/>
              <a:cxnLst/>
              <a:rect l="l" t="t" r="r" b="b"/>
              <a:pathLst>
                <a:path w="6135290" h="1091377">
                  <a:moveTo>
                    <a:pt x="6010830" y="1091377"/>
                  </a:moveTo>
                  <a:lnTo>
                    <a:pt x="124460" y="1091377"/>
                  </a:lnTo>
                  <a:cubicBezTo>
                    <a:pt x="55880" y="1091377"/>
                    <a:pt x="0" y="1035497"/>
                    <a:pt x="0" y="96691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10830" y="0"/>
                  </a:lnTo>
                  <a:cubicBezTo>
                    <a:pt x="6079410" y="0"/>
                    <a:pt x="6135290" y="55880"/>
                    <a:pt x="6135290" y="124460"/>
                  </a:cubicBezTo>
                  <a:lnTo>
                    <a:pt x="6135290" y="966917"/>
                  </a:lnTo>
                  <a:cubicBezTo>
                    <a:pt x="6135290" y="1035497"/>
                    <a:pt x="6079410" y="1091377"/>
                    <a:pt x="6010830" y="109137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</p:sp>
        <p:sp>
          <p:nvSpPr>
            <p:cNvPr id="56" name="TextBox 56"/>
            <p:cNvSpPr txBox="1"/>
            <p:nvPr/>
          </p:nvSpPr>
          <p:spPr>
            <a:xfrm>
              <a:off x="1913684" y="795628"/>
              <a:ext cx="15629462" cy="15830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99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8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Kollektif"/>
                  <a:ea typeface="+mn-ea"/>
                  <a:cs typeface="+mn-cs"/>
                </a:rPr>
                <a:t>Ordenamiento Interno </a:t>
              </a:r>
              <a:endParaRPr kumimoji="0" lang="es-EC" sz="8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Kollektif"/>
                <a:ea typeface="+mn-ea"/>
                <a:cs typeface="+mn-cs"/>
              </a:endParaRPr>
            </a:p>
          </p:txBody>
        </p:sp>
      </p:grpSp>
      <p:sp>
        <p:nvSpPr>
          <p:cNvPr id="37" name="object 6">
            <a:extLst>
              <a:ext uri="{FF2B5EF4-FFF2-40B4-BE49-F238E27FC236}">
                <a16:creationId xmlns:a16="http://schemas.microsoft.com/office/drawing/2014/main" id="{2FAA5929-5DF1-4716-AE64-1CD12DF92AA5}"/>
              </a:ext>
            </a:extLst>
          </p:cNvPr>
          <p:cNvSpPr/>
          <p:nvPr/>
        </p:nvSpPr>
        <p:spPr>
          <a:xfrm>
            <a:off x="2057400" y="4221232"/>
            <a:ext cx="4572000" cy="4389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733B3C1-0A67-4257-ADB2-763ED6D1759E}"/>
              </a:ext>
            </a:extLst>
          </p:cNvPr>
          <p:cNvSpPr txBox="1"/>
          <p:nvPr/>
        </p:nvSpPr>
        <p:spPr>
          <a:xfrm>
            <a:off x="7285997" y="3771900"/>
            <a:ext cx="9144000" cy="5696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300" marR="394970" indent="-228600" algn="just">
              <a:lnSpc>
                <a:spcPct val="89900"/>
              </a:lnSpc>
              <a:spcBef>
                <a:spcPts val="484"/>
              </a:spcBef>
              <a:buFont typeface="Arial"/>
              <a:buChar char="•"/>
              <a:tabLst>
                <a:tab pos="241300" algn="l"/>
              </a:tabLst>
            </a:pPr>
            <a:r>
              <a:rPr lang="es-ES" sz="4000" spc="-295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Los </a:t>
            </a:r>
            <a:r>
              <a:rPr lang="es-ES" sz="4000" spc="-114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elementos </a:t>
            </a:r>
            <a:r>
              <a:rPr lang="es-ES" sz="4000" spc="-95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o </a:t>
            </a:r>
            <a:r>
              <a:rPr lang="es-ES" sz="4000" spc="-135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componentes </a:t>
            </a:r>
            <a:r>
              <a:rPr lang="es-ES" sz="4000" spc="-90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del  </a:t>
            </a:r>
            <a:r>
              <a:rPr lang="es-ES" sz="4000" spc="-105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arreglo </a:t>
            </a:r>
            <a:r>
              <a:rPr lang="es-ES" sz="4000" spc="-270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se </a:t>
            </a:r>
            <a:r>
              <a:rPr lang="es-ES" sz="4000" spc="-110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encuentran </a:t>
            </a:r>
            <a:r>
              <a:rPr lang="es-ES" sz="4000" spc="-145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en </a:t>
            </a:r>
            <a:r>
              <a:rPr lang="es-ES" sz="4000" spc="-114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la</a:t>
            </a:r>
            <a:r>
              <a:rPr lang="es-ES" sz="4000" spc="-254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 </a:t>
            </a:r>
            <a:r>
              <a:rPr lang="es-ES" sz="4000" spc="-100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memoria  </a:t>
            </a:r>
            <a:r>
              <a:rPr lang="es-ES" sz="4000" spc="-75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principal </a:t>
            </a:r>
            <a:r>
              <a:rPr lang="es-ES" sz="4000" spc="-150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de </a:t>
            </a:r>
            <a:r>
              <a:rPr lang="es-ES" sz="4000" spc="-114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la</a:t>
            </a:r>
            <a:r>
              <a:rPr lang="es-ES" sz="4000" spc="-270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 </a:t>
            </a:r>
            <a:r>
              <a:rPr lang="es-ES" sz="4000" spc="-110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computadora.</a:t>
            </a:r>
            <a:endParaRPr lang="es-ES" sz="4000" dirty="0">
              <a:solidFill>
                <a:schemeClr val="bg1"/>
              </a:solidFill>
              <a:latin typeface="Kollektif" panose="020B0604020202020204" charset="0"/>
              <a:ea typeface="Roboto" panose="02000000000000000000" pitchFamily="2" charset="0"/>
              <a:cs typeface="Arimo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lang="es-ES" sz="4000" spc="-260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Para </a:t>
            </a:r>
            <a:r>
              <a:rPr lang="es-ES" sz="4000" spc="-85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el </a:t>
            </a:r>
            <a:r>
              <a:rPr lang="es-ES" sz="4000" spc="-95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computador </a:t>
            </a:r>
            <a:r>
              <a:rPr lang="es-ES" sz="4000" spc="-120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representa </a:t>
            </a:r>
            <a:r>
              <a:rPr lang="es-ES" sz="4000" spc="-35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lo </a:t>
            </a:r>
            <a:r>
              <a:rPr lang="es-ES" sz="4000" spc="-135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que  </a:t>
            </a:r>
            <a:r>
              <a:rPr lang="es-ES" sz="4000" spc="-150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para </a:t>
            </a:r>
            <a:r>
              <a:rPr lang="es-ES" sz="4000" spc="-100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un </a:t>
            </a:r>
            <a:r>
              <a:rPr lang="es-ES" sz="4000" spc="-125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humano </a:t>
            </a:r>
            <a:r>
              <a:rPr lang="es-ES" sz="4000" spc="-120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significa </a:t>
            </a:r>
            <a:r>
              <a:rPr lang="es-ES" sz="4000" spc="-100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ordenar </a:t>
            </a:r>
            <a:r>
              <a:rPr lang="es-ES" sz="4000" spc="-105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un  </a:t>
            </a:r>
            <a:r>
              <a:rPr lang="es-ES" sz="4000" spc="-75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conjunto </a:t>
            </a:r>
            <a:r>
              <a:rPr lang="es-ES" sz="4000" spc="-150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de </a:t>
            </a:r>
            <a:r>
              <a:rPr lang="es-ES" sz="4000" spc="-80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tarjetas </a:t>
            </a:r>
            <a:r>
              <a:rPr lang="es-ES" sz="4000" spc="-135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que </a:t>
            </a:r>
            <a:r>
              <a:rPr lang="es-ES" sz="4000" spc="-275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se</a:t>
            </a:r>
            <a:r>
              <a:rPr lang="es-ES" sz="4000" spc="-415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 </a:t>
            </a:r>
            <a:r>
              <a:rPr lang="es-ES" sz="4000" spc="-110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encuentran  </a:t>
            </a:r>
            <a:r>
              <a:rPr lang="es-ES" sz="4000" spc="-135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visibles </a:t>
            </a:r>
            <a:r>
              <a:rPr lang="es-ES" sz="4000" spc="-155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y </a:t>
            </a:r>
            <a:r>
              <a:rPr lang="es-ES" sz="4000" spc="-135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extendidas todas </a:t>
            </a:r>
            <a:r>
              <a:rPr lang="es-ES" sz="4000" spc="-150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sobre </a:t>
            </a:r>
            <a:r>
              <a:rPr lang="es-ES" sz="4000" spc="-155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una  </a:t>
            </a:r>
            <a:r>
              <a:rPr lang="es-ES" sz="4000" spc="-195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mesa.</a:t>
            </a:r>
            <a:endParaRPr lang="es-ES" sz="4000" dirty="0">
              <a:solidFill>
                <a:schemeClr val="bg1"/>
              </a:solidFill>
              <a:latin typeface="Kollektif" panose="020B0604020202020204" charset="0"/>
              <a:ea typeface="Roboto" panose="02000000000000000000" pitchFamily="2" charset="0"/>
              <a:cs typeface="Arimo"/>
            </a:endParaRPr>
          </a:p>
          <a:p>
            <a:pPr marL="241300" marR="229870" indent="-228600" algn="just">
              <a:lnSpc>
                <a:spcPts val="346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lang="es-ES" sz="4000" spc="-280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El </a:t>
            </a:r>
            <a:r>
              <a:rPr lang="es-ES" sz="4000" spc="-90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ordenamiento </a:t>
            </a:r>
            <a:r>
              <a:rPr lang="es-ES" sz="4000" spc="-270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se </a:t>
            </a:r>
            <a:r>
              <a:rPr lang="es-ES" sz="4000" spc="-35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lo </a:t>
            </a:r>
            <a:r>
              <a:rPr lang="es-ES" sz="4000" spc="-110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ejecuta </a:t>
            </a:r>
            <a:r>
              <a:rPr lang="es-ES" sz="4000" spc="-140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sin</a:t>
            </a:r>
            <a:r>
              <a:rPr lang="es-ES" sz="4000" spc="-285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 </a:t>
            </a:r>
            <a:r>
              <a:rPr lang="es-ES" sz="4000" spc="-160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usar  </a:t>
            </a:r>
            <a:r>
              <a:rPr lang="es-ES" sz="4000" spc="-105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un arreglo</a:t>
            </a:r>
            <a:r>
              <a:rPr lang="es-ES" sz="4000" spc="-215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 </a:t>
            </a:r>
            <a:r>
              <a:rPr lang="es-ES" sz="4000" spc="-125" dirty="0">
                <a:solidFill>
                  <a:schemeClr val="bg1"/>
                </a:solidFill>
                <a:latin typeface="Kollektif" panose="020B0604020202020204" charset="0"/>
                <a:ea typeface="Roboto" panose="02000000000000000000" pitchFamily="2" charset="0"/>
                <a:cs typeface="Arimo"/>
              </a:rPr>
              <a:t>auxiliar.</a:t>
            </a:r>
            <a:endParaRPr lang="es-ES" sz="4000" dirty="0">
              <a:solidFill>
                <a:schemeClr val="bg1"/>
              </a:solidFill>
              <a:latin typeface="Kollektif" panose="020B0604020202020204" charset="0"/>
              <a:ea typeface="Roboto" panose="02000000000000000000" pitchFamily="2" charset="0"/>
              <a:cs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93045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C4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225352" y="715507"/>
            <a:ext cx="7085431" cy="829146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977217" y="2074506"/>
            <a:ext cx="6860230" cy="4612670"/>
            <a:chOff x="0" y="0"/>
            <a:chExt cx="9146975" cy="6150227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8965202" cy="6150227"/>
              <a:chOff x="0" y="0"/>
              <a:chExt cx="2826982" cy="1939341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2826982" cy="1939341"/>
              </a:xfrm>
              <a:custGeom>
                <a:avLst/>
                <a:gdLst/>
                <a:ahLst/>
                <a:cxnLst/>
                <a:rect l="l" t="t" r="r" b="b"/>
                <a:pathLst>
                  <a:path w="2826982" h="1939341">
                    <a:moveTo>
                      <a:pt x="2702522" y="1939341"/>
                    </a:moveTo>
                    <a:lnTo>
                      <a:pt x="124460" y="1939341"/>
                    </a:lnTo>
                    <a:cubicBezTo>
                      <a:pt x="55880" y="1939341"/>
                      <a:pt x="0" y="1883461"/>
                      <a:pt x="0" y="181488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702522" y="0"/>
                    </a:lnTo>
                    <a:cubicBezTo>
                      <a:pt x="2771102" y="0"/>
                      <a:pt x="2826982" y="55880"/>
                      <a:pt x="2826982" y="124460"/>
                    </a:cubicBezTo>
                    <a:lnTo>
                      <a:pt x="2826982" y="1814881"/>
                    </a:lnTo>
                    <a:cubicBezTo>
                      <a:pt x="2826982" y="1883461"/>
                      <a:pt x="2771102" y="1939341"/>
                      <a:pt x="2702522" y="193934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394744" y="2135204"/>
              <a:ext cx="8752231" cy="156350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9900"/>
                </a:lnSpc>
              </a:pPr>
              <a:r>
                <a:rPr lang="es-EC" sz="6400" b="1" dirty="0">
                  <a:solidFill>
                    <a:srgbClr val="000000"/>
                  </a:solidFill>
                  <a:latin typeface="Kollektif"/>
                </a:rPr>
                <a:t>1. </a:t>
              </a:r>
              <a:r>
                <a:rPr lang="es-EC" sz="7500" b="1" dirty="0">
                  <a:solidFill>
                    <a:srgbClr val="000000"/>
                  </a:solidFill>
                  <a:latin typeface="Kollektif"/>
                </a:rPr>
                <a:t>Intercambio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521409" y="2992557"/>
            <a:ext cx="6493316" cy="6235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49"/>
              </a:lnSpc>
            </a:pPr>
            <a:r>
              <a:rPr lang="es-ES" sz="2499" b="1" dirty="0">
                <a:solidFill>
                  <a:srgbClr val="000000"/>
                </a:solidFill>
                <a:latin typeface="Kollektif"/>
              </a:rPr>
              <a:t>DESCRIPCIÓN </a:t>
            </a:r>
            <a:endParaRPr lang="en-US" sz="2499" b="1" dirty="0">
              <a:solidFill>
                <a:srgbClr val="000000"/>
              </a:solidFill>
              <a:latin typeface="Kollektif"/>
            </a:endParaRPr>
          </a:p>
          <a:p>
            <a:pPr algn="ctr">
              <a:lnSpc>
                <a:spcPts val="6249"/>
              </a:lnSpc>
            </a:pP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Consiste en comparar dos elementos del arreglo y determinar si existe un intercambio entre ellos, para esto debe definirse el tipo de ordenamiento que se quiere ya sea ascendente o descendente.</a:t>
            </a:r>
          </a:p>
          <a:p>
            <a:pPr algn="ctr">
              <a:lnSpc>
                <a:spcPts val="6249"/>
              </a:lnSpc>
            </a:pPr>
            <a:endParaRPr lang="en-US" sz="2499" dirty="0">
              <a:solidFill>
                <a:srgbClr val="000000"/>
              </a:solidFill>
              <a:latin typeface="Kollektif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977217" y="7087601"/>
            <a:ext cx="6723901" cy="191936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934208" y="9006969"/>
            <a:ext cx="650184" cy="65018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703608" y="9006969"/>
            <a:ext cx="650184" cy="650184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5400000">
            <a:off x="13741222" y="4393163"/>
            <a:ext cx="7036156" cy="3454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74601" y="1854936"/>
            <a:ext cx="8246607" cy="1916964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934208" y="9006969"/>
            <a:ext cx="650184" cy="650184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5400000">
            <a:off x="13741222" y="4393163"/>
            <a:ext cx="7036156" cy="345411"/>
          </a:xfrm>
          <a:prstGeom prst="rect">
            <a:avLst/>
          </a:prstGeom>
        </p:spPr>
      </p:pic>
      <p:sp>
        <p:nvSpPr>
          <p:cNvPr id="11" name="TextBox 13">
            <a:extLst>
              <a:ext uri="{FF2B5EF4-FFF2-40B4-BE49-F238E27FC236}">
                <a16:creationId xmlns:a16="http://schemas.microsoft.com/office/drawing/2014/main" id="{27369717-F04B-4F6C-B044-18B6D6A25A86}"/>
              </a:ext>
            </a:extLst>
          </p:cNvPr>
          <p:cNvSpPr txBox="1"/>
          <p:nvPr/>
        </p:nvSpPr>
        <p:spPr>
          <a:xfrm>
            <a:off x="2390814" y="657714"/>
            <a:ext cx="13344251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s-ES" sz="6000" b="1" dirty="0">
                <a:solidFill>
                  <a:schemeClr val="bg1"/>
                </a:solidFill>
                <a:latin typeface="Kollektif"/>
              </a:rPr>
              <a:t>Pasos</a:t>
            </a:r>
            <a:endParaRPr lang="es-EC" sz="6000" b="1" dirty="0">
              <a:solidFill>
                <a:schemeClr val="bg1"/>
              </a:solidFill>
              <a:latin typeface="Kollektif"/>
            </a:endParaRPr>
          </a:p>
        </p:txBody>
      </p:sp>
      <p:pic>
        <p:nvPicPr>
          <p:cNvPr id="15" name="Picture 12">
            <a:extLst>
              <a:ext uri="{FF2B5EF4-FFF2-40B4-BE49-F238E27FC236}">
                <a16:creationId xmlns:a16="http://schemas.microsoft.com/office/drawing/2014/main" id="{E0F6DD6F-FB45-4EDF-B4A6-CD038C849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525000" y="1774280"/>
            <a:ext cx="7409208" cy="1984920"/>
          </a:xfrm>
          <a:prstGeom prst="rect">
            <a:avLst/>
          </a:prstGeom>
        </p:spPr>
      </p:pic>
      <p:sp>
        <p:nvSpPr>
          <p:cNvPr id="17" name="TextBox 6">
            <a:extLst>
              <a:ext uri="{FF2B5EF4-FFF2-40B4-BE49-F238E27FC236}">
                <a16:creationId xmlns:a16="http://schemas.microsoft.com/office/drawing/2014/main" id="{94CCBF7C-A493-4B19-889F-27530D6CBE7E}"/>
              </a:ext>
            </a:extLst>
          </p:cNvPr>
          <p:cNvSpPr txBox="1"/>
          <p:nvPr/>
        </p:nvSpPr>
        <p:spPr>
          <a:xfrm>
            <a:off x="948999" y="1901642"/>
            <a:ext cx="6458476" cy="2314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3500" dirty="0">
                <a:solidFill>
                  <a:srgbClr val="000000"/>
                </a:solidFill>
                <a:latin typeface="Kollektif"/>
              </a:rPr>
              <a:t>1) </a:t>
            </a:r>
            <a:r>
              <a:rPr lang="es-ES" sz="3600" spc="-380" dirty="0">
                <a:latin typeface="Arimo"/>
                <a:cs typeface="Arimo"/>
              </a:rPr>
              <a:t>Se  </a:t>
            </a:r>
            <a:r>
              <a:rPr lang="es-ES" sz="3600" spc="-204" dirty="0">
                <a:latin typeface="Arimo"/>
                <a:cs typeface="Arimo"/>
              </a:rPr>
              <a:t>basa </a:t>
            </a:r>
            <a:r>
              <a:rPr lang="es-ES" sz="3600" spc="-130" dirty="0">
                <a:latin typeface="Arimo"/>
                <a:cs typeface="Arimo"/>
              </a:rPr>
              <a:t>en </a:t>
            </a:r>
            <a:r>
              <a:rPr lang="es-ES" sz="3600" spc="-100" dirty="0">
                <a:latin typeface="Arimo"/>
                <a:cs typeface="Arimo"/>
              </a:rPr>
              <a:t>la </a:t>
            </a:r>
            <a:r>
              <a:rPr lang="es-ES" sz="3600" spc="-75" dirty="0">
                <a:latin typeface="Arimo"/>
                <a:cs typeface="Arimo"/>
              </a:rPr>
              <a:t>lectura </a:t>
            </a:r>
            <a:r>
              <a:rPr lang="es-ES" sz="3600" spc="-185" dirty="0">
                <a:latin typeface="Arimo"/>
                <a:cs typeface="Arimo"/>
              </a:rPr>
              <a:t>sucesiva </a:t>
            </a:r>
            <a:r>
              <a:rPr lang="es-ES" sz="3600" spc="-75" dirty="0">
                <a:latin typeface="Arimo"/>
                <a:cs typeface="Arimo"/>
              </a:rPr>
              <a:t>del </a:t>
            </a:r>
            <a:r>
              <a:rPr lang="es-ES" sz="3600" spc="-95" dirty="0">
                <a:latin typeface="Arimo"/>
                <a:cs typeface="Arimo"/>
              </a:rPr>
              <a:t>arreglo,  </a:t>
            </a:r>
            <a:r>
              <a:rPr lang="es-ES" sz="3600" spc="-135" dirty="0">
                <a:latin typeface="Arimo"/>
                <a:cs typeface="Arimo"/>
              </a:rPr>
              <a:t>y compara </a:t>
            </a:r>
            <a:r>
              <a:rPr lang="es-ES" sz="3600" spc="-190" dirty="0">
                <a:latin typeface="Arimo"/>
                <a:cs typeface="Arimo"/>
              </a:rPr>
              <a:t>cada </a:t>
            </a:r>
            <a:r>
              <a:rPr lang="es-ES" sz="3600" spc="-75" dirty="0">
                <a:latin typeface="Arimo"/>
                <a:cs typeface="Arimo"/>
              </a:rPr>
              <a:t>elemento </a:t>
            </a:r>
            <a:r>
              <a:rPr lang="es-ES" sz="3600" spc="-140" dirty="0">
                <a:latin typeface="Arimo"/>
                <a:cs typeface="Arimo"/>
              </a:rPr>
              <a:t>con </a:t>
            </a:r>
            <a:r>
              <a:rPr lang="es-ES" sz="3600" spc="-125" dirty="0">
                <a:latin typeface="Arimo"/>
                <a:cs typeface="Arimo"/>
              </a:rPr>
              <a:t>los</a:t>
            </a:r>
            <a:r>
              <a:rPr lang="es-ES" sz="3600" spc="-305" dirty="0">
                <a:latin typeface="Arimo"/>
                <a:cs typeface="Arimo"/>
              </a:rPr>
              <a:t> </a:t>
            </a:r>
            <a:r>
              <a:rPr lang="es-ES" sz="3600" spc="-155" dirty="0">
                <a:latin typeface="Arimo"/>
                <a:cs typeface="Arimo"/>
              </a:rPr>
              <a:t>demás.</a:t>
            </a:r>
            <a:endParaRPr lang="es-ES" sz="3600" dirty="0">
              <a:latin typeface="Arimo"/>
              <a:cs typeface="Arimo"/>
            </a:endParaRPr>
          </a:p>
          <a:p>
            <a:pPr algn="ctr">
              <a:lnSpc>
                <a:spcPts val="4550"/>
              </a:lnSpc>
            </a:pPr>
            <a:r>
              <a:rPr lang="es-ES" sz="3500" dirty="0">
                <a:solidFill>
                  <a:srgbClr val="000000"/>
                </a:solidFill>
                <a:latin typeface="Kollektif"/>
              </a:rPr>
              <a:t> </a:t>
            </a:r>
            <a:endParaRPr lang="es-EC" sz="3500" dirty="0">
              <a:solidFill>
                <a:srgbClr val="000000"/>
              </a:solidFill>
              <a:latin typeface="Kollektif"/>
            </a:endParaRP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0FFEC5DE-7E10-43F7-8892-9A19A18A23ED}"/>
              </a:ext>
            </a:extLst>
          </p:cNvPr>
          <p:cNvSpPr txBox="1"/>
          <p:nvPr/>
        </p:nvSpPr>
        <p:spPr>
          <a:xfrm>
            <a:off x="9384937" y="2068583"/>
            <a:ext cx="6458476" cy="1725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3500" dirty="0">
                <a:solidFill>
                  <a:srgbClr val="000000"/>
                </a:solidFill>
                <a:latin typeface="Kollektif"/>
              </a:rPr>
              <a:t>2) </a:t>
            </a:r>
            <a:r>
              <a:rPr lang="es-ES" sz="3600" spc="-285" dirty="0">
                <a:latin typeface="Arimo"/>
                <a:cs typeface="Arimo"/>
              </a:rPr>
              <a:t>Si </a:t>
            </a:r>
            <a:r>
              <a:rPr lang="es-ES" sz="3600" spc="-105" dirty="0">
                <a:latin typeface="Arimo"/>
                <a:cs typeface="Arimo"/>
              </a:rPr>
              <a:t>cumple </a:t>
            </a:r>
            <a:r>
              <a:rPr lang="es-ES" sz="3600" spc="-140" dirty="0">
                <a:latin typeface="Arimo"/>
                <a:cs typeface="Arimo"/>
              </a:rPr>
              <a:t>con </a:t>
            </a:r>
            <a:r>
              <a:rPr lang="es-ES" sz="3600" spc="-100" dirty="0">
                <a:latin typeface="Arimo"/>
                <a:cs typeface="Arimo"/>
              </a:rPr>
              <a:t>la </a:t>
            </a:r>
            <a:r>
              <a:rPr lang="es-ES" sz="3600" spc="-95" dirty="0">
                <a:latin typeface="Arimo"/>
                <a:cs typeface="Arimo"/>
              </a:rPr>
              <a:t>condición </a:t>
            </a:r>
            <a:r>
              <a:rPr lang="es-ES" sz="3600" spc="-80" dirty="0">
                <a:latin typeface="Arimo"/>
                <a:cs typeface="Arimo"/>
              </a:rPr>
              <a:t>requerida</a:t>
            </a:r>
            <a:r>
              <a:rPr lang="es-ES" sz="3600" spc="-240" dirty="0">
                <a:latin typeface="Arimo"/>
                <a:cs typeface="Arimo"/>
              </a:rPr>
              <a:t> se  </a:t>
            </a:r>
            <a:r>
              <a:rPr lang="es-ES" sz="3600" spc="-130" dirty="0">
                <a:latin typeface="Arimo"/>
                <a:cs typeface="Arimo"/>
              </a:rPr>
              <a:t>realiza </a:t>
            </a:r>
            <a:r>
              <a:rPr lang="es-ES" sz="3600" spc="-75" dirty="0">
                <a:latin typeface="Arimo"/>
                <a:cs typeface="Arimo"/>
              </a:rPr>
              <a:t>el</a:t>
            </a:r>
            <a:r>
              <a:rPr lang="es-ES" sz="3600" spc="-210" dirty="0">
                <a:latin typeface="Arimo"/>
                <a:cs typeface="Arimo"/>
              </a:rPr>
              <a:t> </a:t>
            </a:r>
            <a:r>
              <a:rPr lang="es-ES" sz="3600" spc="-75" dirty="0">
                <a:latin typeface="Arimo"/>
                <a:cs typeface="Arimo"/>
              </a:rPr>
              <a:t>intercambio.</a:t>
            </a:r>
            <a:endParaRPr lang="es-ES" sz="3600" dirty="0">
              <a:latin typeface="Arimo"/>
              <a:cs typeface="Arimo"/>
            </a:endParaRPr>
          </a:p>
          <a:p>
            <a:pPr algn="ctr">
              <a:lnSpc>
                <a:spcPts val="4550"/>
              </a:lnSpc>
            </a:pPr>
            <a:endParaRPr lang="es-EC" sz="3500" dirty="0">
              <a:solidFill>
                <a:srgbClr val="000000"/>
              </a:solidFill>
              <a:latin typeface="Kollektif"/>
            </a:endParaRPr>
          </a:p>
        </p:txBody>
      </p:sp>
      <p:pic>
        <p:nvPicPr>
          <p:cNvPr id="1026" name="Picture 2" descr="La ética de los algoritmos - Diario Responsable">
            <a:extLst>
              <a:ext uri="{FF2B5EF4-FFF2-40B4-BE49-F238E27FC236}">
                <a16:creationId xmlns:a16="http://schemas.microsoft.com/office/drawing/2014/main" id="{F0B09400-088B-40C0-B100-0CF187A51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26" y="4794951"/>
            <a:ext cx="7475741" cy="370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é es un algoritmo? Una descripción y algunos ejemplos">
            <a:extLst>
              <a:ext uri="{FF2B5EF4-FFF2-40B4-BE49-F238E27FC236}">
                <a16:creationId xmlns:a16="http://schemas.microsoft.com/office/drawing/2014/main" id="{B7DF9629-FC88-4C5F-97BF-4EB01D2C4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510" y="4636535"/>
            <a:ext cx="71437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37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91685" y="639437"/>
            <a:ext cx="9607316" cy="2423921"/>
            <a:chOff x="0" y="0"/>
            <a:chExt cx="3249882" cy="16021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49882" cy="1602181"/>
            </a:xfrm>
            <a:custGeom>
              <a:avLst/>
              <a:gdLst/>
              <a:ahLst/>
              <a:cxnLst/>
              <a:rect l="l" t="t" r="r" b="b"/>
              <a:pathLst>
                <a:path w="3249882" h="1602181">
                  <a:moveTo>
                    <a:pt x="3125422" y="1602181"/>
                  </a:moveTo>
                  <a:lnTo>
                    <a:pt x="124460" y="1602181"/>
                  </a:lnTo>
                  <a:cubicBezTo>
                    <a:pt x="55880" y="1602181"/>
                    <a:pt x="0" y="1546301"/>
                    <a:pt x="0" y="147772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125422" y="0"/>
                  </a:lnTo>
                  <a:cubicBezTo>
                    <a:pt x="3194002" y="0"/>
                    <a:pt x="3249882" y="55880"/>
                    <a:pt x="3249882" y="124460"/>
                  </a:cubicBezTo>
                  <a:lnTo>
                    <a:pt x="3249882" y="1477721"/>
                  </a:lnTo>
                  <a:cubicBezTo>
                    <a:pt x="3249882" y="1546301"/>
                    <a:pt x="3194002" y="1602181"/>
                    <a:pt x="3125422" y="160218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4190612" y="4782886"/>
            <a:ext cx="7036156" cy="345411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6934208" y="9006969"/>
            <a:ext cx="650184" cy="650184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703608" y="9006969"/>
            <a:ext cx="650184" cy="650184"/>
          </a:xfrm>
          <a:prstGeom prst="rect">
            <a:avLst/>
          </a:prstGeom>
        </p:spPr>
      </p:pic>
      <p:pic>
        <p:nvPicPr>
          <p:cNvPr id="2050" name="Picture 2" descr="En qué consiste la asimetría cerebral">
            <a:extLst>
              <a:ext uri="{FF2B5EF4-FFF2-40B4-BE49-F238E27FC236}">
                <a16:creationId xmlns:a16="http://schemas.microsoft.com/office/drawing/2014/main" id="{258A2A50-765F-42E9-9B1C-091446E414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7" r="14609"/>
          <a:stretch/>
        </p:blipFill>
        <p:spPr bwMode="auto">
          <a:xfrm>
            <a:off x="14325600" y="376128"/>
            <a:ext cx="2608608" cy="269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bject 4">
            <a:extLst>
              <a:ext uri="{FF2B5EF4-FFF2-40B4-BE49-F238E27FC236}">
                <a16:creationId xmlns:a16="http://schemas.microsoft.com/office/drawing/2014/main" id="{658E59FF-3CBA-43FD-8729-9E5F7A9E7D32}"/>
              </a:ext>
            </a:extLst>
          </p:cNvPr>
          <p:cNvSpPr/>
          <p:nvPr/>
        </p:nvSpPr>
        <p:spPr>
          <a:xfrm>
            <a:off x="990602" y="4305300"/>
            <a:ext cx="7772398" cy="3733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AB5D298E-ABFA-4758-BB28-CAAB9C23A56B}"/>
              </a:ext>
            </a:extLst>
          </p:cNvPr>
          <p:cNvSpPr/>
          <p:nvPr/>
        </p:nvSpPr>
        <p:spPr>
          <a:xfrm>
            <a:off x="9273058" y="4457700"/>
            <a:ext cx="7661150" cy="3581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FF63D123-24B3-4A4D-89EE-B38497C6B4D9}"/>
              </a:ext>
            </a:extLst>
          </p:cNvPr>
          <p:cNvSpPr txBox="1"/>
          <p:nvPr/>
        </p:nvSpPr>
        <p:spPr>
          <a:xfrm>
            <a:off x="2691768" y="1202109"/>
            <a:ext cx="6407150" cy="129857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40"/>
              </a:lnSpc>
              <a:spcBef>
                <a:spcPts val="705"/>
              </a:spcBef>
            </a:pPr>
            <a:r>
              <a:rPr sz="4400" i="1" spc="-235" dirty="0">
                <a:latin typeface="Trebuchet MS"/>
                <a:cs typeface="Trebuchet MS"/>
              </a:rPr>
              <a:t>Ordenar </a:t>
            </a:r>
            <a:r>
              <a:rPr sz="4400" i="1" spc="-275" dirty="0">
                <a:latin typeface="Trebuchet MS"/>
                <a:cs typeface="Trebuchet MS"/>
              </a:rPr>
              <a:t>el </a:t>
            </a:r>
            <a:r>
              <a:rPr sz="4400" i="1" spc="-305" dirty="0">
                <a:latin typeface="Trebuchet MS"/>
                <a:cs typeface="Trebuchet MS"/>
              </a:rPr>
              <a:t>siguiente </a:t>
            </a:r>
            <a:r>
              <a:rPr sz="4400" i="1" spc="-265" dirty="0">
                <a:latin typeface="Trebuchet MS"/>
                <a:cs typeface="Trebuchet MS"/>
              </a:rPr>
              <a:t>arreglo:  </a:t>
            </a:r>
            <a:r>
              <a:rPr sz="4400" i="1" spc="-140" dirty="0">
                <a:latin typeface="Trebuchet MS"/>
                <a:cs typeface="Trebuchet MS"/>
              </a:rPr>
              <a:t>A</a:t>
            </a:r>
            <a:r>
              <a:rPr sz="4400" spc="-140" dirty="0">
                <a:latin typeface="Arial"/>
                <a:cs typeface="Arial"/>
              </a:rPr>
              <a:t>: </a:t>
            </a:r>
            <a:r>
              <a:rPr sz="4400" spc="-220" dirty="0">
                <a:latin typeface="Arial"/>
                <a:cs typeface="Arial"/>
              </a:rPr>
              <a:t>8 4 6</a:t>
            </a:r>
            <a:r>
              <a:rPr sz="4400" spc="-355" dirty="0">
                <a:latin typeface="Arial"/>
                <a:cs typeface="Arial"/>
              </a:rPr>
              <a:t> </a:t>
            </a:r>
            <a:r>
              <a:rPr sz="4400" spc="-220" dirty="0">
                <a:latin typeface="Arial"/>
                <a:cs typeface="Arial"/>
              </a:rPr>
              <a:t>2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8FF420BF-423F-486A-8563-E596B8C7F7F9}"/>
              </a:ext>
            </a:extLst>
          </p:cNvPr>
          <p:cNvSpPr txBox="1"/>
          <p:nvPr/>
        </p:nvSpPr>
        <p:spPr>
          <a:xfrm>
            <a:off x="990601" y="3489831"/>
            <a:ext cx="14478000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2405" algn="l"/>
              </a:tabLst>
            </a:pPr>
            <a:r>
              <a:rPr lang="en-US" sz="3500" b="1" spc="-160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3500" b="1" spc="-160" dirty="0">
                <a:solidFill>
                  <a:schemeClr val="bg1"/>
                </a:solidFill>
                <a:latin typeface="Arial"/>
                <a:cs typeface="Arial"/>
              </a:rPr>
              <a:t>Primera</a:t>
            </a:r>
            <a:r>
              <a:rPr sz="3500" b="1"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500" b="1" spc="-235" dirty="0">
                <a:solidFill>
                  <a:schemeClr val="bg1"/>
                </a:solidFill>
                <a:latin typeface="Arial"/>
                <a:cs typeface="Arial"/>
              </a:rPr>
              <a:t>Pasada	</a:t>
            </a:r>
            <a:r>
              <a:rPr lang="en-US" sz="3500" b="1" spc="-235" dirty="0">
                <a:solidFill>
                  <a:schemeClr val="bg1"/>
                </a:solidFill>
                <a:latin typeface="Arial"/>
                <a:cs typeface="Arial"/>
              </a:rPr>
              <a:t>                                        </a:t>
            </a:r>
            <a:r>
              <a:rPr sz="3500" b="1" spc="-235" dirty="0">
                <a:solidFill>
                  <a:schemeClr val="bg1"/>
                </a:solidFill>
                <a:latin typeface="Arial"/>
                <a:cs typeface="Arial"/>
              </a:rPr>
              <a:t>Segunda</a:t>
            </a:r>
            <a:r>
              <a:rPr sz="3500" b="1" spc="-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500" b="1" spc="-235" dirty="0">
                <a:solidFill>
                  <a:schemeClr val="bg1"/>
                </a:solidFill>
                <a:latin typeface="Arial"/>
                <a:cs typeface="Arial"/>
              </a:rPr>
              <a:t>Pasada</a:t>
            </a:r>
            <a:endParaRPr sz="35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C4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934208" y="9006969"/>
            <a:ext cx="650184" cy="650184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>
            <a:off x="13741222" y="4393163"/>
            <a:ext cx="7036156" cy="345411"/>
          </a:xfrm>
          <a:prstGeom prst="rect">
            <a:avLst/>
          </a:prstGeom>
        </p:spPr>
      </p:pic>
      <p:sp>
        <p:nvSpPr>
          <p:cNvPr id="11" name="TextBox 13">
            <a:extLst>
              <a:ext uri="{FF2B5EF4-FFF2-40B4-BE49-F238E27FC236}">
                <a16:creationId xmlns:a16="http://schemas.microsoft.com/office/drawing/2014/main" id="{27369717-F04B-4F6C-B044-18B6D6A25A86}"/>
              </a:ext>
            </a:extLst>
          </p:cNvPr>
          <p:cNvSpPr txBox="1"/>
          <p:nvPr/>
        </p:nvSpPr>
        <p:spPr>
          <a:xfrm>
            <a:off x="2209800" y="530234"/>
            <a:ext cx="13344251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000" b="1" dirty="0">
                <a:solidFill>
                  <a:schemeClr val="bg1"/>
                </a:solidFill>
                <a:latin typeface="Kollektif"/>
              </a:rPr>
              <a:t>I</a:t>
            </a:r>
            <a:r>
              <a:rPr lang="es-EC" sz="6000" b="1" dirty="0">
                <a:solidFill>
                  <a:schemeClr val="bg1"/>
                </a:solidFill>
                <a:latin typeface="Kollektif"/>
              </a:rPr>
              <a:t>NTERCAMBIO</a:t>
            </a: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BF37F2AC-1961-40ED-8963-CDF64B1CFA78}"/>
              </a:ext>
            </a:extLst>
          </p:cNvPr>
          <p:cNvSpPr txBox="1"/>
          <p:nvPr/>
        </p:nvSpPr>
        <p:spPr>
          <a:xfrm>
            <a:off x="2862125" y="2285575"/>
            <a:ext cx="12344400" cy="693138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40"/>
              </a:lnSpc>
              <a:spcBef>
                <a:spcPts val="705"/>
              </a:spcBef>
            </a:pPr>
            <a:r>
              <a:rPr sz="4400" i="1" spc="-175" dirty="0">
                <a:latin typeface="Trebuchet MS"/>
                <a:cs typeface="Trebuchet MS"/>
              </a:rPr>
              <a:t>Después </a:t>
            </a:r>
            <a:r>
              <a:rPr sz="4400" i="1" spc="-370" dirty="0">
                <a:latin typeface="Trebuchet MS"/>
                <a:cs typeface="Trebuchet MS"/>
              </a:rPr>
              <a:t>de </a:t>
            </a:r>
            <a:r>
              <a:rPr sz="4400" i="1" spc="-285" dirty="0">
                <a:latin typeface="Trebuchet MS"/>
                <a:cs typeface="Trebuchet MS"/>
              </a:rPr>
              <a:t>la </a:t>
            </a:r>
            <a:r>
              <a:rPr sz="4400" i="1" spc="-150" dirty="0">
                <a:latin typeface="Trebuchet MS"/>
                <a:cs typeface="Trebuchet MS"/>
              </a:rPr>
              <a:t>segunda</a:t>
            </a:r>
            <a:r>
              <a:rPr sz="4400" i="1" spc="-350" dirty="0">
                <a:latin typeface="Trebuchet MS"/>
                <a:cs typeface="Trebuchet MS"/>
              </a:rPr>
              <a:t> </a:t>
            </a:r>
            <a:r>
              <a:rPr sz="4400" i="1" spc="-175" dirty="0">
                <a:latin typeface="Trebuchet MS"/>
                <a:cs typeface="Trebuchet MS"/>
              </a:rPr>
              <a:t>pasada:  </a:t>
            </a:r>
            <a:r>
              <a:rPr sz="4400" i="1" spc="-140" dirty="0">
                <a:latin typeface="Trebuchet MS"/>
                <a:cs typeface="Trebuchet MS"/>
              </a:rPr>
              <a:t>A</a:t>
            </a:r>
            <a:r>
              <a:rPr sz="4400" spc="-140" dirty="0">
                <a:latin typeface="Arial"/>
                <a:cs typeface="Arial"/>
              </a:rPr>
              <a:t>: </a:t>
            </a:r>
            <a:r>
              <a:rPr sz="4400" spc="-220" dirty="0">
                <a:latin typeface="Arial"/>
                <a:cs typeface="Arial"/>
              </a:rPr>
              <a:t>2 4 8</a:t>
            </a:r>
            <a:r>
              <a:rPr sz="4400" spc="-355" dirty="0">
                <a:latin typeface="Arial"/>
                <a:cs typeface="Arial"/>
              </a:rPr>
              <a:t> </a:t>
            </a:r>
            <a:r>
              <a:rPr sz="4400" spc="-220" dirty="0">
                <a:latin typeface="Arial"/>
                <a:cs typeface="Arial"/>
              </a:rPr>
              <a:t>6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F9877BAB-5B3F-421A-8E4F-208DB0BADF10}"/>
              </a:ext>
            </a:extLst>
          </p:cNvPr>
          <p:cNvSpPr txBox="1"/>
          <p:nvPr/>
        </p:nvSpPr>
        <p:spPr>
          <a:xfrm>
            <a:off x="1823811" y="3241322"/>
            <a:ext cx="14330589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2405" algn="l"/>
              </a:tabLst>
            </a:pPr>
            <a:r>
              <a:rPr sz="3500" b="1" spc="-160" dirty="0">
                <a:solidFill>
                  <a:schemeClr val="bg1"/>
                </a:solidFill>
                <a:latin typeface="Arial"/>
                <a:cs typeface="Arial"/>
              </a:rPr>
              <a:t>Primera</a:t>
            </a:r>
            <a:r>
              <a:rPr sz="3500" b="1"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500" b="1" spc="-235" dirty="0">
                <a:solidFill>
                  <a:schemeClr val="bg1"/>
                </a:solidFill>
                <a:latin typeface="Arial"/>
                <a:cs typeface="Arial"/>
              </a:rPr>
              <a:t>Pasada	</a:t>
            </a:r>
            <a:r>
              <a:rPr lang="en-US" sz="3500" b="1" spc="-235" dirty="0">
                <a:solidFill>
                  <a:schemeClr val="bg1"/>
                </a:solidFill>
                <a:latin typeface="Arial"/>
                <a:cs typeface="Arial"/>
              </a:rPr>
              <a:t>                           </a:t>
            </a:r>
            <a:r>
              <a:rPr sz="3500" b="1" spc="-235" dirty="0">
                <a:solidFill>
                  <a:schemeClr val="bg1"/>
                </a:solidFill>
                <a:latin typeface="Arial"/>
                <a:cs typeface="Arial"/>
              </a:rPr>
              <a:t>Segunda</a:t>
            </a:r>
            <a:r>
              <a:rPr sz="3500" b="1" spc="-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500" b="1" spc="-235" dirty="0">
                <a:solidFill>
                  <a:schemeClr val="bg1"/>
                </a:solidFill>
                <a:latin typeface="Arial"/>
                <a:cs typeface="Arial"/>
              </a:rPr>
              <a:t>Pasada</a:t>
            </a:r>
            <a:endParaRPr sz="3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9737472E-8513-425E-91B6-F171FC73F542}"/>
              </a:ext>
            </a:extLst>
          </p:cNvPr>
          <p:cNvSpPr/>
          <p:nvPr/>
        </p:nvSpPr>
        <p:spPr>
          <a:xfrm>
            <a:off x="1487714" y="4381500"/>
            <a:ext cx="7620000" cy="3702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E39AF7CF-6756-4BA3-89EA-EFEE6BF0D93D}"/>
              </a:ext>
            </a:extLst>
          </p:cNvPr>
          <p:cNvSpPr/>
          <p:nvPr/>
        </p:nvSpPr>
        <p:spPr>
          <a:xfrm>
            <a:off x="9365826" y="4327221"/>
            <a:ext cx="7568381" cy="37567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6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05762" y="568392"/>
            <a:ext cx="8020102" cy="188458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2110665" y="864102"/>
            <a:ext cx="5280735" cy="1363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460"/>
              </a:lnSpc>
              <a:spcBef>
                <a:spcPct val="0"/>
              </a:spcBef>
            </a:pPr>
            <a:r>
              <a:rPr lang="es-ES" sz="4400" b="0" i="1" spc="-185" dirty="0">
                <a:solidFill>
                  <a:schemeClr val="bg1"/>
                </a:solidFill>
                <a:latin typeface="Trebuchet MS"/>
                <a:cs typeface="Trebuchet MS"/>
              </a:rPr>
              <a:t>Después </a:t>
            </a:r>
            <a:r>
              <a:rPr lang="es-ES" sz="4400" b="0" i="1" spc="-385" dirty="0">
                <a:solidFill>
                  <a:schemeClr val="bg1"/>
                </a:solidFill>
                <a:latin typeface="Trebuchet MS"/>
                <a:cs typeface="Trebuchet MS"/>
              </a:rPr>
              <a:t>de </a:t>
            </a:r>
            <a:r>
              <a:rPr lang="es-ES" sz="4400" b="0" i="1" spc="-295" dirty="0">
                <a:solidFill>
                  <a:schemeClr val="bg1"/>
                </a:solidFill>
                <a:latin typeface="Trebuchet MS"/>
                <a:cs typeface="Trebuchet MS"/>
              </a:rPr>
              <a:t>la </a:t>
            </a:r>
            <a:r>
              <a:rPr lang="es-ES" sz="4400" b="0" i="1" spc="-155" dirty="0">
                <a:solidFill>
                  <a:schemeClr val="bg1"/>
                </a:solidFill>
                <a:latin typeface="Trebuchet MS"/>
                <a:cs typeface="Trebuchet MS"/>
              </a:rPr>
              <a:t>segunda</a:t>
            </a:r>
            <a:r>
              <a:rPr lang="es-ES" sz="4400" b="0" i="1" spc="-3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s-ES" sz="4400" b="0" i="1" spc="-180" dirty="0">
                <a:solidFill>
                  <a:schemeClr val="bg1"/>
                </a:solidFill>
                <a:latin typeface="Trebuchet MS"/>
                <a:cs typeface="Trebuchet MS"/>
              </a:rPr>
              <a:t>pasada:  </a:t>
            </a:r>
            <a:r>
              <a:rPr lang="es-ES" sz="4400" b="0" i="1" spc="-145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s-ES" sz="4400" b="0" spc="-145" dirty="0">
                <a:solidFill>
                  <a:schemeClr val="bg1"/>
                </a:solidFill>
                <a:latin typeface="Arial"/>
                <a:cs typeface="Arial"/>
              </a:rPr>
              <a:t>:	</a:t>
            </a:r>
            <a:r>
              <a:rPr lang="es-ES" sz="4400" b="0" spc="-240" dirty="0">
                <a:solidFill>
                  <a:schemeClr val="bg1"/>
                </a:solidFill>
                <a:latin typeface="Arial"/>
                <a:cs typeface="Arial"/>
              </a:rPr>
              <a:t>2 4 8</a:t>
            </a:r>
            <a:r>
              <a:rPr lang="es-ES" sz="4400" b="0" spc="-2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s-ES" sz="4400" b="0" spc="-240" dirty="0">
                <a:solidFill>
                  <a:schemeClr val="bg1"/>
                </a:solidFill>
                <a:latin typeface="Arial"/>
                <a:cs typeface="Arial"/>
              </a:rPr>
              <a:t>6</a:t>
            </a:r>
            <a:endParaRPr lang="es-EC" sz="4200" dirty="0">
              <a:solidFill>
                <a:schemeClr val="bg1"/>
              </a:solidFill>
              <a:latin typeface="Kollektif"/>
            </a:endParaRP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BC9FE5AD-9ECA-41D6-8D5A-5A4A467D60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002508" y="3601718"/>
            <a:ext cx="894925" cy="894925"/>
          </a:xfrm>
          <a:prstGeom prst="rect">
            <a:avLst/>
          </a:prstGeom>
        </p:spPr>
      </p:pic>
      <p:grpSp>
        <p:nvGrpSpPr>
          <p:cNvPr id="18" name="object 4">
            <a:extLst>
              <a:ext uri="{FF2B5EF4-FFF2-40B4-BE49-F238E27FC236}">
                <a16:creationId xmlns:a16="http://schemas.microsoft.com/office/drawing/2014/main" id="{D200E036-7818-422A-B947-CDAABC3CF0D3}"/>
              </a:ext>
            </a:extLst>
          </p:cNvPr>
          <p:cNvGrpSpPr/>
          <p:nvPr/>
        </p:nvGrpSpPr>
        <p:grpSpPr>
          <a:xfrm>
            <a:off x="-1210964" y="1943100"/>
            <a:ext cx="17204728" cy="5111273"/>
            <a:chOff x="0" y="685800"/>
            <a:chExt cx="10688320" cy="3101340"/>
          </a:xfrm>
        </p:grpSpPr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00D76FD2-DFC7-40F7-A585-EACB9A9E4598}"/>
                </a:ext>
              </a:extLst>
            </p:cNvPr>
            <p:cNvSpPr/>
            <p:nvPr/>
          </p:nvSpPr>
          <p:spPr>
            <a:xfrm>
              <a:off x="0" y="685800"/>
              <a:ext cx="116839" cy="1549400"/>
            </a:xfrm>
            <a:custGeom>
              <a:avLst/>
              <a:gdLst/>
              <a:ahLst/>
              <a:cxnLst/>
              <a:rect l="l" t="t" r="r" b="b"/>
              <a:pathLst>
                <a:path w="116839" h="1549400">
                  <a:moveTo>
                    <a:pt x="116839" y="0"/>
                  </a:moveTo>
                  <a:lnTo>
                    <a:pt x="0" y="0"/>
                  </a:lnTo>
                  <a:lnTo>
                    <a:pt x="0" y="1549400"/>
                  </a:lnTo>
                  <a:lnTo>
                    <a:pt x="116839" y="1549400"/>
                  </a:lnTo>
                  <a:lnTo>
                    <a:pt x="116839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6">
              <a:extLst>
                <a:ext uri="{FF2B5EF4-FFF2-40B4-BE49-F238E27FC236}">
                  <a16:creationId xmlns:a16="http://schemas.microsoft.com/office/drawing/2014/main" id="{5B9A4D41-E516-44A1-BC1A-3EDE04662897}"/>
                </a:ext>
              </a:extLst>
            </p:cNvPr>
            <p:cNvSpPr/>
            <p:nvPr/>
          </p:nvSpPr>
          <p:spPr>
            <a:xfrm>
              <a:off x="4348479" y="3108960"/>
              <a:ext cx="3495039" cy="6400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7">
              <a:extLst>
                <a:ext uri="{FF2B5EF4-FFF2-40B4-BE49-F238E27FC236}">
                  <a16:creationId xmlns:a16="http://schemas.microsoft.com/office/drawing/2014/main" id="{0ECE9D80-BB80-4A1D-B9EA-F9B08E9EF578}"/>
                </a:ext>
              </a:extLst>
            </p:cNvPr>
            <p:cNvSpPr/>
            <p:nvPr/>
          </p:nvSpPr>
          <p:spPr>
            <a:xfrm>
              <a:off x="2194560" y="2235200"/>
              <a:ext cx="8493760" cy="15519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048000" y="3314700"/>
            <a:ext cx="11025523" cy="25908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5029200" y="4378995"/>
            <a:ext cx="6172200" cy="7645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460"/>
              </a:lnSpc>
              <a:spcBef>
                <a:spcPct val="0"/>
              </a:spcBef>
            </a:pPr>
            <a:r>
              <a:rPr lang="es-ES" sz="8000" b="1" spc="-185" dirty="0">
                <a:solidFill>
                  <a:schemeClr val="bg1"/>
                </a:solidFill>
                <a:latin typeface="Trebuchet MS"/>
                <a:cs typeface="Trebuchet MS"/>
              </a:rPr>
              <a:t>EJEMPLO</a:t>
            </a:r>
            <a:endParaRPr lang="es-EC" sz="8000" b="1" dirty="0">
              <a:solidFill>
                <a:schemeClr val="bg1"/>
              </a:solidFill>
              <a:latin typeface="Kollektif"/>
            </a:endParaRPr>
          </a:p>
        </p:txBody>
      </p:sp>
    </p:spTree>
    <p:extLst>
      <p:ext uri="{BB962C8B-B14F-4D97-AF65-F5344CB8AC3E}">
        <p14:creationId xmlns:p14="http://schemas.microsoft.com/office/powerpoint/2010/main" val="2439902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808</TotalTime>
  <Words>211</Words>
  <Application>Microsoft Office PowerPoint</Application>
  <PresentationFormat>Personalizado</PresentationFormat>
  <Paragraphs>30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Calibri</vt:lpstr>
      <vt:lpstr>Roboto</vt:lpstr>
      <vt:lpstr>Kollektif</vt:lpstr>
      <vt:lpstr>Trebuchet MS</vt:lpstr>
      <vt:lpstr>Arimo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TRASTORNOS DE LATERILALIDAD EN NIÑOS DE 4-</dc:title>
  <dc:creator>Johnny Loachamin</dc:creator>
  <cp:lastModifiedBy>JOHNNY SEBASTIAN LOACHAMIN CHICAIZA</cp:lastModifiedBy>
  <cp:revision>5</cp:revision>
  <dcterms:created xsi:type="dcterms:W3CDTF">2006-08-16T00:00:00Z</dcterms:created>
  <dcterms:modified xsi:type="dcterms:W3CDTF">2021-12-20T02:25:20Z</dcterms:modified>
  <dc:identifier>DAExc-EHgKc</dc:identifier>
</cp:coreProperties>
</file>