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33B50A-C5BA-4956-9370-8226CBDF8CFC}"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416544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B50A-C5BA-4956-9370-8226CBDF8CFC}"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220757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B50A-C5BA-4956-9370-8226CBDF8CFC}"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371252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33B50A-C5BA-4956-9370-8226CBDF8CFC}"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3893354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33B50A-C5BA-4956-9370-8226CBDF8CFC}"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301220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33B50A-C5BA-4956-9370-8226CBDF8CFC}"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230075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33B50A-C5BA-4956-9370-8226CBDF8CFC}"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3108079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33B50A-C5BA-4956-9370-8226CBDF8CFC}"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3178296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3B50A-C5BA-4956-9370-8226CBDF8CFC}"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155916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33B50A-C5BA-4956-9370-8226CBDF8CFC}"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126157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D33B50A-C5BA-4956-9370-8226CBDF8CFC}"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77113-70B9-4082-93E8-D2A11B935D7F}" type="slidenum">
              <a:rPr lang="en-US" smtClean="0"/>
              <a:t>‹#›</a:t>
            </a:fld>
            <a:endParaRPr lang="en-US"/>
          </a:p>
        </p:txBody>
      </p:sp>
    </p:spTree>
    <p:extLst>
      <p:ext uri="{BB962C8B-B14F-4D97-AF65-F5344CB8AC3E}">
        <p14:creationId xmlns:p14="http://schemas.microsoft.com/office/powerpoint/2010/main" val="2974771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3B50A-C5BA-4956-9370-8226CBDF8CFC}" type="datetimeFigureOut">
              <a:rPr lang="en-US" smtClean="0"/>
              <a:t>6/5/2024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77113-70B9-4082-93E8-D2A11B935D7F}" type="slidenum">
              <a:rPr lang="en-US" smtClean="0"/>
              <a:t>‹#›</a:t>
            </a:fld>
            <a:endParaRPr lang="en-US"/>
          </a:p>
        </p:txBody>
      </p:sp>
    </p:spTree>
    <p:extLst>
      <p:ext uri="{BB962C8B-B14F-4D97-AF65-F5344CB8AC3E}">
        <p14:creationId xmlns:p14="http://schemas.microsoft.com/office/powerpoint/2010/main" val="2097820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369332"/>
          </a:xfrm>
          <a:prstGeom prst="rect">
            <a:avLst/>
          </a:prstGeom>
        </p:spPr>
        <p:txBody>
          <a:bodyPr>
            <a:spAutoFit/>
          </a:bodyPr>
          <a:lstStyle/>
          <a:p>
            <a:r>
              <a:rPr lang="en-US" dirty="0">
                <a:solidFill>
                  <a:srgbClr val="FFFFFF"/>
                </a:solidFill>
                <a:latin typeface="Calibri" panose="020F0502020204030204" pitchFamily="34" charset="0"/>
              </a:rPr>
              <a:t>Maintain Network system 	Learning </a:t>
            </a:r>
            <a:r>
              <a:rPr lang="en-US" dirty="0" smtClean="0">
                <a:solidFill>
                  <a:srgbClr val="FFFFFF"/>
                </a:solidFill>
                <a:latin typeface="Calibri" panose="020F0502020204030204" pitchFamily="34" charset="0"/>
              </a:rPr>
              <a:t>hours</a:t>
            </a:r>
            <a:r>
              <a:rPr lang="en-US" dirty="0">
                <a:solidFill>
                  <a:srgbClr val="000000"/>
                </a:solidFill>
                <a:latin typeface="Calibri" panose="020F0502020204030204" pitchFamily="34" charset="0"/>
              </a:rPr>
              <a:t>	</a:t>
            </a:r>
          </a:p>
        </p:txBody>
      </p:sp>
      <p:sp>
        <p:nvSpPr>
          <p:cNvPr id="4" name="TextBox 3"/>
          <p:cNvSpPr txBox="1"/>
          <p:nvPr/>
        </p:nvSpPr>
        <p:spPr>
          <a:xfrm>
            <a:off x="2743200" y="0"/>
            <a:ext cx="4872446" cy="523220"/>
          </a:xfrm>
          <a:prstGeom prst="rect">
            <a:avLst/>
          </a:prstGeom>
          <a:solidFill>
            <a:srgbClr val="FFFF00"/>
          </a:solidFill>
        </p:spPr>
        <p:txBody>
          <a:bodyPr wrap="square" rtlCol="0">
            <a:spAutoFit/>
          </a:bodyPr>
          <a:lstStyle/>
          <a:p>
            <a:r>
              <a:rPr lang="en-US" sz="2800" dirty="0" err="1" smtClean="0">
                <a:latin typeface="Algerian" panose="04020705040A02060702" pitchFamily="82" charset="0"/>
              </a:rPr>
              <a:t>Mentain</a:t>
            </a:r>
            <a:r>
              <a:rPr lang="en-US" sz="2800" dirty="0" smtClean="0">
                <a:latin typeface="Algerian" panose="04020705040A02060702" pitchFamily="82" charset="0"/>
              </a:rPr>
              <a:t> network system</a:t>
            </a:r>
            <a:endParaRPr lang="en-US" sz="2800" dirty="0">
              <a:latin typeface="Algerian" panose="04020705040A02060702" pitchFamily="82" charset="0"/>
            </a:endParaRPr>
          </a:p>
        </p:txBody>
      </p:sp>
      <p:sp>
        <p:nvSpPr>
          <p:cNvPr id="5" name="Rectangle 4"/>
          <p:cNvSpPr/>
          <p:nvPr/>
        </p:nvSpPr>
        <p:spPr>
          <a:xfrm>
            <a:off x="748936" y="2736503"/>
            <a:ext cx="9766663" cy="800219"/>
          </a:xfrm>
          <a:prstGeom prst="rect">
            <a:avLst/>
          </a:prstGeom>
          <a:solidFill>
            <a:srgbClr val="FFFF00"/>
          </a:solidFill>
        </p:spPr>
        <p:txBody>
          <a:bodyPr wrap="square">
            <a:spAutoFit/>
          </a:bodyPr>
          <a:lstStyle/>
          <a:p>
            <a:r>
              <a:rPr lang="en-US" sz="2800" dirty="0" smtClean="0">
                <a:solidFill>
                  <a:srgbClr val="000000"/>
                </a:solidFill>
                <a:latin typeface="Calibri" panose="020F0502020204030204" pitchFamily="34" charset="0"/>
              </a:rPr>
              <a:t>what you have to do in </a:t>
            </a:r>
            <a:r>
              <a:rPr lang="en-US" sz="2800" dirty="0">
                <a:latin typeface="Tw Cen MT" panose="020B0602020104020603" pitchFamily="34" charset="0"/>
              </a:rPr>
              <a:t>Hardware preventive maintenance</a:t>
            </a:r>
          </a:p>
          <a:p>
            <a:r>
              <a:rPr lang="en-US" dirty="0" smtClean="0">
                <a:solidFill>
                  <a:srgbClr val="000000"/>
                </a:solidFill>
                <a:latin typeface="Calibri" panose="020F0502020204030204" pitchFamily="34" charset="0"/>
              </a:rPr>
              <a:t> </a:t>
            </a:r>
            <a:endParaRPr lang="en-US" dirty="0">
              <a:solidFill>
                <a:srgbClr val="000000"/>
              </a:solidFill>
              <a:latin typeface="Calibri" panose="020F0502020204030204" pitchFamily="34" charset="0"/>
            </a:endParaRPr>
          </a:p>
        </p:txBody>
      </p:sp>
      <p:sp>
        <p:nvSpPr>
          <p:cNvPr id="7" name="Rectangle 6"/>
          <p:cNvSpPr/>
          <p:nvPr/>
        </p:nvSpPr>
        <p:spPr>
          <a:xfrm>
            <a:off x="2743200" y="674947"/>
            <a:ext cx="5419625" cy="523220"/>
          </a:xfrm>
          <a:prstGeom prst="rect">
            <a:avLst/>
          </a:prstGeom>
          <a:solidFill>
            <a:srgbClr val="FFFF00"/>
          </a:solidFill>
        </p:spPr>
        <p:txBody>
          <a:bodyPr wrap="none">
            <a:spAutoFit/>
          </a:bodyPr>
          <a:lstStyle/>
          <a:p>
            <a:r>
              <a:rPr lang="en-US" sz="2800" b="1" dirty="0">
                <a:solidFill>
                  <a:srgbClr val="000000"/>
                </a:solidFill>
                <a:latin typeface="Bell MT" panose="02020503060305020303" pitchFamily="18" charset="0"/>
              </a:rPr>
              <a:t>Perform preventive maintenance</a:t>
            </a:r>
            <a:r>
              <a:rPr lang="en-US" sz="2800" b="1" dirty="0">
                <a:solidFill>
                  <a:srgbClr val="000000"/>
                </a:solidFill>
                <a:latin typeface="Calibri" panose="020F0502020204030204" pitchFamily="34" charset="0"/>
              </a:rPr>
              <a:t>. </a:t>
            </a:r>
            <a:endParaRPr lang="en-US" sz="2800" dirty="0">
              <a:solidFill>
                <a:srgbClr val="000000"/>
              </a:solidFill>
              <a:latin typeface="Calibri" panose="020F0502020204030204" pitchFamily="34" charset="0"/>
            </a:endParaRPr>
          </a:p>
        </p:txBody>
      </p:sp>
      <p:sp>
        <p:nvSpPr>
          <p:cNvPr id="8" name="TextBox 7"/>
          <p:cNvSpPr txBox="1"/>
          <p:nvPr/>
        </p:nvSpPr>
        <p:spPr>
          <a:xfrm>
            <a:off x="0" y="1198167"/>
            <a:ext cx="8569235" cy="1384995"/>
          </a:xfrm>
          <a:prstGeom prst="rect">
            <a:avLst/>
          </a:prstGeom>
          <a:noFill/>
        </p:spPr>
        <p:txBody>
          <a:bodyPr wrap="square" rtlCol="0">
            <a:spAutoFit/>
          </a:bodyPr>
          <a:lstStyle/>
          <a:p>
            <a:r>
              <a:rPr lang="en-US" sz="2800" dirty="0" smtClean="0">
                <a:latin typeface="Tw Cen MT" panose="020B0602020104020603" pitchFamily="34" charset="0"/>
              </a:rPr>
              <a:t>We have two  types of preventive maintenance</a:t>
            </a:r>
          </a:p>
          <a:p>
            <a:pPr marL="457200" indent="-457200">
              <a:buFont typeface="Wingdings" panose="05000000000000000000" pitchFamily="2" charset="2"/>
              <a:buChar char="v"/>
            </a:pPr>
            <a:r>
              <a:rPr lang="en-US" sz="2800" dirty="0" smtClean="0">
                <a:latin typeface="Tw Cen MT" panose="020B0602020104020603" pitchFamily="34" charset="0"/>
              </a:rPr>
              <a:t>Hardware preventive maintenance</a:t>
            </a:r>
          </a:p>
          <a:p>
            <a:pPr marL="457200" indent="-457200">
              <a:buFont typeface="Wingdings" panose="05000000000000000000" pitchFamily="2" charset="2"/>
              <a:buChar char="v"/>
            </a:pPr>
            <a:r>
              <a:rPr lang="en-US" sz="2800" dirty="0" smtClean="0">
                <a:latin typeface="Tw Cen MT" panose="020B0602020104020603" pitchFamily="34" charset="0"/>
              </a:rPr>
              <a:t>Software preventive maintenance</a:t>
            </a:r>
            <a:endParaRPr lang="en-US" sz="2800" dirty="0">
              <a:latin typeface="Tw Cen MT" panose="020B0602020104020603" pitchFamily="34" charset="0"/>
            </a:endParaRPr>
          </a:p>
        </p:txBody>
      </p:sp>
      <p:sp>
        <p:nvSpPr>
          <p:cNvPr id="10" name="Rectangle 9"/>
          <p:cNvSpPr/>
          <p:nvPr/>
        </p:nvSpPr>
        <p:spPr>
          <a:xfrm>
            <a:off x="1236617" y="3634528"/>
            <a:ext cx="6096000" cy="2246769"/>
          </a:xfrm>
          <a:prstGeom prst="rect">
            <a:avLst/>
          </a:prstGeom>
        </p:spPr>
        <p:txBody>
          <a:bodyPr>
            <a:spAutoFit/>
          </a:bodyPr>
          <a:lstStyle/>
          <a:p>
            <a:pPr marL="457200" indent="-457200">
              <a:buFont typeface="Wingdings" panose="05000000000000000000" pitchFamily="2" charset="2"/>
              <a:buChar char="v"/>
            </a:pPr>
            <a:r>
              <a:rPr lang="en-US" sz="2800" dirty="0" smtClean="0">
                <a:solidFill>
                  <a:srgbClr val="000000"/>
                </a:solidFill>
                <a:latin typeface="Tw Cen MT" panose="020B0602020104020603" pitchFamily="34" charset="0"/>
              </a:rPr>
              <a:t>Schedule regular cleaning </a:t>
            </a:r>
          </a:p>
          <a:p>
            <a:pPr marL="457200" indent="-457200">
              <a:buFont typeface="Wingdings" panose="05000000000000000000" pitchFamily="2" charset="2"/>
              <a:buChar char="v"/>
            </a:pPr>
            <a:r>
              <a:rPr lang="en-US" sz="2800" dirty="0" smtClean="0">
                <a:solidFill>
                  <a:srgbClr val="000000"/>
                </a:solidFill>
                <a:latin typeface="Tw Cen MT" panose="020B0602020104020603" pitchFamily="34" charset="0"/>
              </a:rPr>
              <a:t>Setting of preventive measures </a:t>
            </a:r>
          </a:p>
          <a:p>
            <a:pPr marL="457200" indent="-457200">
              <a:buFont typeface="Wingdings" panose="05000000000000000000" pitchFamily="2" charset="2"/>
              <a:buChar char="v"/>
            </a:pPr>
            <a:r>
              <a:rPr lang="en-US" sz="2800" dirty="0" smtClean="0">
                <a:solidFill>
                  <a:srgbClr val="000000"/>
                </a:solidFill>
                <a:latin typeface="Tw Cen MT" panose="020B0602020104020603" pitchFamily="34" charset="0"/>
              </a:rPr>
              <a:t>Check physical Equipment condition. </a:t>
            </a:r>
          </a:p>
          <a:p>
            <a:pPr marL="457200" indent="-457200">
              <a:buFont typeface="Wingdings" panose="05000000000000000000" pitchFamily="2" charset="2"/>
              <a:buChar char="v"/>
            </a:pPr>
            <a:r>
              <a:rPr lang="en-US" sz="2800" dirty="0" smtClean="0">
                <a:solidFill>
                  <a:srgbClr val="000000"/>
                </a:solidFill>
                <a:latin typeface="Tw Cen MT" panose="020B0602020104020603" pitchFamily="34" charset="0"/>
              </a:rPr>
              <a:t>Check environment condition. </a:t>
            </a:r>
          </a:p>
          <a:p>
            <a:r>
              <a:rPr lang="en-US" sz="2800" dirty="0" smtClean="0">
                <a:solidFill>
                  <a:srgbClr val="000000"/>
                </a:solidFill>
                <a:latin typeface="Tw Cen MT" panose="020B0602020104020603" pitchFamily="34" charset="0"/>
              </a:rPr>
              <a:t>	</a:t>
            </a:r>
            <a:endParaRPr lang="en-US" sz="2800" dirty="0">
              <a:solidFill>
                <a:srgbClr val="000000"/>
              </a:solidFill>
              <a:latin typeface="Tw Cen MT" panose="020B0602020104020603" pitchFamily="34" charset="0"/>
            </a:endParaRPr>
          </a:p>
        </p:txBody>
      </p:sp>
    </p:spTree>
    <p:extLst>
      <p:ext uri="{BB962C8B-B14F-4D97-AF65-F5344CB8AC3E}">
        <p14:creationId xmlns:p14="http://schemas.microsoft.com/office/powerpoint/2010/main" val="304021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495151"/>
            <a:ext cx="8251371" cy="369332"/>
          </a:xfrm>
          <a:prstGeom prst="rect">
            <a:avLst/>
          </a:prstGeom>
        </p:spPr>
        <p:txBody>
          <a:bodyPr wrap="square">
            <a:spAutoFit/>
          </a:bodyPr>
          <a:lstStyle/>
          <a:p>
            <a:endParaRPr lang="en-US" dirty="0"/>
          </a:p>
        </p:txBody>
      </p:sp>
      <p:sp>
        <p:nvSpPr>
          <p:cNvPr id="3" name="Rectangle 2"/>
          <p:cNvSpPr/>
          <p:nvPr/>
        </p:nvSpPr>
        <p:spPr>
          <a:xfrm>
            <a:off x="-2" y="0"/>
            <a:ext cx="12192001" cy="1915396"/>
          </a:xfrm>
          <a:prstGeom prst="rect">
            <a:avLst/>
          </a:prstGeom>
        </p:spPr>
        <p:txBody>
          <a:bodyPr wrap="square">
            <a:spAutoFit/>
          </a:bodyPr>
          <a:lstStyle/>
          <a:p>
            <a:pPr>
              <a:lnSpc>
                <a:spcPct val="107000"/>
              </a:lnSpc>
            </a:pPr>
            <a:r>
              <a:rPr lang="en-US" sz="2800" dirty="0">
                <a:latin typeface="Tw Cen MT" panose="020B0602020104020603" pitchFamily="34" charset="0"/>
                <a:ea typeface="Calibri" panose="020F0502020204030204" pitchFamily="34" charset="0"/>
                <a:cs typeface="Times-Roman"/>
              </a:rPr>
              <a:t>After you Have talked to the customer, you can establish a theory of probable causes. The Figure shows a list of some common probable causes for network problems.</a:t>
            </a:r>
            <a:endParaRPr lang="en-US" sz="28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en-US" sz="2800" dirty="0">
                <a:latin typeface="Tw Cen MT" panose="020B0602020104020603" pitchFamily="34" charset="0"/>
                <a:ea typeface="Calibri" panose="020F0502020204030204" pitchFamily="34" charset="0"/>
                <a:cs typeface="Times-Roman"/>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1536521"/>
            <a:ext cx="12191999" cy="2434588"/>
          </a:xfrm>
          <a:prstGeom prst="rect">
            <a:avLst/>
          </a:prstGeom>
        </p:spPr>
      </p:pic>
      <p:sp>
        <p:nvSpPr>
          <p:cNvPr id="5" name="Rectangle 4"/>
          <p:cNvSpPr/>
          <p:nvPr/>
        </p:nvSpPr>
        <p:spPr>
          <a:xfrm>
            <a:off x="-3" y="3933481"/>
            <a:ext cx="12192001" cy="3296415"/>
          </a:xfrm>
          <a:prstGeom prst="rect">
            <a:avLst/>
          </a:prstGeom>
        </p:spPr>
        <p:txBody>
          <a:bodyPr wrap="square">
            <a:spAutoFit/>
          </a:bodyPr>
          <a:lstStyle/>
          <a:p>
            <a:pPr>
              <a:lnSpc>
                <a:spcPct val="107000"/>
              </a:lnSpc>
            </a:pPr>
            <a:r>
              <a:rPr lang="en-US" sz="2800" dirty="0">
                <a:latin typeface="Tw Cen MT" panose="020B0602020104020603" pitchFamily="34" charset="0"/>
                <a:ea typeface="Calibri" panose="020F0502020204030204" pitchFamily="34" charset="0"/>
                <a:cs typeface="Cambria" panose="02040503050406030204" pitchFamily="18" charset="0"/>
              </a:rPr>
              <a:t>After You have developed some theories about what is wrong, test your theories to determine the cause of the problem. The Figure shows a list of quick procedures that can determine the exact cause of the problem or even correct the problem</a:t>
            </a:r>
            <a:r>
              <a:rPr lang="en-US" sz="2800" dirty="0" smtClean="0">
                <a:latin typeface="Tw Cen MT" panose="020B0602020104020603" pitchFamily="34" charset="0"/>
                <a:ea typeface="Calibri" panose="020F0502020204030204" pitchFamily="34" charset="0"/>
                <a:cs typeface="Times-Roman"/>
              </a:rPr>
              <a:t>.</a:t>
            </a:r>
          </a:p>
          <a:p>
            <a:pPr>
              <a:lnSpc>
                <a:spcPct val="107000"/>
              </a:lnSpc>
            </a:pPr>
            <a:r>
              <a:rPr lang="en-US" sz="2800" dirty="0">
                <a:latin typeface="Tw Cen MT" panose="020B0602020104020603" pitchFamily="34" charset="0"/>
                <a:ea typeface="Calibri" panose="020F0502020204030204" pitchFamily="34" charset="0"/>
                <a:cs typeface="Cambria" panose="02040503050406030204" pitchFamily="18" charset="0"/>
              </a:rPr>
              <a:t>If A quick procedure does the problem, you can then verify full system functionality. If a quick procedure does not correct the problem, you might need to research the problem further to establish the exact cause.</a:t>
            </a:r>
          </a:p>
          <a:p>
            <a:pPr>
              <a:lnSpc>
                <a:spcPct val="107000"/>
              </a:lnSpc>
            </a:pPr>
            <a:endParaRPr lang="en-US" sz="2800" dirty="0">
              <a:effectLst/>
              <a:latin typeface="Tw Cen MT" panose="020B06020201040206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102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5157615"/>
          </a:xfrm>
          <a:prstGeom prst="rect">
            <a:avLst/>
          </a:prstGeom>
        </p:spPr>
      </p:pic>
    </p:spTree>
    <p:extLst>
      <p:ext uri="{BB962C8B-B14F-4D97-AF65-F5344CB8AC3E}">
        <p14:creationId xmlns:p14="http://schemas.microsoft.com/office/powerpoint/2010/main" val="22127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6126"/>
            <a:ext cx="12192000" cy="1454372"/>
          </a:xfrm>
          <a:prstGeom prst="rect">
            <a:avLst/>
          </a:prstGeom>
        </p:spPr>
        <p:txBody>
          <a:bodyPr wrap="square">
            <a:spAutoFit/>
          </a:bodyPr>
          <a:lstStyle/>
          <a:p>
            <a:pPr>
              <a:lnSpc>
                <a:spcPct val="107000"/>
              </a:lnSpc>
            </a:pPr>
            <a:r>
              <a:rPr lang="en-US" sz="2800" dirty="0">
                <a:latin typeface="Tw Cen MT" panose="020B0602020104020603" pitchFamily="34" charset="0"/>
                <a:ea typeface="Calibri" panose="020F0502020204030204" pitchFamily="34" charset="0"/>
                <a:cs typeface="Cambria" panose="02040503050406030204" pitchFamily="18" charset="0"/>
              </a:rPr>
              <a:t>After You have determined the exact cause of the problem, establish a plan of action to resolve the problem and implement the solution. The Figure shows some sources you can use to gather additional information to resolve an issue.</a:t>
            </a:r>
            <a:endParaRPr lang="en-US" sz="2800" dirty="0">
              <a:effectLst/>
              <a:latin typeface="Tw Cen MT" panose="020B0602020104020603"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5720" y="1480498"/>
            <a:ext cx="12100560" cy="5377502"/>
          </a:xfrm>
          <a:prstGeom prst="rect">
            <a:avLst/>
          </a:prstGeom>
        </p:spPr>
      </p:pic>
    </p:spTree>
    <p:extLst>
      <p:ext uri="{BB962C8B-B14F-4D97-AF65-F5344CB8AC3E}">
        <p14:creationId xmlns:p14="http://schemas.microsoft.com/office/powerpoint/2010/main" val="61374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3650"/>
            <a:ext cx="12192000" cy="1475404"/>
          </a:xfrm>
          <a:prstGeom prst="rect">
            <a:avLst/>
          </a:prstGeom>
        </p:spPr>
        <p:txBody>
          <a:bodyPr wrap="square">
            <a:spAutoFit/>
          </a:bodyPr>
          <a:lstStyle/>
          <a:p>
            <a:pPr>
              <a:lnSpc>
                <a:spcPct val="107000"/>
              </a:lnSpc>
            </a:pPr>
            <a:r>
              <a:rPr lang="en-US" sz="2800" dirty="0">
                <a:latin typeface="Tw Cen MT" panose="020B0602020104020603" pitchFamily="34" charset="0"/>
                <a:ea typeface="Calibri" panose="020F0502020204030204" pitchFamily="34" charset="0"/>
                <a:cs typeface="Cambria" panose="02040503050406030204" pitchFamily="18" charset="0"/>
              </a:rPr>
              <a:t>After You have corrected the problem, verify full functionality and, if applicable, implement preventive measures. The Figure shows a list of the steps to verify the solution.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474599"/>
            <a:ext cx="12192000" cy="5383401"/>
          </a:xfrm>
          <a:prstGeom prst="rect">
            <a:avLst/>
          </a:prstGeom>
        </p:spPr>
      </p:pic>
    </p:spTree>
    <p:extLst>
      <p:ext uri="{BB962C8B-B14F-4D97-AF65-F5344CB8AC3E}">
        <p14:creationId xmlns:p14="http://schemas.microsoft.com/office/powerpoint/2010/main" val="196876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452129"/>
          </a:xfrm>
          <a:prstGeom prst="rect">
            <a:avLst/>
          </a:prstGeom>
        </p:spPr>
        <p:txBody>
          <a:bodyPr wrap="square">
            <a:spAutoFit/>
          </a:bodyPr>
          <a:lstStyle/>
          <a:p>
            <a:pPr>
              <a:lnSpc>
                <a:spcPct val="107000"/>
              </a:lnSpc>
            </a:pPr>
            <a:r>
              <a:rPr lang="en-US" sz="2800" dirty="0">
                <a:latin typeface="Tw Cen MT" panose="020B0602020104020603" pitchFamily="34" charset="0"/>
                <a:ea typeface="Calibri" panose="020F0502020204030204" pitchFamily="34" charset="0"/>
                <a:cs typeface="Cambria" panose="02040503050406030204" pitchFamily="18" charset="0"/>
              </a:rPr>
              <a:t>In The final step of the troubleshooting process, document your findings, actions, and outcomes. The Figure shows a list of the tasks required to document the problem and the solution.</a:t>
            </a:r>
            <a:endParaRPr lang="en-US" sz="2800" dirty="0">
              <a:effectLst/>
              <a:latin typeface="Tw Cen MT" panose="020B0602020104020603"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1452129"/>
            <a:ext cx="12191999" cy="5405871"/>
          </a:xfrm>
          <a:prstGeom prst="rect">
            <a:avLst/>
          </a:prstGeom>
        </p:spPr>
      </p:pic>
    </p:spTree>
    <p:extLst>
      <p:ext uri="{BB962C8B-B14F-4D97-AF65-F5344CB8AC3E}">
        <p14:creationId xmlns:p14="http://schemas.microsoft.com/office/powerpoint/2010/main" val="3690252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7585" y="0"/>
            <a:ext cx="7330853" cy="52322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US" sz="2800" b="1" dirty="0">
                <a:latin typeface="SimSun" panose="02010600030101010101" pitchFamily="2" charset="-122"/>
                <a:ea typeface="SimSun" panose="02010600030101010101" pitchFamily="2" charset="-122"/>
              </a:rPr>
              <a:t>Identify Common Problems and Solutions</a:t>
            </a:r>
            <a:endParaRPr lang="en-US" sz="2800" dirty="0">
              <a:latin typeface="SimSun" panose="02010600030101010101" pitchFamily="2" charset="-122"/>
              <a:ea typeface="SimSun" panose="02010600030101010101" pitchFamily="2" charset="-122"/>
            </a:endParaRPr>
          </a:p>
        </p:txBody>
      </p:sp>
      <p:sp>
        <p:nvSpPr>
          <p:cNvPr id="3" name="Rectangle 2"/>
          <p:cNvSpPr/>
          <p:nvPr/>
        </p:nvSpPr>
        <p:spPr>
          <a:xfrm>
            <a:off x="0" y="636789"/>
            <a:ext cx="12192000" cy="1815882"/>
          </a:xfrm>
          <a:prstGeom prst="rect">
            <a:avLst/>
          </a:prstGeom>
        </p:spPr>
        <p:txBody>
          <a:bodyPr wrap="square">
            <a:spAutoFit/>
          </a:bodyPr>
          <a:lstStyle/>
          <a:p>
            <a:r>
              <a:rPr lang="en-US" sz="2800" dirty="0">
                <a:latin typeface="Tw Cen MT" panose="020B0602020104020603" pitchFamily="34" charset="0"/>
              </a:rPr>
              <a:t>Network problems can be attributed to hardware, software, or configuration issues, or to some combination of the three.</a:t>
            </a:r>
          </a:p>
          <a:p>
            <a:r>
              <a:rPr lang="en-US" sz="2800" dirty="0">
                <a:latin typeface="Tw Cen MT" panose="020B0602020104020603" pitchFamily="34" charset="0"/>
              </a:rPr>
              <a:t>You will resolve some types of network problems more often than others. The figure is a chart of common </a:t>
            </a:r>
            <a:r>
              <a:rPr lang="en-US" sz="2800" dirty="0" smtClean="0">
                <a:latin typeface="Tw Cen MT" panose="020B0602020104020603" pitchFamily="34" charset="0"/>
              </a:rPr>
              <a:t>network problems </a:t>
            </a:r>
            <a:r>
              <a:rPr lang="en-US" sz="2800" dirty="0">
                <a:latin typeface="Tw Cen MT" panose="020B0602020104020603" pitchFamily="34" charset="0"/>
              </a:rPr>
              <a:t>and solutions.</a:t>
            </a:r>
          </a:p>
        </p:txBody>
      </p:sp>
    </p:spTree>
    <p:extLst>
      <p:ext uri="{BB962C8B-B14F-4D97-AF65-F5344CB8AC3E}">
        <p14:creationId xmlns:p14="http://schemas.microsoft.com/office/powerpoint/2010/main" val="382416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31604" cy="6858000"/>
          </a:xfrm>
          <a:prstGeom prst="rect">
            <a:avLst/>
          </a:prstGeom>
        </p:spPr>
      </p:pic>
    </p:spTree>
    <p:extLst>
      <p:ext uri="{BB962C8B-B14F-4D97-AF65-F5344CB8AC3E}">
        <p14:creationId xmlns:p14="http://schemas.microsoft.com/office/powerpoint/2010/main" val="3633308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12990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5359031"/>
          </a:xfrm>
          <a:prstGeom prst="rect">
            <a:avLst/>
          </a:prstGeom>
        </p:spPr>
      </p:pic>
    </p:spTree>
    <p:extLst>
      <p:ext uri="{BB962C8B-B14F-4D97-AF65-F5344CB8AC3E}">
        <p14:creationId xmlns:p14="http://schemas.microsoft.com/office/powerpoint/2010/main" val="1923271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298" y="0"/>
            <a:ext cx="12081701" cy="6858000"/>
          </a:xfrm>
          <a:prstGeom prst="rect">
            <a:avLst/>
          </a:prstGeom>
        </p:spPr>
      </p:pic>
    </p:spTree>
    <p:extLst>
      <p:ext uri="{BB962C8B-B14F-4D97-AF65-F5344CB8AC3E}">
        <p14:creationId xmlns:p14="http://schemas.microsoft.com/office/powerpoint/2010/main" val="1829406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8467" y="0"/>
            <a:ext cx="8564881" cy="954107"/>
          </a:xfrm>
          <a:prstGeom prst="rect">
            <a:avLst/>
          </a:prstGeom>
          <a:solidFill>
            <a:srgbClr val="FFFF00"/>
          </a:solidFill>
        </p:spPr>
        <p:txBody>
          <a:bodyPr wrap="square">
            <a:spAutoFit/>
          </a:bodyPr>
          <a:lstStyle/>
          <a:p>
            <a:r>
              <a:rPr lang="en-US" sz="2800" dirty="0">
                <a:solidFill>
                  <a:srgbClr val="000000"/>
                </a:solidFill>
                <a:latin typeface="Tw Cen MT" panose="020B0602020104020603" pitchFamily="34" charset="0"/>
              </a:rPr>
              <a:t>what you have to do in </a:t>
            </a:r>
            <a:r>
              <a:rPr lang="en-US" sz="2800" dirty="0" smtClean="0">
                <a:latin typeface="Tw Cen MT" panose="020B0602020104020603" pitchFamily="34" charset="0"/>
              </a:rPr>
              <a:t>software  </a:t>
            </a:r>
            <a:r>
              <a:rPr lang="en-US" sz="2800" dirty="0">
                <a:latin typeface="Tw Cen MT" panose="020B0602020104020603" pitchFamily="34" charset="0"/>
              </a:rPr>
              <a:t>preventive maintenance</a:t>
            </a:r>
          </a:p>
          <a:p>
            <a:r>
              <a:rPr lang="en-US" sz="2800" dirty="0">
                <a:solidFill>
                  <a:srgbClr val="000000"/>
                </a:solidFill>
                <a:latin typeface="Tw Cen MT" panose="020B0602020104020603" pitchFamily="34" charset="0"/>
              </a:rPr>
              <a:t> </a:t>
            </a:r>
            <a:endParaRPr lang="en-US" sz="2800" dirty="0">
              <a:solidFill>
                <a:srgbClr val="000000"/>
              </a:solidFill>
              <a:latin typeface="Tw Cen MT" panose="020B0602020104020603" pitchFamily="34" charset="0"/>
            </a:endParaRPr>
          </a:p>
        </p:txBody>
      </p:sp>
      <p:sp>
        <p:nvSpPr>
          <p:cNvPr id="5" name="Rectangle 4"/>
          <p:cNvSpPr/>
          <p:nvPr/>
        </p:nvSpPr>
        <p:spPr>
          <a:xfrm>
            <a:off x="0" y="954107"/>
            <a:ext cx="12192000" cy="1815882"/>
          </a:xfrm>
          <a:prstGeom prst="rect">
            <a:avLst/>
          </a:prstGeom>
        </p:spPr>
        <p:txBody>
          <a:bodyPr wrap="square">
            <a:spAutoFit/>
          </a:bodyPr>
          <a:lstStyle/>
          <a:p>
            <a:pPr marL="342900" indent="-342900">
              <a:buFont typeface="Wingdings" panose="05000000000000000000" pitchFamily="2" charset="2"/>
              <a:buChar char="v"/>
            </a:pPr>
            <a:r>
              <a:rPr lang="en-US" sz="2800" b="0" i="0" u="none" strike="noStrike" baseline="0" dirty="0" smtClean="0">
                <a:solidFill>
                  <a:srgbClr val="000000"/>
                </a:solidFill>
                <a:latin typeface="Tw Cen MT" panose="020B0602020104020603" pitchFamily="34" charset="0"/>
              </a:rPr>
              <a:t>Regular change of network device credentials. </a:t>
            </a:r>
          </a:p>
          <a:p>
            <a:pPr marL="285750" indent="-285750">
              <a:buFont typeface="Wingdings" panose="05000000000000000000" pitchFamily="2" charset="2"/>
              <a:buChar char="v"/>
            </a:pPr>
            <a:r>
              <a:rPr lang="en-US" sz="2800" dirty="0" smtClean="0">
                <a:solidFill>
                  <a:srgbClr val="000000"/>
                </a:solidFill>
                <a:latin typeface="Tw Cen MT" panose="020B0602020104020603" pitchFamily="34" charset="0"/>
              </a:rPr>
              <a:t>Network monitoring software Licencing /Application. </a:t>
            </a:r>
          </a:p>
          <a:p>
            <a:pPr marL="285750" indent="-285750">
              <a:buFont typeface="Wingdings" panose="05000000000000000000" pitchFamily="2" charset="2"/>
              <a:buChar char="v"/>
            </a:pPr>
            <a:r>
              <a:rPr lang="en-US" sz="2800" dirty="0" smtClean="0">
                <a:solidFill>
                  <a:srgbClr val="000000"/>
                </a:solidFill>
                <a:latin typeface="Tw Cen MT" panose="020B0602020104020603" pitchFamily="34" charset="0"/>
              </a:rPr>
              <a:t>Updating and Upgrading network monitoring software and device firmware. </a:t>
            </a:r>
          </a:p>
          <a:p>
            <a:r>
              <a:rPr lang="en-US" sz="2800" dirty="0" smtClean="0">
                <a:solidFill>
                  <a:srgbClr val="000000"/>
                </a:solidFill>
                <a:latin typeface="Tw Cen MT" panose="020B0602020104020603" pitchFamily="34" charset="0"/>
              </a:rPr>
              <a:t>	</a:t>
            </a:r>
            <a:endParaRPr lang="en-US" sz="2800" dirty="0">
              <a:solidFill>
                <a:srgbClr val="000000"/>
              </a:solidFill>
              <a:latin typeface="Tw Cen MT" panose="020B0602020104020603" pitchFamily="34" charset="0"/>
            </a:endParaRPr>
          </a:p>
        </p:txBody>
      </p:sp>
      <p:sp>
        <p:nvSpPr>
          <p:cNvPr id="6" name="Rectangle 5"/>
          <p:cNvSpPr/>
          <p:nvPr/>
        </p:nvSpPr>
        <p:spPr>
          <a:xfrm>
            <a:off x="209005" y="2403523"/>
            <a:ext cx="10254343" cy="523220"/>
          </a:xfrm>
          <a:prstGeom prst="rect">
            <a:avLst/>
          </a:prstGeom>
          <a:solidFill>
            <a:srgbClr val="FFFF00"/>
          </a:solidFill>
        </p:spPr>
        <p:txBody>
          <a:bodyPr wrap="square">
            <a:spAutoFit/>
          </a:bodyPr>
          <a:lstStyle/>
          <a:p>
            <a:r>
              <a:rPr lang="fr-FR" sz="2800" b="1" dirty="0">
                <a:latin typeface="Tw Cen MT" panose="020B0602020104020603" pitchFamily="34" charset="0"/>
              </a:rPr>
              <a:t>Common </a:t>
            </a:r>
            <a:r>
              <a:rPr lang="fr-FR" sz="2800" b="1" dirty="0" err="1" smtClean="0">
                <a:latin typeface="Tw Cen MT" panose="020B0602020104020603" pitchFamily="34" charset="0"/>
              </a:rPr>
              <a:t>Preventive</a:t>
            </a:r>
            <a:r>
              <a:rPr lang="fr-FR" sz="2800" b="1" dirty="0" smtClean="0">
                <a:latin typeface="Tw Cen MT" panose="020B0602020104020603" pitchFamily="34" charset="0"/>
              </a:rPr>
              <a:t> </a:t>
            </a:r>
            <a:r>
              <a:rPr lang="fr-FR" sz="2800" b="1" dirty="0">
                <a:latin typeface="Tw Cen MT" panose="020B0602020104020603" pitchFamily="34" charset="0"/>
              </a:rPr>
              <a:t>Maintenance Techniques </a:t>
            </a:r>
            <a:r>
              <a:rPr lang="fr-FR" sz="2800" b="1" dirty="0" err="1" smtClean="0">
                <a:latin typeface="Tw Cen MT" panose="020B0602020104020603" pitchFamily="34" charset="0"/>
              </a:rPr>
              <a:t>Used</a:t>
            </a:r>
            <a:r>
              <a:rPr lang="fr-FR" sz="2800" b="1" dirty="0" smtClean="0">
                <a:latin typeface="Tw Cen MT" panose="020B0602020104020603" pitchFamily="34" charset="0"/>
              </a:rPr>
              <a:t> </a:t>
            </a:r>
            <a:r>
              <a:rPr lang="en-US" sz="2800" b="1" dirty="0" smtClean="0">
                <a:latin typeface="Tw Cen MT" panose="020B0602020104020603" pitchFamily="34" charset="0"/>
              </a:rPr>
              <a:t>for </a:t>
            </a:r>
            <a:r>
              <a:rPr lang="en-US" sz="2800" b="1" dirty="0">
                <a:latin typeface="Tw Cen MT" panose="020B0602020104020603" pitchFamily="34" charset="0"/>
              </a:rPr>
              <a:t>Networks</a:t>
            </a:r>
            <a:endParaRPr lang="en-US" sz="2800" dirty="0">
              <a:latin typeface="Tw Cen MT" panose="020B0602020104020603" pitchFamily="34" charset="0"/>
            </a:endParaRPr>
          </a:p>
        </p:txBody>
      </p:sp>
      <p:sp>
        <p:nvSpPr>
          <p:cNvPr id="7" name="Rectangle 6"/>
          <p:cNvSpPr/>
          <p:nvPr/>
        </p:nvSpPr>
        <p:spPr>
          <a:xfrm>
            <a:off x="84906" y="2926700"/>
            <a:ext cx="12107093" cy="2246769"/>
          </a:xfrm>
          <a:prstGeom prst="rect">
            <a:avLst/>
          </a:prstGeom>
        </p:spPr>
        <p:txBody>
          <a:bodyPr wrap="square">
            <a:spAutoFit/>
          </a:bodyPr>
          <a:lstStyle/>
          <a:p>
            <a:r>
              <a:rPr lang="en-US" sz="2800" dirty="0">
                <a:latin typeface="SimSun" panose="02010600030101010101" pitchFamily="2" charset="-122"/>
                <a:ea typeface="SimSun" panose="02010600030101010101" pitchFamily="2" charset="-122"/>
              </a:rPr>
              <a:t>There are common preventive maintenance techniques that should continually be performed for a network to operate</a:t>
            </a:r>
          </a:p>
          <a:p>
            <a:r>
              <a:rPr lang="en-US" sz="2800" dirty="0">
                <a:latin typeface="SimSun" panose="02010600030101010101" pitchFamily="2" charset="-122"/>
                <a:ea typeface="SimSun" panose="02010600030101010101" pitchFamily="2" charset="-122"/>
              </a:rPr>
              <a:t>properly. In an organization, if one computer is malfunctioning, generally only that user is affected. But if the </a:t>
            </a:r>
            <a:r>
              <a:rPr lang="en-US" sz="2800" dirty="0" smtClean="0">
                <a:latin typeface="SimSun" panose="02010600030101010101" pitchFamily="2" charset="-122"/>
                <a:ea typeface="SimSun" panose="02010600030101010101" pitchFamily="2" charset="-122"/>
              </a:rPr>
              <a:t>network is </a:t>
            </a:r>
            <a:r>
              <a:rPr lang="en-US" sz="2800" dirty="0">
                <a:latin typeface="SimSun" panose="02010600030101010101" pitchFamily="2" charset="-122"/>
                <a:ea typeface="SimSun" panose="02010600030101010101" pitchFamily="2" charset="-122"/>
              </a:rPr>
              <a:t>malfunctioning, many or all users are unable to work.</a:t>
            </a:r>
          </a:p>
        </p:txBody>
      </p:sp>
    </p:spTree>
    <p:extLst>
      <p:ext uri="{BB962C8B-B14F-4D97-AF65-F5344CB8AC3E}">
        <p14:creationId xmlns:p14="http://schemas.microsoft.com/office/powerpoint/2010/main" val="153232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220994" cy="523220"/>
          </a:xfrm>
          <a:prstGeom prst="rect">
            <a:avLst/>
          </a:prstGeom>
          <a:solidFill>
            <a:srgbClr val="FFC000"/>
          </a:solidFill>
        </p:spPr>
        <p:txBody>
          <a:bodyPr wrap="square">
            <a:spAutoFit/>
          </a:bodyPr>
          <a:lstStyle/>
          <a:p>
            <a:r>
              <a:rPr lang="en-US" sz="2800" dirty="0">
                <a:latin typeface="Times-Roman"/>
              </a:rPr>
              <a:t>The following concepts from this </a:t>
            </a:r>
            <a:r>
              <a:rPr lang="en-US" sz="2800" dirty="0" smtClean="0">
                <a:latin typeface="Times-Roman"/>
              </a:rPr>
              <a:t>module </a:t>
            </a:r>
            <a:r>
              <a:rPr lang="en-US" sz="2800" dirty="0">
                <a:latin typeface="Times-Roman"/>
              </a:rPr>
              <a:t>are important to remember:</a:t>
            </a:r>
            <a:endParaRPr lang="en-US" sz="2800" dirty="0"/>
          </a:p>
        </p:txBody>
      </p:sp>
      <p:sp>
        <p:nvSpPr>
          <p:cNvPr id="3" name="Rectangle 2"/>
          <p:cNvSpPr/>
          <p:nvPr/>
        </p:nvSpPr>
        <p:spPr>
          <a:xfrm>
            <a:off x="0" y="621213"/>
            <a:ext cx="12192000" cy="4832092"/>
          </a:xfrm>
          <a:prstGeom prst="rect">
            <a:avLst/>
          </a:prstGeom>
        </p:spPr>
        <p:txBody>
          <a:bodyPr wrap="square">
            <a:spAutoFit/>
          </a:bodyPr>
          <a:lstStyle/>
          <a:p>
            <a:pPr marL="285750" indent="-285750">
              <a:buFont typeface="Wingdings" panose="05000000000000000000" pitchFamily="2" charset="2"/>
              <a:buChar char="v"/>
            </a:pPr>
            <a:r>
              <a:rPr lang="en-US" sz="2800" dirty="0">
                <a:latin typeface="Tw Cen MT" panose="020B0602020104020603" pitchFamily="34" charset="0"/>
              </a:rPr>
              <a:t>A computer network is composed of two or more computers that share data and resources.</a:t>
            </a:r>
          </a:p>
          <a:p>
            <a:pPr marL="171450" indent="-171450">
              <a:buFont typeface="Wingdings" panose="05000000000000000000" pitchFamily="2" charset="2"/>
              <a:buChar char="v"/>
            </a:pPr>
            <a:r>
              <a:rPr lang="en-US" sz="2800" b="0" i="0" u="none" strike="noStrike" baseline="0" dirty="0" smtClean="0">
                <a:latin typeface="Tw Cen MT" panose="020B0602020104020603" pitchFamily="34" charset="0"/>
              </a:rPr>
              <a:t> </a:t>
            </a:r>
            <a:r>
              <a:rPr lang="en-US" sz="2800" dirty="0">
                <a:latin typeface="Tw Cen MT" panose="020B0602020104020603" pitchFamily="34" charset="0"/>
              </a:rPr>
              <a:t>There are several different network types called LAN, WLAN, PAN, MAN, and WAN</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In a peer-to-peer network, devices are connected directly to each other. A peer-to-peer network is easy to </a:t>
            </a:r>
            <a:r>
              <a:rPr lang="en-US" sz="2800" dirty="0" smtClean="0">
                <a:latin typeface="Tw Cen MT" panose="020B0602020104020603" pitchFamily="34" charset="0"/>
              </a:rPr>
              <a:t>install, and </a:t>
            </a:r>
            <a:r>
              <a:rPr lang="en-US" sz="2800" dirty="0">
                <a:latin typeface="Tw Cen MT" panose="020B0602020104020603" pitchFamily="34" charset="0"/>
              </a:rPr>
              <a:t>no additional equipment or dedicated administrator is required. Users control their own resources, and a</a:t>
            </a:r>
          </a:p>
          <a:p>
            <a:r>
              <a:rPr lang="en-US" sz="2800" dirty="0">
                <a:latin typeface="Tw Cen MT" panose="020B0602020104020603" pitchFamily="34" charset="0"/>
              </a:rPr>
              <a:t>network works best with a small number of computers. A client/server network uses a dedicated system </a:t>
            </a:r>
            <a:r>
              <a:rPr lang="en-US" sz="2800" dirty="0" smtClean="0">
                <a:latin typeface="Tw Cen MT" panose="020B0602020104020603" pitchFamily="34" charset="0"/>
              </a:rPr>
              <a:t>that functions </a:t>
            </a:r>
            <a:r>
              <a:rPr lang="en-US" sz="2800" dirty="0">
                <a:latin typeface="Tw Cen MT" panose="020B0602020104020603" pitchFamily="34" charset="0"/>
              </a:rPr>
              <a:t>as the server. The server responds to requests made by users or clients connected to the network</a:t>
            </a:r>
            <a:r>
              <a:rPr lang="en-US" sz="2800" dirty="0" smtClean="0">
                <a:latin typeface="Tw Cen MT" panose="020B0602020104020603" pitchFamily="34" charset="0"/>
              </a:rPr>
              <a:t>.</a:t>
            </a:r>
          </a:p>
          <a:p>
            <a:endParaRPr lang="en-US" sz="2800" dirty="0">
              <a:latin typeface="Tw Cen MT" panose="020B0602020104020603" pitchFamily="34" charset="0"/>
            </a:endParaRPr>
          </a:p>
        </p:txBody>
      </p:sp>
    </p:spTree>
    <p:extLst>
      <p:ext uri="{BB962C8B-B14F-4D97-AF65-F5344CB8AC3E}">
        <p14:creationId xmlns:p14="http://schemas.microsoft.com/office/powerpoint/2010/main" val="2327127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124754"/>
          </a:xfrm>
          <a:prstGeom prst="rect">
            <a:avLst/>
          </a:prstGeom>
        </p:spPr>
        <p:txBody>
          <a:bodyPr wrap="square">
            <a:spAutoFit/>
          </a:bodyPr>
          <a:lstStyle/>
          <a:p>
            <a:pPr marL="457200" indent="-457200">
              <a:buFont typeface="Wingdings" panose="05000000000000000000" pitchFamily="2" charset="2"/>
              <a:buChar char="v"/>
            </a:pPr>
            <a:r>
              <a:rPr lang="en-US" sz="2800" dirty="0">
                <a:latin typeface="Tw Cen MT" panose="020B0602020104020603" pitchFamily="34" charset="0"/>
              </a:rPr>
              <a:t>The network topology defines the way in which computers, printers, and other devices are connected. </a:t>
            </a:r>
            <a:r>
              <a:rPr lang="en-US" sz="2800" b="1" dirty="0" smtClean="0">
                <a:latin typeface="Tw Cen MT" panose="020B0602020104020603" pitchFamily="34" charset="0"/>
              </a:rPr>
              <a:t>Physical topology </a:t>
            </a:r>
            <a:r>
              <a:rPr lang="en-US" sz="2800" dirty="0">
                <a:latin typeface="Tw Cen MT" panose="020B0602020104020603" pitchFamily="34" charset="0"/>
              </a:rPr>
              <a:t>describes the layout of the wire and devices, as well as the paths used by data transmissions. </a:t>
            </a:r>
            <a:r>
              <a:rPr lang="en-US" sz="2800" b="1" dirty="0" smtClean="0">
                <a:latin typeface="Tw Cen MT" panose="020B0602020104020603" pitchFamily="34" charset="0"/>
              </a:rPr>
              <a:t>Logical topology </a:t>
            </a:r>
            <a:r>
              <a:rPr lang="en-US" sz="2800" dirty="0">
                <a:latin typeface="Tw Cen MT" panose="020B0602020104020603" pitchFamily="34" charset="0"/>
              </a:rPr>
              <a:t>is the path that signals travel from one point to another. Topologies include bus, star, ring, mesh, </a:t>
            </a:r>
            <a:r>
              <a:rPr lang="en-US" sz="2800" dirty="0" smtClean="0">
                <a:latin typeface="Tw Cen MT" panose="020B0602020104020603" pitchFamily="34" charset="0"/>
              </a:rPr>
              <a:t>and hybrid.</a:t>
            </a:r>
          </a:p>
          <a:p>
            <a:pPr marL="457200" indent="-457200">
              <a:buFont typeface="Wingdings" panose="05000000000000000000" pitchFamily="2" charset="2"/>
              <a:buChar char="v"/>
            </a:pPr>
            <a:r>
              <a:rPr lang="en-US" sz="2800" dirty="0">
                <a:latin typeface="Tw Cen MT" panose="020B0602020104020603" pitchFamily="34" charset="0"/>
              </a:rPr>
              <a:t> Networking devices are used to </a:t>
            </a:r>
            <a:r>
              <a:rPr lang="en-US" sz="2800" dirty="0" smtClean="0">
                <a:latin typeface="Tw Cen MT" panose="020B0602020104020603" pitchFamily="34" charset="0"/>
              </a:rPr>
              <a:t>connect computers </a:t>
            </a:r>
            <a:r>
              <a:rPr lang="en-US" sz="2800" dirty="0">
                <a:latin typeface="Tw Cen MT" panose="020B0602020104020603" pitchFamily="34" charset="0"/>
              </a:rPr>
              <a:t>and peripheral devices so that </a:t>
            </a:r>
            <a:r>
              <a:rPr lang="en-US" sz="2800" dirty="0" smtClean="0">
                <a:latin typeface="Tw Cen MT" panose="020B0602020104020603" pitchFamily="34" charset="0"/>
              </a:rPr>
              <a:t>they can </a:t>
            </a:r>
            <a:r>
              <a:rPr lang="en-US" sz="2800" dirty="0">
                <a:latin typeface="Tw Cen MT" panose="020B0602020104020603" pitchFamily="34" charset="0"/>
              </a:rPr>
              <a:t>communicate. </a:t>
            </a:r>
            <a:r>
              <a:rPr lang="en-US" sz="2800" b="1" dirty="0">
                <a:latin typeface="Tw Cen MT" panose="020B0602020104020603" pitchFamily="34" charset="0"/>
              </a:rPr>
              <a:t>These include hubs, </a:t>
            </a:r>
            <a:r>
              <a:rPr lang="en-US" sz="2800" b="1" dirty="0" smtClean="0">
                <a:latin typeface="Tw Cen MT" panose="020B0602020104020603" pitchFamily="34" charset="0"/>
              </a:rPr>
              <a:t>bridges, switches</a:t>
            </a:r>
            <a:r>
              <a:rPr lang="en-US" sz="2800" b="1" dirty="0">
                <a:latin typeface="Tw Cen MT" panose="020B0602020104020603" pitchFamily="34" charset="0"/>
              </a:rPr>
              <a:t>, routers, and multipurpose </a:t>
            </a:r>
            <a:r>
              <a:rPr lang="en-US" sz="2800" b="1" dirty="0" smtClean="0">
                <a:latin typeface="Tw Cen MT" panose="020B0602020104020603" pitchFamily="34" charset="0"/>
              </a:rPr>
              <a:t>devices.</a:t>
            </a:r>
            <a:r>
              <a:rPr lang="en-US" sz="2800" dirty="0" smtClean="0">
                <a:latin typeface="Tw Cen MT" panose="020B0602020104020603" pitchFamily="34" charset="0"/>
              </a:rPr>
              <a:t> The </a:t>
            </a:r>
            <a:r>
              <a:rPr lang="en-US" sz="2800" dirty="0">
                <a:latin typeface="Tw Cen MT" panose="020B0602020104020603" pitchFamily="34" charset="0"/>
              </a:rPr>
              <a:t>type of device implemented depends </a:t>
            </a:r>
            <a:r>
              <a:rPr lang="en-US" sz="2800" dirty="0" smtClean="0">
                <a:latin typeface="Tw Cen MT" panose="020B0602020104020603" pitchFamily="34" charset="0"/>
              </a:rPr>
              <a:t>on the </a:t>
            </a:r>
            <a:r>
              <a:rPr lang="en-US" sz="2800" dirty="0">
                <a:latin typeface="Tw Cen MT" panose="020B0602020104020603" pitchFamily="34" charset="0"/>
              </a:rPr>
              <a:t>type of network</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smtClean="0">
                <a:latin typeface="Tw Cen MT" panose="020B0602020104020603" pitchFamily="34" charset="0"/>
              </a:rPr>
              <a:t>Networking </a:t>
            </a:r>
            <a:r>
              <a:rPr lang="en-US" sz="2800" dirty="0">
                <a:latin typeface="Tw Cen MT" panose="020B0602020104020603" pitchFamily="34" charset="0"/>
              </a:rPr>
              <a:t>media can be defined as the </a:t>
            </a:r>
            <a:r>
              <a:rPr lang="en-US" sz="2800" dirty="0" smtClean="0">
                <a:latin typeface="Tw Cen MT" panose="020B0602020104020603" pitchFamily="34" charset="0"/>
              </a:rPr>
              <a:t>means by </a:t>
            </a:r>
            <a:r>
              <a:rPr lang="en-US" sz="2800" dirty="0">
                <a:latin typeface="Tw Cen MT" panose="020B0602020104020603" pitchFamily="34" charset="0"/>
              </a:rPr>
              <a:t>which signals, or data, are sent from </a:t>
            </a:r>
            <a:r>
              <a:rPr lang="en-US" sz="2800" dirty="0" smtClean="0">
                <a:latin typeface="Tw Cen MT" panose="020B0602020104020603" pitchFamily="34" charset="0"/>
              </a:rPr>
              <a:t>one computer </a:t>
            </a:r>
            <a:r>
              <a:rPr lang="en-US" sz="2800" dirty="0">
                <a:latin typeface="Tw Cen MT" panose="020B0602020104020603" pitchFamily="34" charset="0"/>
              </a:rPr>
              <a:t>to another. Signals can be </a:t>
            </a:r>
            <a:r>
              <a:rPr lang="en-US" sz="2800" dirty="0" smtClean="0">
                <a:latin typeface="Tw Cen MT" panose="020B0602020104020603" pitchFamily="34" charset="0"/>
              </a:rPr>
              <a:t>transmitted either </a:t>
            </a:r>
            <a:r>
              <a:rPr lang="en-US" sz="2800" dirty="0">
                <a:latin typeface="Tw Cen MT" panose="020B0602020104020603" pitchFamily="34" charset="0"/>
              </a:rPr>
              <a:t>by cable or wireless means. The </a:t>
            </a:r>
            <a:r>
              <a:rPr lang="en-US" sz="2800" dirty="0" smtClean="0">
                <a:latin typeface="Tw Cen MT" panose="020B0602020104020603" pitchFamily="34" charset="0"/>
              </a:rPr>
              <a:t>media types </a:t>
            </a:r>
            <a:r>
              <a:rPr lang="en-US" sz="2800" dirty="0">
                <a:latin typeface="Tw Cen MT" panose="020B0602020104020603" pitchFamily="34" charset="0"/>
              </a:rPr>
              <a:t>discussed were coaxial, twisted </a:t>
            </a:r>
            <a:r>
              <a:rPr lang="en-US" sz="2800" dirty="0" smtClean="0">
                <a:latin typeface="Tw Cen MT" panose="020B0602020104020603" pitchFamily="34" charset="0"/>
              </a:rPr>
              <a:t>pair, fiber-optic </a:t>
            </a:r>
            <a:r>
              <a:rPr lang="en-US" sz="2800" dirty="0">
                <a:latin typeface="Tw Cen MT" panose="020B0602020104020603" pitchFamily="34" charset="0"/>
              </a:rPr>
              <a:t>cabling, and radio frequencies</a:t>
            </a:r>
            <a:r>
              <a:rPr lang="en-US" sz="2800" dirty="0" smtClean="0">
                <a:latin typeface="Tw Cen MT" panose="020B0602020104020603" pitchFamily="34" charset="0"/>
              </a:rPr>
              <a:t>.</a:t>
            </a:r>
          </a:p>
          <a:p>
            <a:endParaRPr lang="en-US" sz="2800" dirty="0">
              <a:latin typeface="Tw Cen MT" panose="020B0602020104020603" pitchFamily="34" charset="0"/>
            </a:endParaRPr>
          </a:p>
        </p:txBody>
      </p:sp>
    </p:spTree>
    <p:extLst>
      <p:ext uri="{BB962C8B-B14F-4D97-AF65-F5344CB8AC3E}">
        <p14:creationId xmlns:p14="http://schemas.microsoft.com/office/powerpoint/2010/main" val="190683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124754"/>
          </a:xfrm>
          <a:prstGeom prst="rect">
            <a:avLst/>
          </a:prstGeom>
        </p:spPr>
        <p:txBody>
          <a:bodyPr wrap="square">
            <a:spAutoFit/>
          </a:bodyPr>
          <a:lstStyle/>
          <a:p>
            <a:pPr marL="457200" indent="-457200">
              <a:buFont typeface="Wingdings" panose="05000000000000000000" pitchFamily="2" charset="2"/>
              <a:buChar char="v"/>
            </a:pPr>
            <a:r>
              <a:rPr lang="en-US" sz="2800" dirty="0">
                <a:latin typeface="Tw Cen MT" panose="020B0602020104020603" pitchFamily="34" charset="0"/>
              </a:rPr>
              <a:t>Ethernet architecture is now the most </a:t>
            </a:r>
            <a:r>
              <a:rPr lang="en-US" sz="2800" dirty="0" smtClean="0">
                <a:latin typeface="Tw Cen MT" panose="020B0602020104020603" pitchFamily="34" charset="0"/>
              </a:rPr>
              <a:t>popular type </a:t>
            </a:r>
            <a:r>
              <a:rPr lang="en-US" sz="2800" dirty="0">
                <a:latin typeface="Tw Cen MT" panose="020B0602020104020603" pitchFamily="34" charset="0"/>
              </a:rPr>
              <a:t>of LAN architecture. Architecture </a:t>
            </a:r>
            <a:r>
              <a:rPr lang="en-US" sz="2800" dirty="0" smtClean="0">
                <a:latin typeface="Tw Cen MT" panose="020B0602020104020603" pitchFamily="34" charset="0"/>
              </a:rPr>
              <a:t>refers to </a:t>
            </a:r>
            <a:r>
              <a:rPr lang="en-US" sz="2800" dirty="0">
                <a:latin typeface="Tw Cen MT" panose="020B0602020104020603" pitchFamily="34" charset="0"/>
              </a:rPr>
              <a:t>the overall structure of a computer </a:t>
            </a:r>
            <a:r>
              <a:rPr lang="en-US" sz="2800" dirty="0" smtClean="0">
                <a:latin typeface="Tw Cen MT" panose="020B0602020104020603" pitchFamily="34" charset="0"/>
              </a:rPr>
              <a:t>or communications </a:t>
            </a:r>
            <a:r>
              <a:rPr lang="en-US" sz="2800" dirty="0">
                <a:latin typeface="Tw Cen MT" panose="020B0602020104020603" pitchFamily="34" charset="0"/>
              </a:rPr>
              <a:t>system. It determines </a:t>
            </a:r>
            <a:r>
              <a:rPr lang="en-US" sz="2800" dirty="0" smtClean="0">
                <a:latin typeface="Tw Cen MT" panose="020B0602020104020603" pitchFamily="34" charset="0"/>
              </a:rPr>
              <a:t>the capabilities </a:t>
            </a:r>
            <a:r>
              <a:rPr lang="en-US" sz="2800" dirty="0">
                <a:latin typeface="Tw Cen MT" panose="020B0602020104020603" pitchFamily="34" charset="0"/>
              </a:rPr>
              <a:t>and limitations of the system. </a:t>
            </a:r>
            <a:r>
              <a:rPr lang="en-US" sz="2800" dirty="0" smtClean="0">
                <a:latin typeface="Tw Cen MT" panose="020B0602020104020603" pitchFamily="34" charset="0"/>
              </a:rPr>
              <a:t>The Ethernet </a:t>
            </a:r>
            <a:r>
              <a:rPr lang="en-US" sz="2800" dirty="0">
                <a:latin typeface="Tw Cen MT" panose="020B0602020104020603" pitchFamily="34" charset="0"/>
              </a:rPr>
              <a:t>architecture is based on the </a:t>
            </a:r>
            <a:r>
              <a:rPr lang="en-US" sz="2800" dirty="0" smtClean="0">
                <a:latin typeface="Tw Cen MT" panose="020B0602020104020603" pitchFamily="34" charset="0"/>
              </a:rPr>
              <a:t>IEEE 802.3 </a:t>
            </a:r>
            <a:r>
              <a:rPr lang="en-US" sz="2800" dirty="0">
                <a:latin typeface="Tw Cen MT" panose="020B0602020104020603" pitchFamily="34" charset="0"/>
              </a:rPr>
              <a:t>standard. The IEEE 802.3 </a:t>
            </a:r>
            <a:r>
              <a:rPr lang="en-US" sz="2800" dirty="0" smtClean="0">
                <a:latin typeface="Tw Cen MT" panose="020B0602020104020603" pitchFamily="34" charset="0"/>
              </a:rPr>
              <a:t>standard specifies </a:t>
            </a:r>
            <a:r>
              <a:rPr lang="en-US" sz="2800" dirty="0">
                <a:latin typeface="Tw Cen MT" panose="020B0602020104020603" pitchFamily="34" charset="0"/>
              </a:rPr>
              <a:t>that a network implement </a:t>
            </a:r>
            <a:r>
              <a:rPr lang="en-US" sz="2800" dirty="0" smtClean="0">
                <a:latin typeface="Tw Cen MT" panose="020B0602020104020603" pitchFamily="34" charset="0"/>
              </a:rPr>
              <a:t>the CSMA/CD </a:t>
            </a:r>
            <a:r>
              <a:rPr lang="en-US" sz="2800" dirty="0">
                <a:latin typeface="Tw Cen MT" panose="020B0602020104020603" pitchFamily="34" charset="0"/>
              </a:rPr>
              <a:t>access control method</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The OSI reference model is an industry-standard framework that divides the functions of networking into </a:t>
            </a:r>
            <a:r>
              <a:rPr lang="en-US" sz="2800" dirty="0" smtClean="0">
                <a:latin typeface="Tw Cen MT" panose="020B0602020104020603" pitchFamily="34" charset="0"/>
              </a:rPr>
              <a:t>seven distinct </a:t>
            </a:r>
            <a:r>
              <a:rPr lang="en-US" sz="2800" dirty="0">
                <a:latin typeface="Tw Cen MT" panose="020B0602020104020603" pitchFamily="34" charset="0"/>
              </a:rPr>
              <a:t>layers: application, presentation, session, transport, network, data link, and physical. It is important </a:t>
            </a:r>
            <a:r>
              <a:rPr lang="en-US" sz="2800" dirty="0" smtClean="0">
                <a:latin typeface="Tw Cen MT" panose="020B0602020104020603" pitchFamily="34" charset="0"/>
              </a:rPr>
              <a:t>to understand </a:t>
            </a:r>
            <a:r>
              <a:rPr lang="en-US" sz="2800" dirty="0">
                <a:latin typeface="Tw Cen MT" panose="020B0602020104020603" pitchFamily="34" charset="0"/>
              </a:rPr>
              <a:t>the purpose of each layer</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The TCP/IP suite of protocols has become the dominant standard for the Internet. TCP/IP represents a set </a:t>
            </a:r>
            <a:r>
              <a:rPr lang="en-US" sz="2800" dirty="0" smtClean="0">
                <a:latin typeface="Tw Cen MT" panose="020B0602020104020603" pitchFamily="34" charset="0"/>
              </a:rPr>
              <a:t>of public </a:t>
            </a:r>
            <a:r>
              <a:rPr lang="en-US" sz="2800" dirty="0">
                <a:latin typeface="Tw Cen MT" panose="020B0602020104020603" pitchFamily="34" charset="0"/>
              </a:rPr>
              <a:t>standards that specify how packets of information are exchanged between computers over one or </a:t>
            </a:r>
            <a:r>
              <a:rPr lang="en-US" sz="2800" dirty="0" smtClean="0">
                <a:latin typeface="Tw Cen MT" panose="020B0602020104020603" pitchFamily="34" charset="0"/>
              </a:rPr>
              <a:t>more networks.</a:t>
            </a:r>
          </a:p>
          <a:p>
            <a:pPr marL="457200" indent="-457200">
              <a:buFont typeface="Wingdings" panose="05000000000000000000" pitchFamily="2" charset="2"/>
              <a:buChar char="v"/>
            </a:pPr>
            <a:r>
              <a:rPr lang="en-US" sz="2800" dirty="0">
                <a:latin typeface="Tw Cen MT" panose="020B0602020104020603" pitchFamily="34" charset="0"/>
              </a:rPr>
              <a:t> A NIC is a device that plugs into a motherboard and provides ports for the network cable connections. It is </a:t>
            </a:r>
            <a:r>
              <a:rPr lang="en-US" sz="2800" dirty="0" smtClean="0">
                <a:latin typeface="Tw Cen MT" panose="020B0602020104020603" pitchFamily="34" charset="0"/>
              </a:rPr>
              <a:t>the computer </a:t>
            </a:r>
            <a:r>
              <a:rPr lang="en-US" sz="2800" dirty="0">
                <a:latin typeface="Tw Cen MT" panose="020B0602020104020603" pitchFamily="34" charset="0"/>
              </a:rPr>
              <a:t>interface with the LAN.</a:t>
            </a:r>
          </a:p>
        </p:txBody>
      </p:sp>
    </p:spTree>
    <p:extLst>
      <p:ext uri="{BB962C8B-B14F-4D97-AF65-F5344CB8AC3E}">
        <p14:creationId xmlns:p14="http://schemas.microsoft.com/office/powerpoint/2010/main" val="849587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555641"/>
          </a:xfrm>
          <a:prstGeom prst="rect">
            <a:avLst/>
          </a:prstGeom>
        </p:spPr>
        <p:txBody>
          <a:bodyPr wrap="square">
            <a:spAutoFit/>
          </a:bodyPr>
          <a:lstStyle/>
          <a:p>
            <a:pPr marL="457200" indent="-457200">
              <a:buFont typeface="Wingdings" panose="05000000000000000000" pitchFamily="2" charset="2"/>
              <a:buChar char="v"/>
            </a:pPr>
            <a:r>
              <a:rPr lang="en-US" sz="2800" dirty="0">
                <a:latin typeface="Tw Cen MT" panose="020B0602020104020603" pitchFamily="34" charset="0"/>
              </a:rPr>
              <a:t>Resources are shared over a network when computers belong to the same workgroup and </a:t>
            </a:r>
            <a:r>
              <a:rPr lang="en-US" sz="2800" dirty="0" err="1">
                <a:latin typeface="Tw Cen MT" panose="020B0602020104020603" pitchFamily="34" charset="0"/>
              </a:rPr>
              <a:t>homegroup</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a:t>
            </a:r>
            <a:r>
              <a:rPr lang="en-US" sz="2800" dirty="0" smtClean="0">
                <a:latin typeface="Tw Cen MT" panose="020B0602020104020603" pitchFamily="34" charset="0"/>
              </a:rPr>
              <a:t>Testing </a:t>
            </a:r>
            <a:r>
              <a:rPr lang="en-US" sz="2800" dirty="0">
                <a:latin typeface="Tw Cen MT" panose="020B0602020104020603" pitchFamily="34" charset="0"/>
              </a:rPr>
              <a:t>network connectivity can be accomplished with CLI tools like </a:t>
            </a:r>
            <a:r>
              <a:rPr lang="en-US" sz="2800" b="1" dirty="0">
                <a:latin typeface="Tw Cen MT" panose="020B0602020104020603" pitchFamily="34" charset="0"/>
              </a:rPr>
              <a:t>ping</a:t>
            </a:r>
            <a:r>
              <a:rPr lang="en-US" sz="2800" dirty="0">
                <a:latin typeface="Tw Cen MT" panose="020B0602020104020603" pitchFamily="34" charset="0"/>
              </a:rPr>
              <a:t>, </a:t>
            </a:r>
            <a:r>
              <a:rPr lang="en-US" sz="2800" b="1" dirty="0">
                <a:latin typeface="Tw Cen MT" panose="020B0602020104020603" pitchFamily="34" charset="0"/>
              </a:rPr>
              <a:t>ipconfig</a:t>
            </a:r>
            <a:r>
              <a:rPr lang="en-US" sz="2800" dirty="0">
                <a:latin typeface="Tw Cen MT" panose="020B0602020104020603" pitchFamily="34" charset="0"/>
              </a:rPr>
              <a:t>, </a:t>
            </a:r>
            <a:r>
              <a:rPr lang="en-US" sz="2800" b="1" dirty="0">
                <a:latin typeface="Tw Cen MT" panose="020B0602020104020603" pitchFamily="34" charset="0"/>
              </a:rPr>
              <a:t>net</a:t>
            </a:r>
            <a:r>
              <a:rPr lang="en-US" sz="2800" dirty="0">
                <a:latin typeface="Tw Cen MT" panose="020B0602020104020603" pitchFamily="34" charset="0"/>
              </a:rPr>
              <a:t>, </a:t>
            </a:r>
            <a:r>
              <a:rPr lang="en-US" sz="2800" b="1" dirty="0" err="1">
                <a:latin typeface="Tw Cen MT" panose="020B0602020104020603" pitchFamily="34" charset="0"/>
              </a:rPr>
              <a:t>tracert</a:t>
            </a:r>
            <a:r>
              <a:rPr lang="en-US" sz="2800" dirty="0">
                <a:latin typeface="Tw Cen MT" panose="020B0602020104020603" pitchFamily="34" charset="0"/>
              </a:rPr>
              <a:t>, </a:t>
            </a:r>
            <a:r>
              <a:rPr lang="en-US" sz="2800" dirty="0" smtClean="0">
                <a:latin typeface="Tw Cen MT" panose="020B0602020104020603" pitchFamily="34" charset="0"/>
              </a:rPr>
              <a:t>and </a:t>
            </a:r>
            <a:r>
              <a:rPr lang="en-US" sz="2800" b="1" dirty="0" err="1" smtClean="0">
                <a:latin typeface="Tw Cen MT" panose="020B0602020104020603" pitchFamily="34" charset="0"/>
              </a:rPr>
              <a:t>nslookup</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The three transmission methods to sending signals over data channels are </a:t>
            </a:r>
            <a:r>
              <a:rPr lang="en-US" sz="2800" b="1" dirty="0">
                <a:latin typeface="Tw Cen MT" panose="020B0602020104020603" pitchFamily="34" charset="0"/>
              </a:rPr>
              <a:t>simplex, half-duplex, and </a:t>
            </a:r>
            <a:r>
              <a:rPr lang="en-US" sz="2800" b="1" dirty="0" smtClean="0">
                <a:latin typeface="Tw Cen MT" panose="020B0602020104020603" pitchFamily="34" charset="0"/>
              </a:rPr>
              <a:t>full-duplex</a:t>
            </a:r>
            <a:r>
              <a:rPr lang="en-US" sz="2800" dirty="0" smtClean="0">
                <a:latin typeface="Tw Cen MT" panose="020B0602020104020603" pitchFamily="34" charset="0"/>
              </a:rPr>
              <a:t>. Full-duplex </a:t>
            </a:r>
            <a:r>
              <a:rPr lang="en-US" sz="2800" dirty="0">
                <a:latin typeface="Tw Cen MT" panose="020B0602020104020603" pitchFamily="34" charset="0"/>
              </a:rPr>
              <a:t>networking technology increases performance because data can be sent and received at the </a:t>
            </a:r>
            <a:r>
              <a:rPr lang="en-US" sz="2800" dirty="0" smtClean="0">
                <a:latin typeface="Tw Cen MT" panose="020B0602020104020603" pitchFamily="34" charset="0"/>
              </a:rPr>
              <a:t>same time</a:t>
            </a:r>
            <a:r>
              <a:rPr lang="en-US" sz="2800" dirty="0">
                <a:latin typeface="Tw Cen MT" panose="020B0602020104020603" pitchFamily="34" charset="0"/>
              </a:rPr>
              <a:t>. DSL, cable, and other broadband technologies operate in full-duplex mode</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Network devices and media, such as computer components, must be maintained. It is important to </a:t>
            </a:r>
            <a:r>
              <a:rPr lang="en-US" sz="2800" dirty="0" smtClean="0">
                <a:latin typeface="Tw Cen MT" panose="020B0602020104020603" pitchFamily="34" charset="0"/>
              </a:rPr>
              <a:t>clean equipment </a:t>
            </a:r>
            <a:r>
              <a:rPr lang="en-US" sz="2800" dirty="0">
                <a:latin typeface="Tw Cen MT" panose="020B0602020104020603" pitchFamily="34" charset="0"/>
              </a:rPr>
              <a:t>regularly and use a proactive approach to prevent problems. Repair or replace broken equipment </a:t>
            </a:r>
            <a:r>
              <a:rPr lang="en-US" sz="2800" dirty="0" smtClean="0">
                <a:latin typeface="Tw Cen MT" panose="020B0602020104020603" pitchFamily="34" charset="0"/>
              </a:rPr>
              <a:t>to prevent </a:t>
            </a:r>
            <a:r>
              <a:rPr lang="en-US" sz="2800" dirty="0">
                <a:latin typeface="Tw Cen MT" panose="020B0602020104020603" pitchFamily="34" charset="0"/>
              </a:rPr>
              <a:t>downtime</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Many safety hazards are associated with network environments, devices, and media</a:t>
            </a:r>
            <a:r>
              <a:rPr lang="en-US" sz="2800" dirty="0" smtClean="0">
                <a:latin typeface="Tw Cen MT" panose="020B0602020104020603" pitchFamily="34" charset="0"/>
              </a:rPr>
              <a:t>. </a:t>
            </a:r>
          </a:p>
          <a:p>
            <a:pPr marL="457200" indent="-457200">
              <a:buFont typeface="Wingdings" panose="05000000000000000000" pitchFamily="2" charset="2"/>
              <a:buChar char="v"/>
            </a:pPr>
            <a:r>
              <a:rPr lang="en-US" sz="2800" dirty="0">
                <a:latin typeface="Tw Cen MT" panose="020B0602020104020603" pitchFamily="34" charset="0"/>
              </a:rPr>
              <a:t> Make network design decisions that will meet the needs and the goals of your customers.</a:t>
            </a:r>
          </a:p>
        </p:txBody>
      </p:sp>
    </p:spTree>
    <p:extLst>
      <p:ext uri="{BB962C8B-B14F-4D97-AF65-F5344CB8AC3E}">
        <p14:creationId xmlns:p14="http://schemas.microsoft.com/office/powerpoint/2010/main" val="4289068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401205"/>
          </a:xfrm>
          <a:prstGeom prst="rect">
            <a:avLst/>
          </a:prstGeom>
        </p:spPr>
        <p:txBody>
          <a:bodyPr wrap="square">
            <a:spAutoFit/>
          </a:bodyPr>
          <a:lstStyle/>
          <a:p>
            <a:r>
              <a:rPr lang="en-US" sz="2800" dirty="0">
                <a:latin typeface="Tw Cen MT" panose="020B0602020104020603" pitchFamily="34" charset="0"/>
              </a:rPr>
              <a:t>Select network components that offer the services and capabilities necessary to implement a network based </a:t>
            </a:r>
            <a:r>
              <a:rPr lang="en-US" sz="2800" dirty="0" smtClean="0">
                <a:latin typeface="Tw Cen MT" panose="020B0602020104020603" pitchFamily="34" charset="0"/>
              </a:rPr>
              <a:t>on the </a:t>
            </a:r>
            <a:r>
              <a:rPr lang="en-US" sz="2800" dirty="0">
                <a:latin typeface="Tw Cen MT" panose="020B0602020104020603" pitchFamily="34" charset="0"/>
              </a:rPr>
              <a:t>needs of the customer</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Plan network installations based on the needed services and equipment</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Upgrading a network may involve additional equipment or cabling</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Prevent network problems by developing and implementing a comprehensive preventive maintenance policy</a:t>
            </a:r>
            <a:r>
              <a:rPr lang="en-US" sz="2800" dirty="0" smtClean="0">
                <a:latin typeface="Tw Cen MT" panose="020B0602020104020603" pitchFamily="34" charset="0"/>
              </a:rPr>
              <a:t>.</a:t>
            </a:r>
          </a:p>
          <a:p>
            <a:pPr marL="457200" indent="-457200">
              <a:buFont typeface="Wingdings" panose="05000000000000000000" pitchFamily="2" charset="2"/>
              <a:buChar char="v"/>
            </a:pPr>
            <a:r>
              <a:rPr lang="en-US" sz="2800" dirty="0">
                <a:latin typeface="Tw Cen MT" panose="020B0602020104020603" pitchFamily="34" charset="0"/>
              </a:rPr>
              <a:t> When troubleshooting network problems, listen to what your customer tells you so that you can formulate </a:t>
            </a:r>
            <a:r>
              <a:rPr lang="en-US" sz="2800" dirty="0" smtClean="0">
                <a:latin typeface="Tw Cen MT" panose="020B0602020104020603" pitchFamily="34" charset="0"/>
              </a:rPr>
              <a:t>open-ended and </a:t>
            </a:r>
            <a:r>
              <a:rPr lang="en-US" sz="2800" dirty="0">
                <a:latin typeface="Tw Cen MT" panose="020B0602020104020603" pitchFamily="34" charset="0"/>
              </a:rPr>
              <a:t>closed-ended questions that will help you determine where to begin fixing the problem. Verify</a:t>
            </a:r>
          </a:p>
          <a:p>
            <a:r>
              <a:rPr lang="en-US" sz="2800" dirty="0">
                <a:latin typeface="Tw Cen MT" panose="020B0602020104020603" pitchFamily="34" charset="0"/>
              </a:rPr>
              <a:t>obvious issues, and try quick solutions before escalating the troubleshooting process.</a:t>
            </a:r>
          </a:p>
        </p:txBody>
      </p:sp>
    </p:spTree>
    <p:extLst>
      <p:ext uri="{BB962C8B-B14F-4D97-AF65-F5344CB8AC3E}">
        <p14:creationId xmlns:p14="http://schemas.microsoft.com/office/powerpoint/2010/main" val="2007605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384995"/>
          </a:xfrm>
          <a:prstGeom prst="rect">
            <a:avLst/>
          </a:prstGeom>
        </p:spPr>
        <p:txBody>
          <a:bodyPr wrap="square">
            <a:spAutoFit/>
          </a:bodyPr>
          <a:lstStyle/>
          <a:p>
            <a:r>
              <a:rPr lang="en-US" sz="2800" dirty="0">
                <a:latin typeface="Times-Roman"/>
              </a:rPr>
              <a:t>Preventive maintenance is just as important for the network as it</a:t>
            </a:r>
          </a:p>
          <a:p>
            <a:r>
              <a:rPr lang="en-US" sz="2800" dirty="0">
                <a:latin typeface="Times-Roman"/>
              </a:rPr>
              <a:t>is for the computers on a network</a:t>
            </a:r>
            <a:r>
              <a:rPr lang="en-US" sz="2800" dirty="0" smtClean="0">
                <a:latin typeface="Times-Roman"/>
              </a:rPr>
              <a:t>.</a:t>
            </a:r>
          </a:p>
          <a:p>
            <a:endParaRPr lang="en-US" sz="2800" dirty="0"/>
          </a:p>
        </p:txBody>
      </p:sp>
      <p:sp>
        <p:nvSpPr>
          <p:cNvPr id="3" name="Rectangle 2"/>
          <p:cNvSpPr/>
          <p:nvPr/>
        </p:nvSpPr>
        <p:spPr>
          <a:xfrm>
            <a:off x="2348034" y="1200329"/>
            <a:ext cx="5105244" cy="523220"/>
          </a:xfrm>
          <a:prstGeom prst="rect">
            <a:avLst/>
          </a:prstGeom>
          <a:solidFill>
            <a:srgbClr val="FFFF00"/>
          </a:solidFill>
        </p:spPr>
        <p:txBody>
          <a:bodyPr wrap="none">
            <a:spAutoFit/>
          </a:bodyPr>
          <a:lstStyle/>
          <a:p>
            <a:r>
              <a:rPr lang="en-US" sz="2800" dirty="0">
                <a:latin typeface="Tw Cen MT" panose="020B0602020104020603" pitchFamily="34" charset="0"/>
              </a:rPr>
              <a:t>Hardware preventive maintenance</a:t>
            </a:r>
            <a:endParaRPr lang="en-US" sz="2800" dirty="0"/>
          </a:p>
        </p:txBody>
      </p:sp>
      <p:sp>
        <p:nvSpPr>
          <p:cNvPr id="4" name="Rectangle 3"/>
          <p:cNvSpPr/>
          <p:nvPr/>
        </p:nvSpPr>
        <p:spPr>
          <a:xfrm>
            <a:off x="0" y="1723549"/>
            <a:ext cx="12192000" cy="2677656"/>
          </a:xfrm>
          <a:prstGeom prst="rect">
            <a:avLst/>
          </a:prstGeom>
        </p:spPr>
        <p:txBody>
          <a:bodyPr wrap="square">
            <a:spAutoFit/>
          </a:bodyPr>
          <a:lstStyle/>
          <a:p>
            <a:r>
              <a:rPr lang="en-US" sz="2800" dirty="0">
                <a:latin typeface="SimSun" panose="02010600030101010101" pitchFamily="2" charset="-122"/>
                <a:ea typeface="SimSun" panose="02010600030101010101" pitchFamily="2" charset="-122"/>
              </a:rPr>
              <a:t>You must check the </a:t>
            </a:r>
            <a:r>
              <a:rPr lang="en-US" sz="2800" dirty="0" smtClean="0">
                <a:latin typeface="SimSun" panose="02010600030101010101" pitchFamily="2" charset="-122"/>
                <a:ea typeface="SimSun" panose="02010600030101010101" pitchFamily="2" charset="-122"/>
              </a:rPr>
              <a:t>condition of </a:t>
            </a:r>
            <a:r>
              <a:rPr lang="en-US" sz="2800" dirty="0">
                <a:latin typeface="SimSun" panose="02010600030101010101" pitchFamily="2" charset="-122"/>
                <a:ea typeface="SimSun" panose="02010600030101010101" pitchFamily="2" charset="-122"/>
              </a:rPr>
              <a:t>cables, network devices, servers, and computers to make </a:t>
            </a:r>
            <a:r>
              <a:rPr lang="en-US" sz="2800" dirty="0" smtClean="0">
                <a:latin typeface="SimSun" panose="02010600030101010101" pitchFamily="2" charset="-122"/>
                <a:ea typeface="SimSun" panose="02010600030101010101" pitchFamily="2" charset="-122"/>
              </a:rPr>
              <a:t>sure that </a:t>
            </a:r>
            <a:r>
              <a:rPr lang="en-US" sz="2800" dirty="0">
                <a:latin typeface="SimSun" panose="02010600030101010101" pitchFamily="2" charset="-122"/>
                <a:ea typeface="SimSun" panose="02010600030101010101" pitchFamily="2" charset="-122"/>
              </a:rPr>
              <a:t>they are kept clean and are in good working order. </a:t>
            </a:r>
            <a:endParaRPr lang="en-US" sz="2800" dirty="0" smtClean="0">
              <a:latin typeface="SimSun" panose="02010600030101010101" pitchFamily="2" charset="-122"/>
              <a:ea typeface="SimSun" panose="02010600030101010101" pitchFamily="2" charset="-122"/>
            </a:endParaRPr>
          </a:p>
          <a:p>
            <a:r>
              <a:rPr lang="en-US" sz="2800" dirty="0">
                <a:latin typeface="SimSun" panose="02010600030101010101" pitchFamily="2" charset="-122"/>
                <a:ea typeface="SimSun" panose="02010600030101010101" pitchFamily="2" charset="-122"/>
              </a:rPr>
              <a:t>Check cables at workstations and printers. Cables are often moved or kicked when they are underneath desks. </a:t>
            </a:r>
            <a:r>
              <a:rPr lang="en-US" sz="2800" dirty="0" smtClean="0">
                <a:latin typeface="SimSun" panose="02010600030101010101" pitchFamily="2" charset="-122"/>
                <a:ea typeface="SimSun" panose="02010600030101010101" pitchFamily="2" charset="-122"/>
              </a:rPr>
              <a:t>These conditions </a:t>
            </a:r>
            <a:r>
              <a:rPr lang="en-US" sz="2800" dirty="0">
                <a:latin typeface="SimSun" panose="02010600030101010101" pitchFamily="2" charset="-122"/>
                <a:ea typeface="SimSun" panose="02010600030101010101" pitchFamily="2" charset="-122"/>
              </a:rPr>
              <a:t>can result in loss of bandwidth or connectivity.</a:t>
            </a:r>
          </a:p>
        </p:txBody>
      </p:sp>
      <p:sp>
        <p:nvSpPr>
          <p:cNvPr id="7" name="Rectangle 6"/>
          <p:cNvSpPr/>
          <p:nvPr/>
        </p:nvSpPr>
        <p:spPr>
          <a:xfrm>
            <a:off x="0" y="4401205"/>
            <a:ext cx="12192000" cy="2308324"/>
          </a:xfrm>
          <a:prstGeom prst="rect">
            <a:avLst/>
          </a:prstGeom>
        </p:spPr>
        <p:txBody>
          <a:bodyPr wrap="square">
            <a:spAutoFit/>
          </a:bodyPr>
          <a:lstStyle/>
          <a:p>
            <a:r>
              <a:rPr lang="en-US" sz="2400" dirty="0">
                <a:latin typeface="SimSun" panose="02010600030101010101" pitchFamily="2" charset="-122"/>
                <a:ea typeface="SimSun" panose="02010600030101010101" pitchFamily="2" charset="-122"/>
              </a:rPr>
              <a:t>As a technician, you may notice that equipment is failing, damaged, or making unusual sounds. Inform the </a:t>
            </a:r>
            <a:r>
              <a:rPr lang="en-US" sz="2400" dirty="0" smtClean="0">
                <a:latin typeface="SimSun" panose="02010600030101010101" pitchFamily="2" charset="-122"/>
                <a:ea typeface="SimSun" panose="02010600030101010101" pitchFamily="2" charset="-122"/>
              </a:rPr>
              <a:t>network administrator </a:t>
            </a:r>
            <a:r>
              <a:rPr lang="en-US" sz="2400" dirty="0">
                <a:latin typeface="SimSun" panose="02010600030101010101" pitchFamily="2" charset="-122"/>
                <a:ea typeface="SimSun" panose="02010600030101010101" pitchFamily="2" charset="-122"/>
              </a:rPr>
              <a:t>if you notice any of these issues to prevent unnecessary network downtime. You should also be </a:t>
            </a:r>
            <a:r>
              <a:rPr lang="en-US" sz="2400" dirty="0" smtClean="0">
                <a:latin typeface="SimSun" panose="02010600030101010101" pitchFamily="2" charset="-122"/>
                <a:ea typeface="SimSun" panose="02010600030101010101" pitchFamily="2" charset="-122"/>
              </a:rPr>
              <a:t>proactive in </a:t>
            </a:r>
            <a:r>
              <a:rPr lang="en-US" sz="2400" dirty="0">
                <a:latin typeface="SimSun" panose="02010600030101010101" pitchFamily="2" charset="-122"/>
                <a:ea typeface="SimSun" panose="02010600030101010101" pitchFamily="2" charset="-122"/>
              </a:rPr>
              <a:t>the education of network users. Demonstrate to network users how to properly connect and disconnect cables, </a:t>
            </a:r>
            <a:r>
              <a:rPr lang="en-US" sz="2400" dirty="0" smtClean="0">
                <a:latin typeface="SimSun" panose="02010600030101010101" pitchFamily="2" charset="-122"/>
                <a:ea typeface="SimSun" panose="02010600030101010101" pitchFamily="2" charset="-122"/>
              </a:rPr>
              <a:t>as well </a:t>
            </a:r>
            <a:r>
              <a:rPr lang="en-US" sz="2400" dirty="0">
                <a:latin typeface="SimSun" panose="02010600030101010101" pitchFamily="2" charset="-122"/>
                <a:ea typeface="SimSun" panose="02010600030101010101" pitchFamily="2" charset="-122"/>
              </a:rPr>
              <a:t>as how to move them, if necessary.</a:t>
            </a:r>
          </a:p>
        </p:txBody>
      </p:sp>
    </p:spTree>
    <p:extLst>
      <p:ext uri="{BB962C8B-B14F-4D97-AF65-F5344CB8AC3E}">
        <p14:creationId xmlns:p14="http://schemas.microsoft.com/office/powerpoint/2010/main" val="252101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9256" y="0"/>
            <a:ext cx="4376519" cy="523220"/>
          </a:xfrm>
          <a:prstGeom prst="rect">
            <a:avLst/>
          </a:prstGeom>
          <a:solidFill>
            <a:srgbClr val="FFFF00"/>
          </a:solidFill>
        </p:spPr>
        <p:txBody>
          <a:bodyPr wrap="none">
            <a:spAutoFit/>
          </a:bodyPr>
          <a:lstStyle/>
          <a:p>
            <a:r>
              <a:rPr lang="en-US" sz="2800" dirty="0">
                <a:solidFill>
                  <a:srgbClr val="000000"/>
                </a:solidFill>
                <a:latin typeface="Tw Cen MT" panose="020B0602020104020603" pitchFamily="34" charset="0"/>
              </a:rPr>
              <a:t>Check environment condition. </a:t>
            </a:r>
            <a:endParaRPr lang="en-US" sz="2800" dirty="0">
              <a:solidFill>
                <a:srgbClr val="000000"/>
              </a:solidFill>
              <a:latin typeface="Tw Cen MT" panose="020B0602020104020603" pitchFamily="34" charset="0"/>
            </a:endParaRPr>
          </a:p>
        </p:txBody>
      </p:sp>
      <p:sp>
        <p:nvSpPr>
          <p:cNvPr id="3" name="Rectangle 2"/>
          <p:cNvSpPr/>
          <p:nvPr/>
        </p:nvSpPr>
        <p:spPr>
          <a:xfrm>
            <a:off x="0" y="523220"/>
            <a:ext cx="12192000" cy="3108543"/>
          </a:xfrm>
          <a:prstGeom prst="rect">
            <a:avLst/>
          </a:prstGeom>
        </p:spPr>
        <p:txBody>
          <a:bodyPr wrap="square">
            <a:spAutoFit/>
          </a:bodyPr>
          <a:lstStyle/>
          <a:p>
            <a:r>
              <a:rPr lang="en-US" sz="2800" dirty="0">
                <a:latin typeface="SimSun" panose="02010600030101010101" pitchFamily="2" charset="-122"/>
                <a:ea typeface="SimSun" panose="02010600030101010101" pitchFamily="2" charset="-122"/>
              </a:rPr>
              <a:t>One of the biggest problems with network devices, especially in </a:t>
            </a:r>
            <a:r>
              <a:rPr lang="en-US" sz="2800" dirty="0" smtClean="0">
                <a:latin typeface="SimSun" panose="02010600030101010101" pitchFamily="2" charset="-122"/>
                <a:ea typeface="SimSun" panose="02010600030101010101" pitchFamily="2" charset="-122"/>
              </a:rPr>
              <a:t>the server </a:t>
            </a:r>
            <a:r>
              <a:rPr lang="en-US" sz="2800" dirty="0">
                <a:latin typeface="SimSun" panose="02010600030101010101" pitchFamily="2" charset="-122"/>
                <a:ea typeface="SimSun" panose="02010600030101010101" pitchFamily="2" charset="-122"/>
              </a:rPr>
              <a:t>room, is heat. Network devices do not perform well when overheated. When dust gathers in and on network devices, it impedes the proper flow of cool air and sometimes even clogs the fans. It is important to keep network rooms clean and change air filters often. It is also a good idea to have replacement filters available for prompt maintenance.</a:t>
            </a:r>
            <a:endParaRPr lang="en-US" sz="2800"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15595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71073" y="96186"/>
            <a:ext cx="4852610" cy="523220"/>
          </a:xfrm>
          <a:prstGeom prst="rect">
            <a:avLst/>
          </a:prstGeom>
          <a:solidFill>
            <a:srgbClr val="FFFF00"/>
          </a:solidFill>
        </p:spPr>
        <p:txBody>
          <a:bodyPr wrap="none">
            <a:spAutoFit/>
          </a:bodyPr>
          <a:lstStyle/>
          <a:p>
            <a:r>
              <a:rPr lang="en-US" sz="2800" dirty="0">
                <a:solidFill>
                  <a:srgbClr val="000000"/>
                </a:solidFill>
                <a:latin typeface="SimSun" panose="02010600030101010101" pitchFamily="2" charset="-122"/>
                <a:ea typeface="SimSun" panose="02010600030101010101" pitchFamily="2" charset="-122"/>
              </a:rPr>
              <a:t>Schedule regular cleaning </a:t>
            </a:r>
          </a:p>
        </p:txBody>
      </p:sp>
      <p:sp>
        <p:nvSpPr>
          <p:cNvPr id="3" name="Rectangle 2"/>
          <p:cNvSpPr/>
          <p:nvPr/>
        </p:nvSpPr>
        <p:spPr>
          <a:xfrm>
            <a:off x="0" y="619406"/>
            <a:ext cx="12192000" cy="5262979"/>
          </a:xfrm>
          <a:prstGeom prst="rect">
            <a:avLst/>
          </a:prstGeom>
        </p:spPr>
        <p:txBody>
          <a:bodyPr wrap="square">
            <a:spAutoFit/>
          </a:bodyPr>
          <a:lstStyle/>
          <a:p>
            <a:r>
              <a:rPr lang="en-US" sz="2800" dirty="0">
                <a:latin typeface="SimSun" panose="02010600030101010101" pitchFamily="2" charset="-122"/>
                <a:ea typeface="SimSun" panose="02010600030101010101" pitchFamily="2" charset="-122"/>
              </a:rPr>
              <a:t>You should develop a plan </a:t>
            </a:r>
            <a:r>
              <a:rPr lang="en-US" sz="2800" dirty="0" smtClean="0">
                <a:latin typeface="SimSun" panose="02010600030101010101" pitchFamily="2" charset="-122"/>
                <a:ea typeface="SimSun" panose="02010600030101010101" pitchFamily="2" charset="-122"/>
              </a:rPr>
              <a:t>to perform </a:t>
            </a:r>
            <a:r>
              <a:rPr lang="en-US" sz="2800" dirty="0">
                <a:latin typeface="SimSun" panose="02010600030101010101" pitchFamily="2" charset="-122"/>
                <a:ea typeface="SimSun" panose="02010600030101010101" pitchFamily="2" charset="-122"/>
              </a:rPr>
              <a:t>scheduled maintenance and cleaning at </a:t>
            </a:r>
            <a:r>
              <a:rPr lang="en-US" sz="2800" dirty="0" smtClean="0">
                <a:latin typeface="SimSun" panose="02010600030101010101" pitchFamily="2" charset="-122"/>
                <a:ea typeface="SimSun" panose="02010600030101010101" pitchFamily="2" charset="-122"/>
              </a:rPr>
              <a:t>regular intervals</a:t>
            </a:r>
            <a:r>
              <a:rPr lang="en-US" sz="2800" dirty="0">
                <a:latin typeface="SimSun" panose="02010600030101010101" pitchFamily="2" charset="-122"/>
                <a:ea typeface="SimSun" panose="02010600030101010101" pitchFamily="2" charset="-122"/>
              </a:rPr>
              <a:t>. A maintenance program helps prevent </a:t>
            </a:r>
            <a:r>
              <a:rPr lang="en-US" sz="2800" dirty="0" smtClean="0">
                <a:latin typeface="SimSun" panose="02010600030101010101" pitchFamily="2" charset="-122"/>
                <a:ea typeface="SimSun" panose="02010600030101010101" pitchFamily="2" charset="-122"/>
              </a:rPr>
              <a:t>network downtime </a:t>
            </a:r>
            <a:r>
              <a:rPr lang="en-US" sz="2800" dirty="0">
                <a:latin typeface="SimSun" panose="02010600030101010101" pitchFamily="2" charset="-122"/>
                <a:ea typeface="SimSun" panose="02010600030101010101" pitchFamily="2" charset="-122"/>
              </a:rPr>
              <a:t>and equipment failures</a:t>
            </a:r>
            <a:r>
              <a:rPr lang="en-US" sz="2800" dirty="0" smtClean="0">
                <a:latin typeface="SimSun" panose="02010600030101010101" pitchFamily="2" charset="-122"/>
                <a:ea typeface="SimSun" panose="02010600030101010101" pitchFamily="2" charset="-122"/>
              </a:rPr>
              <a:t>.</a:t>
            </a:r>
          </a:p>
          <a:p>
            <a:r>
              <a:rPr lang="en-US" sz="2800" dirty="0">
                <a:latin typeface="SimSun" panose="02010600030101010101" pitchFamily="2" charset="-122"/>
                <a:ea typeface="SimSun" panose="02010600030101010101" pitchFamily="2" charset="-122"/>
              </a:rPr>
              <a:t>As part of a regularly scheduled maintenance program, inspect</a:t>
            </a:r>
          </a:p>
          <a:p>
            <a:r>
              <a:rPr lang="en-US" sz="2800" dirty="0">
                <a:latin typeface="SimSun" panose="02010600030101010101" pitchFamily="2" charset="-122"/>
                <a:ea typeface="SimSun" panose="02010600030101010101" pitchFamily="2" charset="-122"/>
              </a:rPr>
              <a:t>all cabling. Make sure that cables are labeled correctly and</a:t>
            </a:r>
          </a:p>
          <a:p>
            <a:r>
              <a:rPr lang="en-US" sz="2800" dirty="0">
                <a:latin typeface="SimSun" panose="02010600030101010101" pitchFamily="2" charset="-122"/>
                <a:ea typeface="SimSun" panose="02010600030101010101" pitchFamily="2" charset="-122"/>
              </a:rPr>
              <a:t>labels are not coming off. Replace worn or unreadable labels.</a:t>
            </a:r>
          </a:p>
          <a:p>
            <a:r>
              <a:rPr lang="en-US" sz="2800" dirty="0">
                <a:latin typeface="SimSun" panose="02010600030101010101" pitchFamily="2" charset="-122"/>
                <a:ea typeface="SimSun" panose="02010600030101010101" pitchFamily="2" charset="-122"/>
              </a:rPr>
              <a:t>Always follow the company’s cable labeling guidelines. Check that cable supports are properly installed and no</a:t>
            </a:r>
          </a:p>
          <a:p>
            <a:r>
              <a:rPr lang="en-US" sz="2800" dirty="0">
                <a:latin typeface="SimSun" panose="02010600030101010101" pitchFamily="2" charset="-122"/>
                <a:ea typeface="SimSun" panose="02010600030101010101" pitchFamily="2" charset="-122"/>
              </a:rPr>
              <a:t>attachment points are coming loose. Cabling can become damaged and worn. </a:t>
            </a:r>
            <a:r>
              <a:rPr lang="en-US" sz="2800" dirty="0">
                <a:latin typeface="SimSun" panose="02010600030101010101" pitchFamily="2" charset="-122"/>
                <a:ea typeface="SimSun" panose="02010600030101010101" pitchFamily="2" charset="-122"/>
              </a:rPr>
              <a:t>Keep the cabling in good repair </a:t>
            </a:r>
            <a:r>
              <a:rPr lang="en-US" sz="2800" dirty="0" smtClean="0">
                <a:latin typeface="SimSun" panose="02010600030101010101" pitchFamily="2" charset="-122"/>
                <a:ea typeface="SimSun" panose="02010600030101010101" pitchFamily="2" charset="-122"/>
              </a:rPr>
              <a:t>to maintain </a:t>
            </a:r>
            <a:r>
              <a:rPr lang="en-US" sz="2800" dirty="0">
                <a:latin typeface="SimSun" panose="02010600030101010101" pitchFamily="2" charset="-122"/>
                <a:ea typeface="SimSun" panose="02010600030101010101" pitchFamily="2" charset="-122"/>
              </a:rPr>
              <a:t>good network performance. </a:t>
            </a:r>
            <a:r>
              <a:rPr lang="en-US" sz="2800" dirty="0">
                <a:latin typeface="SimSun" panose="02010600030101010101" pitchFamily="2" charset="-122"/>
                <a:ea typeface="SimSun" panose="02010600030101010101" pitchFamily="2" charset="-122"/>
              </a:rPr>
              <a:t>Refer to wiring diagrams if needed.</a:t>
            </a:r>
          </a:p>
          <a:p>
            <a:endParaRPr lang="en-US" sz="2800" dirty="0">
              <a:latin typeface="SimSun" panose="02010600030101010101" pitchFamily="2" charset="-122"/>
              <a:ea typeface="SimSun" panose="02010600030101010101" pitchFamily="2" charset="-122"/>
            </a:endParaRPr>
          </a:p>
        </p:txBody>
      </p:sp>
      <p:sp>
        <p:nvSpPr>
          <p:cNvPr id="4" name="Rectangle 3"/>
          <p:cNvSpPr/>
          <p:nvPr/>
        </p:nvSpPr>
        <p:spPr>
          <a:xfrm>
            <a:off x="3048000" y="1720840"/>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96850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0" y="3105835"/>
            <a:ext cx="6096000" cy="369332"/>
          </a:xfrm>
          <a:prstGeom prst="rect">
            <a:avLst/>
          </a:prstGeom>
        </p:spPr>
        <p:txBody>
          <a:bodyPr>
            <a:spAutoFit/>
          </a:bodyPr>
          <a:lstStyle/>
          <a:p>
            <a:r>
              <a:rPr lang="en-US" dirty="0" smtClean="0">
                <a:solidFill>
                  <a:srgbClr val="000000"/>
                </a:solidFill>
                <a:latin typeface="Calibri" panose="020F0502020204030204" pitchFamily="34" charset="0"/>
              </a:rPr>
              <a:t>	</a:t>
            </a:r>
            <a:endParaRPr lang="en-US" dirty="0"/>
          </a:p>
        </p:txBody>
      </p:sp>
      <p:sp>
        <p:nvSpPr>
          <p:cNvPr id="7" name="Rectangle 6"/>
          <p:cNvSpPr/>
          <p:nvPr/>
        </p:nvSpPr>
        <p:spPr>
          <a:xfrm>
            <a:off x="3449698" y="0"/>
            <a:ext cx="4532010" cy="523220"/>
          </a:xfrm>
          <a:prstGeom prst="rect">
            <a:avLst/>
          </a:prstGeom>
          <a:solidFill>
            <a:srgbClr val="FFFF00"/>
          </a:solidFill>
        </p:spPr>
        <p:txBody>
          <a:bodyPr wrap="none">
            <a:spAutoFit/>
          </a:bodyPr>
          <a:lstStyle/>
          <a:p>
            <a:r>
              <a:rPr lang="en-US" sz="2800" b="1" dirty="0" smtClean="0">
                <a:solidFill>
                  <a:srgbClr val="000000"/>
                </a:solidFill>
                <a:latin typeface="SimSun" panose="02010600030101010101" pitchFamily="2" charset="-122"/>
                <a:ea typeface="SimSun" panose="02010600030101010101" pitchFamily="2" charset="-122"/>
              </a:rPr>
              <a:t>Troubleshooting network </a:t>
            </a:r>
            <a:endParaRPr lang="en-US" sz="2800" dirty="0" smtClean="0">
              <a:solidFill>
                <a:srgbClr val="000000"/>
              </a:solidFill>
              <a:latin typeface="SimSun" panose="02010600030101010101" pitchFamily="2" charset="-122"/>
              <a:ea typeface="SimSun" panose="02010600030101010101" pitchFamily="2" charset="-122"/>
            </a:endParaRPr>
          </a:p>
        </p:txBody>
      </p:sp>
      <p:sp>
        <p:nvSpPr>
          <p:cNvPr id="8" name="Rectangle 7"/>
          <p:cNvSpPr/>
          <p:nvPr/>
        </p:nvSpPr>
        <p:spPr>
          <a:xfrm>
            <a:off x="653144" y="523220"/>
            <a:ext cx="9144000" cy="523220"/>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r>
              <a:rPr lang="en-US" sz="2800" b="1" dirty="0">
                <a:latin typeface="SimSun" panose="02010600030101010101" pitchFamily="2" charset="-122"/>
                <a:ea typeface="SimSun" panose="02010600030101010101" pitchFamily="2" charset="-122"/>
              </a:rPr>
              <a:t>Applying the Troubleshooting Process to Networks</a:t>
            </a:r>
            <a:endParaRPr lang="en-US" sz="2800" dirty="0">
              <a:latin typeface="SimSun" panose="02010600030101010101" pitchFamily="2" charset="-122"/>
              <a:ea typeface="SimSun" panose="02010600030101010101" pitchFamily="2" charset="-122"/>
            </a:endParaRPr>
          </a:p>
        </p:txBody>
      </p:sp>
      <p:sp>
        <p:nvSpPr>
          <p:cNvPr id="9" name="Rectangle 8"/>
          <p:cNvSpPr/>
          <p:nvPr/>
        </p:nvSpPr>
        <p:spPr>
          <a:xfrm>
            <a:off x="93617" y="1659285"/>
            <a:ext cx="12004765" cy="1815882"/>
          </a:xfrm>
          <a:prstGeom prst="rect">
            <a:avLst/>
          </a:prstGeom>
        </p:spPr>
        <p:txBody>
          <a:bodyPr wrap="square">
            <a:spAutoFit/>
          </a:bodyPr>
          <a:lstStyle/>
          <a:p>
            <a:r>
              <a:rPr lang="en-US" sz="2800" dirty="0">
                <a:latin typeface="Tw Cen MT" panose="020B0602020104020603" pitchFamily="34" charset="0"/>
              </a:rPr>
              <a:t>Network problems can be simple or complex, and can result from a combination of hardware, software, </a:t>
            </a:r>
            <a:r>
              <a:rPr lang="en-US" sz="2800" dirty="0" smtClean="0">
                <a:latin typeface="Tw Cen MT" panose="020B0602020104020603" pitchFamily="34" charset="0"/>
              </a:rPr>
              <a:t>and connectivity </a:t>
            </a:r>
            <a:r>
              <a:rPr lang="en-US" sz="2800" dirty="0">
                <a:latin typeface="Tw Cen MT" panose="020B0602020104020603" pitchFamily="34" charset="0"/>
              </a:rPr>
              <a:t>issues. Computer technicians must be able to analyze the problem and determine the cause of the error to</a:t>
            </a:r>
          </a:p>
          <a:p>
            <a:r>
              <a:rPr lang="en-US" sz="2800" dirty="0">
                <a:latin typeface="Tw Cen MT" panose="020B0602020104020603" pitchFamily="34" charset="0"/>
              </a:rPr>
              <a:t>repair the network issue. This process is called </a:t>
            </a:r>
            <a:r>
              <a:rPr lang="en-US" sz="2800" b="1" dirty="0">
                <a:latin typeface="Tw Cen MT" panose="020B0602020104020603" pitchFamily="34" charset="0"/>
              </a:rPr>
              <a:t>troubleshooting</a:t>
            </a:r>
            <a:r>
              <a:rPr lang="en-US" sz="2800" dirty="0">
                <a:latin typeface="Tw Cen MT" panose="020B0602020104020603" pitchFamily="34" charset="0"/>
              </a:rPr>
              <a:t>.</a:t>
            </a:r>
          </a:p>
        </p:txBody>
      </p:sp>
      <p:sp>
        <p:nvSpPr>
          <p:cNvPr id="10" name="Rectangle 9"/>
          <p:cNvSpPr/>
          <p:nvPr/>
        </p:nvSpPr>
        <p:spPr>
          <a:xfrm>
            <a:off x="3048000" y="2967335"/>
            <a:ext cx="6096000" cy="646331"/>
          </a:xfrm>
          <a:prstGeom prst="rect">
            <a:avLst/>
          </a:prstGeom>
        </p:spPr>
        <p:txBody>
          <a:bodyPr>
            <a:spAutoFit/>
          </a:bodyPr>
          <a:lstStyle/>
          <a:p>
            <a:endParaRPr lang="en-US" dirty="0"/>
          </a:p>
          <a:p>
            <a:r>
              <a:rPr lang="en-US" dirty="0">
                <a:solidFill>
                  <a:srgbClr val="000000"/>
                </a:solidFill>
              </a:rPr>
              <a:t>	</a:t>
            </a:r>
          </a:p>
        </p:txBody>
      </p:sp>
      <p:sp>
        <p:nvSpPr>
          <p:cNvPr id="11" name="Rectangle 10"/>
          <p:cNvSpPr/>
          <p:nvPr/>
        </p:nvSpPr>
        <p:spPr>
          <a:xfrm>
            <a:off x="3850384" y="1132285"/>
            <a:ext cx="4131324" cy="523220"/>
          </a:xfrm>
          <a:prstGeom prst="rect">
            <a:avLst/>
          </a:prstGeom>
          <a:solidFill>
            <a:srgbClr val="FFFF00"/>
          </a:solidFill>
        </p:spPr>
        <p:txBody>
          <a:bodyPr wrap="none">
            <a:spAutoFit/>
          </a:bodyPr>
          <a:lstStyle/>
          <a:p>
            <a:r>
              <a:rPr lang="en-US" sz="2800" dirty="0" smtClean="0">
                <a:solidFill>
                  <a:srgbClr val="000000"/>
                </a:solidFill>
                <a:latin typeface="Tw Cen MT" panose="020B0602020104020603" pitchFamily="34" charset="0"/>
              </a:rPr>
              <a:t>Introduction to troubleshoot </a:t>
            </a:r>
            <a:endParaRPr lang="en-US" sz="2800" dirty="0">
              <a:solidFill>
                <a:srgbClr val="000000"/>
              </a:solidFill>
              <a:latin typeface="Tw Cen MT" panose="020B0602020104020603" pitchFamily="34" charset="0"/>
            </a:endParaRPr>
          </a:p>
        </p:txBody>
      </p:sp>
      <p:sp>
        <p:nvSpPr>
          <p:cNvPr id="12" name="Rectangle 11"/>
          <p:cNvSpPr/>
          <p:nvPr/>
        </p:nvSpPr>
        <p:spPr>
          <a:xfrm>
            <a:off x="93616" y="3475167"/>
            <a:ext cx="12004765" cy="2677656"/>
          </a:xfrm>
          <a:prstGeom prst="rect">
            <a:avLst/>
          </a:prstGeom>
        </p:spPr>
        <p:txBody>
          <a:bodyPr wrap="square">
            <a:spAutoFit/>
          </a:bodyPr>
          <a:lstStyle/>
          <a:p>
            <a:r>
              <a:rPr lang="en-US" sz="2800" dirty="0">
                <a:latin typeface="SimSun" panose="02010600030101010101" pitchFamily="2" charset="-122"/>
                <a:ea typeface="SimSun" panose="02010600030101010101" pitchFamily="2" charset="-122"/>
              </a:rPr>
              <a:t>To assess the problem, determine how many computers on the network are experiencing the problem. If there is </a:t>
            </a:r>
            <a:r>
              <a:rPr lang="en-US" sz="2800" dirty="0" smtClean="0">
                <a:latin typeface="SimSun" panose="02010600030101010101" pitchFamily="2" charset="-122"/>
                <a:ea typeface="SimSun" panose="02010600030101010101" pitchFamily="2" charset="-122"/>
              </a:rPr>
              <a:t>a problem </a:t>
            </a:r>
            <a:r>
              <a:rPr lang="en-US" sz="2800" dirty="0">
                <a:latin typeface="SimSun" panose="02010600030101010101" pitchFamily="2" charset="-122"/>
                <a:ea typeface="SimSun" panose="02010600030101010101" pitchFamily="2" charset="-122"/>
              </a:rPr>
              <a:t>with one computer on the network, </a:t>
            </a:r>
            <a:r>
              <a:rPr lang="en-US" sz="2800" b="1" dirty="0">
                <a:latin typeface="SimSun" panose="02010600030101010101" pitchFamily="2" charset="-122"/>
                <a:ea typeface="SimSun" panose="02010600030101010101" pitchFamily="2" charset="-122"/>
              </a:rPr>
              <a:t>start the troubleshooting process at that computer.</a:t>
            </a:r>
            <a:r>
              <a:rPr lang="en-US" sz="2800" dirty="0">
                <a:latin typeface="SimSun" panose="02010600030101010101" pitchFamily="2" charset="-122"/>
                <a:ea typeface="SimSun" panose="02010600030101010101" pitchFamily="2" charset="-122"/>
              </a:rPr>
              <a:t> If there is a </a:t>
            </a:r>
            <a:r>
              <a:rPr lang="en-US" sz="2800" dirty="0" smtClean="0">
                <a:latin typeface="SimSun" panose="02010600030101010101" pitchFamily="2" charset="-122"/>
                <a:ea typeface="SimSun" panose="02010600030101010101" pitchFamily="2" charset="-122"/>
              </a:rPr>
              <a:t>problem with </a:t>
            </a:r>
            <a:r>
              <a:rPr lang="en-US" sz="2800" b="1" dirty="0">
                <a:latin typeface="SimSun" panose="02010600030101010101" pitchFamily="2" charset="-122"/>
                <a:ea typeface="SimSun" panose="02010600030101010101" pitchFamily="2" charset="-122"/>
              </a:rPr>
              <a:t>all computers on the network, start the troubleshooting process in the network room where all computers </a:t>
            </a:r>
            <a:r>
              <a:rPr lang="en-US" sz="2800" b="1" dirty="0" smtClean="0">
                <a:latin typeface="SimSun" panose="02010600030101010101" pitchFamily="2" charset="-122"/>
                <a:ea typeface="SimSun" panose="02010600030101010101" pitchFamily="2" charset="-122"/>
              </a:rPr>
              <a:t>are connected</a:t>
            </a:r>
            <a:r>
              <a:rPr lang="en-US" sz="2800" b="1" dirty="0">
                <a:latin typeface="SimSun" panose="02010600030101010101" pitchFamily="2" charset="-122"/>
                <a:ea typeface="SimSun" panose="02010600030101010101" pitchFamily="2" charset="-122"/>
              </a:rPr>
              <a:t>.</a:t>
            </a:r>
          </a:p>
        </p:txBody>
      </p:sp>
    </p:spTree>
    <p:extLst>
      <p:ext uri="{BB962C8B-B14F-4D97-AF65-F5344CB8AC3E}">
        <p14:creationId xmlns:p14="http://schemas.microsoft.com/office/powerpoint/2010/main" val="3860501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954107"/>
          </a:xfrm>
          <a:prstGeom prst="rect">
            <a:avLst/>
          </a:prstGeom>
        </p:spPr>
        <p:txBody>
          <a:bodyPr wrap="square">
            <a:spAutoFit/>
          </a:bodyPr>
          <a:lstStyle/>
          <a:p>
            <a:r>
              <a:rPr lang="en-US" sz="2800" dirty="0">
                <a:latin typeface="Tw Cen MT" panose="020B0602020104020603" pitchFamily="34" charset="0"/>
              </a:rPr>
              <a:t>As </a:t>
            </a:r>
            <a:r>
              <a:rPr lang="en-US" sz="2800" dirty="0" smtClean="0">
                <a:latin typeface="Tw Cen MT" panose="020B0602020104020603" pitchFamily="34" charset="0"/>
              </a:rPr>
              <a:t>a technician</a:t>
            </a:r>
            <a:r>
              <a:rPr lang="en-US" sz="2800" dirty="0">
                <a:latin typeface="Tw Cen MT" panose="020B0602020104020603" pitchFamily="34" charset="0"/>
              </a:rPr>
              <a:t>, you </a:t>
            </a:r>
            <a:r>
              <a:rPr lang="en-US" sz="2800" dirty="0" smtClean="0">
                <a:latin typeface="Tw Cen MT" panose="020B0602020104020603" pitchFamily="34" charset="0"/>
              </a:rPr>
              <a:t>should develop </a:t>
            </a:r>
            <a:r>
              <a:rPr lang="en-US" sz="2800" dirty="0">
                <a:latin typeface="Tw Cen MT" panose="020B0602020104020603" pitchFamily="34" charset="0"/>
              </a:rPr>
              <a:t>a logical </a:t>
            </a:r>
            <a:r>
              <a:rPr lang="en-US" sz="2800" dirty="0" smtClean="0">
                <a:latin typeface="Tw Cen MT" panose="020B0602020104020603" pitchFamily="34" charset="0"/>
              </a:rPr>
              <a:t>and consistent </a:t>
            </a:r>
            <a:r>
              <a:rPr lang="en-US" sz="2800" dirty="0">
                <a:latin typeface="Tw Cen MT" panose="020B0602020104020603" pitchFamily="34" charset="0"/>
              </a:rPr>
              <a:t>method for</a:t>
            </a:r>
          </a:p>
          <a:p>
            <a:r>
              <a:rPr lang="en-US" sz="2800" dirty="0">
                <a:latin typeface="Tw Cen MT" panose="020B0602020104020603" pitchFamily="34" charset="0"/>
              </a:rPr>
              <a:t>diagnosing </a:t>
            </a:r>
            <a:r>
              <a:rPr lang="en-US" sz="2800" dirty="0" smtClean="0">
                <a:latin typeface="Tw Cen MT" panose="020B0602020104020603" pitchFamily="34" charset="0"/>
              </a:rPr>
              <a:t>network problems </a:t>
            </a:r>
            <a:r>
              <a:rPr lang="en-US" sz="2800" dirty="0">
                <a:latin typeface="Tw Cen MT" panose="020B0602020104020603" pitchFamily="34" charset="0"/>
              </a:rPr>
              <a:t>by </a:t>
            </a:r>
            <a:r>
              <a:rPr lang="en-US" sz="2800" dirty="0" smtClean="0">
                <a:latin typeface="Tw Cen MT" panose="020B0602020104020603" pitchFamily="34" charset="0"/>
              </a:rPr>
              <a:t>eliminating one </a:t>
            </a:r>
            <a:r>
              <a:rPr lang="en-US" sz="2800" dirty="0">
                <a:latin typeface="Tw Cen MT" panose="020B0602020104020603" pitchFamily="34" charset="0"/>
              </a:rPr>
              <a:t>problem at a time.</a:t>
            </a:r>
          </a:p>
        </p:txBody>
      </p:sp>
      <p:sp>
        <p:nvSpPr>
          <p:cNvPr id="5" name="Rectangle 4"/>
          <p:cNvSpPr/>
          <p:nvPr/>
        </p:nvSpPr>
        <p:spPr>
          <a:xfrm>
            <a:off x="3048000" y="3105835"/>
            <a:ext cx="6096000" cy="369332"/>
          </a:xfrm>
          <a:prstGeom prst="rect">
            <a:avLst/>
          </a:prstGeom>
        </p:spPr>
        <p:txBody>
          <a:bodyPr>
            <a:spAutoFit/>
          </a:bodyPr>
          <a:lstStyle/>
          <a:p>
            <a:r>
              <a:rPr lang="en-US" dirty="0" smtClean="0">
                <a:solidFill>
                  <a:srgbClr val="000000"/>
                </a:solidFill>
                <a:latin typeface="Calibri" panose="020F0502020204030204" pitchFamily="34" charset="0"/>
              </a:rPr>
              <a:t>	</a:t>
            </a:r>
            <a:endParaRPr lang="en-US" dirty="0">
              <a:solidFill>
                <a:srgbClr val="000000"/>
              </a:solidFill>
              <a:latin typeface="Calibri" panose="020F0502020204030204" pitchFamily="34" charset="0"/>
            </a:endParaRPr>
          </a:p>
        </p:txBody>
      </p:sp>
      <p:sp>
        <p:nvSpPr>
          <p:cNvPr id="6" name="Rectangle 5"/>
          <p:cNvSpPr/>
          <p:nvPr/>
        </p:nvSpPr>
        <p:spPr>
          <a:xfrm>
            <a:off x="2505306" y="954107"/>
            <a:ext cx="3954929" cy="523220"/>
          </a:xfrm>
          <a:prstGeom prst="rect">
            <a:avLst/>
          </a:prstGeom>
          <a:solidFill>
            <a:srgbClr val="FFFF00"/>
          </a:solidFill>
          <a:ln>
            <a:solidFill>
              <a:schemeClr val="accent1"/>
            </a:solidFill>
          </a:ln>
        </p:spPr>
        <p:txBody>
          <a:bodyPr wrap="none">
            <a:spAutoFit/>
          </a:bodyPr>
          <a:lstStyle/>
          <a:p>
            <a:r>
              <a:rPr lang="en-US" sz="2800" dirty="0" smtClean="0">
                <a:solidFill>
                  <a:srgbClr val="000000"/>
                </a:solidFill>
                <a:latin typeface="SimSun" panose="02010600030101010101" pitchFamily="2" charset="-122"/>
                <a:ea typeface="SimSun" panose="02010600030101010101" pitchFamily="2" charset="-122"/>
              </a:rPr>
              <a:t>Troubleshoot process </a:t>
            </a:r>
            <a:endParaRPr lang="en-US" sz="2800" dirty="0" smtClean="0">
              <a:solidFill>
                <a:srgbClr val="000000"/>
              </a:solidFill>
              <a:latin typeface="SimSun" panose="02010600030101010101" pitchFamily="2" charset="-122"/>
              <a:ea typeface="SimSun" panose="02010600030101010101" pitchFamily="2" charset="-122"/>
            </a:endParaRPr>
          </a:p>
        </p:txBody>
      </p:sp>
      <p:sp>
        <p:nvSpPr>
          <p:cNvPr id="9" name="Rectangle 8"/>
          <p:cNvSpPr/>
          <p:nvPr/>
        </p:nvSpPr>
        <p:spPr>
          <a:xfrm>
            <a:off x="0" y="1477327"/>
            <a:ext cx="12192000" cy="2246769"/>
          </a:xfrm>
          <a:prstGeom prst="rect">
            <a:avLst/>
          </a:prstGeom>
        </p:spPr>
        <p:txBody>
          <a:bodyPr wrap="square">
            <a:spAutoFit/>
          </a:bodyPr>
          <a:lstStyle/>
          <a:p>
            <a:pPr marL="285750" indent="-285750">
              <a:buFont typeface="Wingdings" panose="05000000000000000000" pitchFamily="2" charset="2"/>
              <a:buChar char="v"/>
            </a:pPr>
            <a:r>
              <a:rPr lang="en-US" sz="2800" dirty="0" smtClean="0">
                <a:solidFill>
                  <a:srgbClr val="000000"/>
                </a:solidFill>
                <a:latin typeface="Tw Cen MT" panose="020B0602020104020603" pitchFamily="34" charset="0"/>
              </a:rPr>
              <a:t>Collecting Network System information </a:t>
            </a:r>
          </a:p>
          <a:p>
            <a:pPr marL="285750" indent="-285750">
              <a:buFont typeface="Wingdings" panose="05000000000000000000" pitchFamily="2" charset="2"/>
              <a:buChar char="v"/>
            </a:pPr>
            <a:r>
              <a:rPr lang="en-US" sz="2800" dirty="0" smtClean="0">
                <a:solidFill>
                  <a:srgbClr val="000000"/>
                </a:solidFill>
                <a:latin typeface="Tw Cen MT" panose="020B0602020104020603" pitchFamily="34" charset="0"/>
              </a:rPr>
              <a:t>Analyzing current Network Status </a:t>
            </a:r>
          </a:p>
          <a:p>
            <a:pPr marL="285750" indent="-285750">
              <a:buFont typeface="Wingdings" panose="05000000000000000000" pitchFamily="2" charset="2"/>
              <a:buChar char="v"/>
            </a:pPr>
            <a:r>
              <a:rPr lang="en-US" sz="2800" dirty="0" smtClean="0">
                <a:solidFill>
                  <a:srgbClr val="000000"/>
                </a:solidFill>
                <a:latin typeface="Tw Cen MT" panose="020B0602020104020603" pitchFamily="34" charset="0"/>
              </a:rPr>
              <a:t>Identification of common problem </a:t>
            </a:r>
          </a:p>
          <a:p>
            <a:pPr marL="285750" indent="-285750">
              <a:buFont typeface="Wingdings" panose="05000000000000000000" pitchFamily="2" charset="2"/>
              <a:buChar char="v"/>
            </a:pPr>
            <a:r>
              <a:rPr lang="en-US" sz="2800" dirty="0" smtClean="0">
                <a:solidFill>
                  <a:srgbClr val="000000"/>
                </a:solidFill>
                <a:latin typeface="Tw Cen MT" panose="020B0602020104020603" pitchFamily="34" charset="0"/>
              </a:rPr>
              <a:t>Implementation of solution </a:t>
            </a:r>
          </a:p>
          <a:p>
            <a:r>
              <a:rPr lang="en-US" sz="2800" dirty="0" smtClean="0">
                <a:solidFill>
                  <a:srgbClr val="000000"/>
                </a:solidFill>
                <a:latin typeface="Tw Cen MT" panose="020B0602020104020603" pitchFamily="34" charset="0"/>
              </a:rPr>
              <a:t>	</a:t>
            </a:r>
            <a:endParaRPr lang="en-US" sz="2800" dirty="0">
              <a:latin typeface="Tw Cen MT" panose="020B0602020104020603" pitchFamily="34" charset="0"/>
            </a:endParaRPr>
          </a:p>
        </p:txBody>
      </p:sp>
      <p:sp>
        <p:nvSpPr>
          <p:cNvPr id="10" name="Rectangle 9"/>
          <p:cNvSpPr/>
          <p:nvPr/>
        </p:nvSpPr>
        <p:spPr>
          <a:xfrm>
            <a:off x="0" y="3290501"/>
            <a:ext cx="6096000" cy="646331"/>
          </a:xfrm>
          <a:prstGeom prst="rect">
            <a:avLst/>
          </a:prstGeom>
        </p:spPr>
        <p:txBody>
          <a:bodyPr>
            <a:spAutoFit/>
          </a:bodyPr>
          <a:lstStyle/>
          <a:p>
            <a:endParaRPr lang="en-US" dirty="0"/>
          </a:p>
          <a:p>
            <a:endParaRPr lang="en-US" dirty="0"/>
          </a:p>
        </p:txBody>
      </p:sp>
      <p:sp>
        <p:nvSpPr>
          <p:cNvPr id="14" name="Rectangle 13"/>
          <p:cNvSpPr/>
          <p:nvPr/>
        </p:nvSpPr>
        <p:spPr>
          <a:xfrm>
            <a:off x="1277451" y="3311395"/>
            <a:ext cx="5415200" cy="553357"/>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lnSpc>
                <a:spcPct val="107000"/>
              </a:lnSpc>
              <a:spcAft>
                <a:spcPts val="800"/>
              </a:spcAft>
            </a:pPr>
            <a:r>
              <a:rPr lang="en-US" sz="2800" b="1" dirty="0">
                <a:latin typeface="Tw Cen MT" panose="020B0602020104020603" pitchFamily="34" charset="0"/>
                <a:ea typeface="Calibri" panose="020F0502020204030204" pitchFamily="34" charset="0"/>
                <a:cs typeface="Times New Roman" panose="02020603050405020304" pitchFamily="18" charset="0"/>
              </a:rPr>
              <a:t>Elaboration of maintenance report </a:t>
            </a:r>
            <a:endParaRPr lang="en-US" sz="2800" dirty="0">
              <a:latin typeface="Tw Cen MT" panose="020B0602020104020603" pitchFamily="34" charset="0"/>
              <a:ea typeface="Calibri" panose="020F0502020204030204" pitchFamily="34" charset="0"/>
              <a:cs typeface="Times New Roman" panose="02020603050405020304" pitchFamily="18" charset="0"/>
            </a:endParaRPr>
          </a:p>
        </p:txBody>
      </p:sp>
      <p:sp>
        <p:nvSpPr>
          <p:cNvPr id="15" name="Rectangle 14"/>
          <p:cNvSpPr/>
          <p:nvPr/>
        </p:nvSpPr>
        <p:spPr>
          <a:xfrm>
            <a:off x="2096072" y="3975747"/>
            <a:ext cx="2956322" cy="523220"/>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US" sz="2800" dirty="0">
                <a:solidFill>
                  <a:srgbClr val="000000"/>
                </a:solidFill>
                <a:latin typeface="Tw Cen MT" panose="020B0602020104020603" pitchFamily="34" charset="0"/>
                <a:ea typeface="Calibri" panose="020F0502020204030204" pitchFamily="34" charset="0"/>
              </a:rPr>
              <a:t>Ways of reporting </a:t>
            </a:r>
          </a:p>
        </p:txBody>
      </p:sp>
      <p:sp>
        <p:nvSpPr>
          <p:cNvPr id="16" name="Rectangle 15"/>
          <p:cNvSpPr/>
          <p:nvPr/>
        </p:nvSpPr>
        <p:spPr>
          <a:xfrm>
            <a:off x="2004394" y="4498967"/>
            <a:ext cx="6096000" cy="1815882"/>
          </a:xfrm>
          <a:prstGeom prst="rect">
            <a:avLst/>
          </a:prstGeom>
        </p:spPr>
        <p:txBody>
          <a:bodyPr>
            <a:spAutoFit/>
          </a:bodyPr>
          <a:lstStyle/>
          <a:p>
            <a:pPr marL="514350" indent="-514350">
              <a:buFont typeface="+mj-lt"/>
              <a:buAutoNum type="arabicPeriod"/>
            </a:pPr>
            <a:r>
              <a:rPr lang="en-US" sz="2800" dirty="0">
                <a:solidFill>
                  <a:srgbClr val="000000"/>
                </a:solidFill>
                <a:latin typeface="Tw Cen MT" panose="020B0602020104020603" pitchFamily="34" charset="0"/>
                <a:ea typeface="Calibri" panose="020F0502020204030204" pitchFamily="34" charset="0"/>
              </a:rPr>
              <a:t>Oral </a:t>
            </a:r>
          </a:p>
          <a:p>
            <a:pPr marL="514350" indent="-514350">
              <a:buFont typeface="+mj-lt"/>
              <a:buAutoNum type="arabicPeriod"/>
            </a:pPr>
            <a:r>
              <a:rPr lang="en-US" sz="2800" dirty="0">
                <a:solidFill>
                  <a:srgbClr val="000000"/>
                </a:solidFill>
                <a:latin typeface="Tw Cen MT" panose="020B0602020104020603" pitchFamily="34" charset="0"/>
                <a:ea typeface="Calibri" panose="020F0502020204030204" pitchFamily="34" charset="0"/>
              </a:rPr>
              <a:t>Written </a:t>
            </a:r>
          </a:p>
          <a:p>
            <a:pPr marL="514350" indent="-514350">
              <a:buFont typeface="+mj-lt"/>
              <a:buAutoNum type="arabicPeriod"/>
            </a:pPr>
            <a:r>
              <a:rPr lang="en-US" sz="2800" dirty="0">
                <a:solidFill>
                  <a:srgbClr val="000000"/>
                </a:solidFill>
                <a:latin typeface="Tw Cen MT" panose="020B0602020104020603" pitchFamily="34" charset="0"/>
                <a:ea typeface="Calibri" panose="020F0502020204030204" pitchFamily="34" charset="0"/>
              </a:rPr>
              <a:t>Video documentation </a:t>
            </a:r>
          </a:p>
          <a:p>
            <a:r>
              <a:rPr lang="en-US" sz="2800" dirty="0" smtClean="0">
                <a:effectLst/>
                <a:latin typeface="Tw Cen MT" panose="020B0602020104020603" pitchFamily="34" charset="0"/>
                <a:ea typeface="Calibri" panose="020F0502020204030204" pitchFamily="34" charset="0"/>
                <a:cs typeface="Times New Roman" panose="02020603050405020304" pitchFamily="18" charset="0"/>
              </a:rPr>
              <a:t>	</a:t>
            </a:r>
            <a:endParaRPr lang="en-US" sz="2800" dirty="0">
              <a:latin typeface="Tw Cen MT" panose="020B0602020104020603" pitchFamily="34" charset="0"/>
            </a:endParaRPr>
          </a:p>
        </p:txBody>
      </p:sp>
    </p:spTree>
    <p:extLst>
      <p:ext uri="{BB962C8B-B14F-4D97-AF65-F5344CB8AC3E}">
        <p14:creationId xmlns:p14="http://schemas.microsoft.com/office/powerpoint/2010/main" val="234763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112599"/>
            <a:ext cx="6096000" cy="632802"/>
          </a:xfrm>
          <a:prstGeom prst="rect">
            <a:avLst/>
          </a:prstGeom>
        </p:spPr>
        <p:txBody>
          <a:bodyPr>
            <a:spAutoFit/>
          </a:bodyPr>
          <a:lstStyle/>
          <a:p>
            <a:endParaRPr lang="en-US" dirty="0">
              <a:solidFill>
                <a:srgbClr val="000000"/>
              </a:solidFill>
              <a:latin typeface="Times New Roman" panose="02020603050405020304" pitchFamily="18" charset="0"/>
              <a:ea typeface="Calibri" panose="020F0502020204030204" pitchFamily="34" charset="0"/>
            </a:endParaRPr>
          </a:p>
          <a:p>
            <a:pPr>
              <a:lnSpc>
                <a:spcPct val="107000"/>
              </a:lnSpc>
              <a:spcAft>
                <a:spcPts val="80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048000" y="2974100"/>
            <a:ext cx="6096000" cy="632802"/>
          </a:xfrm>
          <a:prstGeom prst="rect">
            <a:avLst/>
          </a:prstGeom>
        </p:spPr>
        <p:txBody>
          <a:bodyPr>
            <a:spAutoFit/>
          </a:bodyPr>
          <a:lstStyle/>
          <a:p>
            <a:r>
              <a:rPr lang="en-US" dirty="0" smtClean="0">
                <a:solidFill>
                  <a:srgbClr val="000000"/>
                </a:solidFill>
                <a:latin typeface="Times New Roman" panose="02020603050405020304" pitchFamily="18" charset="0"/>
                <a:ea typeface="Calibri" panose="020F0502020204030204" pitchFamily="34" charset="0"/>
              </a:rPr>
              <a:t> </a:t>
            </a:r>
            <a:endParaRPr lang="en-US" dirty="0">
              <a:solidFill>
                <a:srgbClr val="000000"/>
              </a:solidFill>
              <a:latin typeface="Times New Roman" panose="02020603050405020304" pitchFamily="18" charset="0"/>
              <a:ea typeface="Calibri" panose="020F0502020204030204" pitchFamily="34" charset="0"/>
            </a:endParaRPr>
          </a:p>
          <a:p>
            <a:pPr>
              <a:lnSpc>
                <a:spcPct val="107000"/>
              </a:lnSpc>
              <a:spcAft>
                <a:spcPts val="80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3196658" y="0"/>
            <a:ext cx="2613216" cy="523220"/>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r>
              <a:rPr lang="en-US" sz="2800" dirty="0">
                <a:solidFill>
                  <a:srgbClr val="000000"/>
                </a:solidFill>
                <a:latin typeface="Times New Roman" panose="02020603050405020304" pitchFamily="18" charset="0"/>
                <a:ea typeface="Calibri" panose="020F0502020204030204" pitchFamily="34" charset="0"/>
              </a:rPr>
              <a:t>Report elements </a:t>
            </a:r>
          </a:p>
        </p:txBody>
      </p:sp>
      <p:sp>
        <p:nvSpPr>
          <p:cNvPr id="9" name="Rectangle 8"/>
          <p:cNvSpPr/>
          <p:nvPr/>
        </p:nvSpPr>
        <p:spPr>
          <a:xfrm>
            <a:off x="0" y="572673"/>
            <a:ext cx="7589520" cy="2367315"/>
          </a:xfrm>
          <a:prstGeom prst="rect">
            <a:avLst/>
          </a:prstGeom>
        </p:spPr>
        <p:txBody>
          <a:bodyPr wrap="square">
            <a:spAutoFit/>
          </a:bodyPr>
          <a:lstStyle/>
          <a:p>
            <a:pPr marL="457200" indent="-457200">
              <a:lnSpc>
                <a:spcPct val="107000"/>
              </a:lnSpc>
              <a:buFont typeface="Wingdings" panose="05000000000000000000" pitchFamily="2" charset="2"/>
              <a:buChar char="v"/>
            </a:pPr>
            <a:r>
              <a:rPr lang="en-US" sz="2800" dirty="0">
                <a:solidFill>
                  <a:srgbClr val="000000"/>
                </a:solidFill>
                <a:latin typeface="Tw Cen MT" panose="020B0602020104020603" pitchFamily="34" charset="0"/>
                <a:ea typeface="Calibri" panose="020F0502020204030204" pitchFamily="34" charset="0"/>
                <a:cs typeface="Calibri" panose="020F0502020204030204" pitchFamily="34" charset="0"/>
              </a:rPr>
              <a:t>Used Tools, materials, </a:t>
            </a:r>
            <a:r>
              <a:rPr lang="en-US" sz="2800" dirty="0" smtClean="0">
                <a:solidFill>
                  <a:srgbClr val="000000"/>
                </a:solidFill>
                <a:latin typeface="Tw Cen MT" panose="020B0602020104020603" pitchFamily="34" charset="0"/>
                <a:ea typeface="Calibri" panose="020F0502020204030204" pitchFamily="34" charset="0"/>
                <a:cs typeface="Calibri" panose="020F0502020204030204" pitchFamily="34" charset="0"/>
              </a:rPr>
              <a:t>and Equipment</a:t>
            </a:r>
            <a:r>
              <a:rPr lang="en-US" sz="2800" dirty="0">
                <a:solidFill>
                  <a:srgbClr val="000000"/>
                </a:solidFill>
                <a:latin typeface="Tw Cen MT" panose="020B0602020104020603" pitchFamily="34" charset="0"/>
                <a:ea typeface="Calibri" panose="020F0502020204030204" pitchFamily="34" charset="0"/>
                <a:cs typeface="Calibri" panose="020F0502020204030204" pitchFamily="34" charset="0"/>
              </a:rPr>
              <a:t>. </a:t>
            </a:r>
            <a:endParaRPr lang="en-US" sz="2800" dirty="0" smtClean="0">
              <a:effectLst/>
              <a:latin typeface="Tw Cen MT" panose="020B0602020104020603" pitchFamily="34" charset="0"/>
              <a:ea typeface="Calibri" panose="020F0502020204030204" pitchFamily="34" charset="0"/>
              <a:cs typeface="Times New Roman" panose="02020603050405020304" pitchFamily="18" charset="0"/>
            </a:endParaRPr>
          </a:p>
          <a:p>
            <a:pPr marL="457200" indent="-457200">
              <a:lnSpc>
                <a:spcPct val="107000"/>
              </a:lnSpc>
              <a:buFont typeface="Wingdings" panose="05000000000000000000" pitchFamily="2" charset="2"/>
              <a:buChar char="v"/>
            </a:pPr>
            <a:r>
              <a:rPr lang="en-US" sz="2800" dirty="0">
                <a:solidFill>
                  <a:srgbClr val="000000"/>
                </a:solidFill>
                <a:latin typeface="Tw Cen MT" panose="020B0602020104020603" pitchFamily="34" charset="0"/>
                <a:ea typeface="Calibri" panose="020F0502020204030204" pitchFamily="34" charset="0"/>
                <a:cs typeface="Calibri" panose="020F0502020204030204" pitchFamily="34" charset="0"/>
              </a:rPr>
              <a:t>Status after maintenance </a:t>
            </a:r>
            <a:endParaRPr lang="en-US" sz="2800" dirty="0" smtClean="0">
              <a:effectLst/>
              <a:latin typeface="Tw Cen MT" panose="020B0602020104020603" pitchFamily="34" charset="0"/>
              <a:ea typeface="Calibri" panose="020F0502020204030204" pitchFamily="34" charset="0"/>
              <a:cs typeface="Times New Roman" panose="02020603050405020304" pitchFamily="18" charset="0"/>
            </a:endParaRPr>
          </a:p>
          <a:p>
            <a:pPr marL="457200" indent="-457200">
              <a:lnSpc>
                <a:spcPct val="107000"/>
              </a:lnSpc>
              <a:buFont typeface="Wingdings" panose="05000000000000000000" pitchFamily="2" charset="2"/>
              <a:buChar char="v"/>
            </a:pPr>
            <a:r>
              <a:rPr lang="en-US" sz="2800" dirty="0">
                <a:solidFill>
                  <a:srgbClr val="000000"/>
                </a:solidFill>
                <a:latin typeface="Tw Cen MT" panose="020B0602020104020603" pitchFamily="34" charset="0"/>
                <a:ea typeface="Calibri" panose="020F0502020204030204" pitchFamily="34" charset="0"/>
                <a:cs typeface="Calibri" panose="020F0502020204030204" pitchFamily="34" charset="0"/>
              </a:rPr>
              <a:t>Update us built design. </a:t>
            </a:r>
            <a:endParaRPr lang="en-US" sz="2800" dirty="0" smtClean="0">
              <a:effectLst/>
              <a:latin typeface="Tw Cen MT" panose="020B0602020104020603" pitchFamily="34" charset="0"/>
              <a:ea typeface="Calibri" panose="020F0502020204030204" pitchFamily="34" charset="0"/>
              <a:cs typeface="Times New Roman" panose="02020603050405020304" pitchFamily="18" charset="0"/>
            </a:endParaRPr>
          </a:p>
          <a:p>
            <a:pPr marL="457200" indent="-457200">
              <a:lnSpc>
                <a:spcPct val="107000"/>
              </a:lnSpc>
              <a:buFont typeface="Wingdings" panose="05000000000000000000" pitchFamily="2" charset="2"/>
              <a:buChar char="v"/>
            </a:pPr>
            <a:r>
              <a:rPr lang="en-US" sz="2800" dirty="0">
                <a:solidFill>
                  <a:srgbClr val="000000"/>
                </a:solidFill>
                <a:latin typeface="Tw Cen MT" panose="020B0602020104020603" pitchFamily="34" charset="0"/>
                <a:ea typeface="Calibri" panose="020F0502020204030204" pitchFamily="34" charset="0"/>
                <a:cs typeface="Calibri" panose="020F0502020204030204" pitchFamily="34" charset="0"/>
              </a:rPr>
              <a:t>Recommendation </a:t>
            </a:r>
            <a:endParaRPr lang="en-US" sz="2800" dirty="0" smtClean="0">
              <a:effectLst/>
              <a:latin typeface="Tw Cen MT" panose="020B0602020104020603" pitchFamily="34" charset="0"/>
              <a:ea typeface="Calibri" panose="020F0502020204030204" pitchFamily="34" charset="0"/>
              <a:cs typeface="Times New Roman" panose="02020603050405020304" pitchFamily="18" charset="0"/>
            </a:endParaRPr>
          </a:p>
          <a:p>
            <a:r>
              <a:rPr lang="en-US" sz="2800" dirty="0">
                <a:solidFill>
                  <a:srgbClr val="000000"/>
                </a:solidFill>
                <a:latin typeface="Tw Cen MT" panose="020B0602020104020603" pitchFamily="34" charset="0"/>
                <a:ea typeface="Calibri" panose="020F0502020204030204" pitchFamily="34" charset="0"/>
              </a:rPr>
              <a:t> </a:t>
            </a:r>
          </a:p>
        </p:txBody>
      </p:sp>
      <p:sp>
        <p:nvSpPr>
          <p:cNvPr id="10" name="Rectangle 9"/>
          <p:cNvSpPr/>
          <p:nvPr/>
        </p:nvSpPr>
        <p:spPr>
          <a:xfrm>
            <a:off x="0" y="2493071"/>
            <a:ext cx="11612880" cy="10143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107000"/>
              </a:lnSpc>
            </a:pPr>
            <a:r>
              <a:rPr lang="en-US" sz="2800" dirty="0">
                <a:latin typeface="SimSun" panose="02010600030101010101" pitchFamily="2" charset="-122"/>
                <a:ea typeface="SimSun" panose="02010600030101010101" pitchFamily="2" charset="-122"/>
                <a:cs typeface="Times-Roman"/>
              </a:rPr>
              <a:t>Steps to follow in order to accurately identify, repair and document the problem.</a:t>
            </a:r>
            <a:endParaRPr lang="en-US" sz="2800" dirty="0">
              <a:effectLst/>
              <a:latin typeface="SimSun" panose="02010600030101010101" pitchFamily="2" charset="-122"/>
              <a:ea typeface="SimSun" panose="02010600030101010101" pitchFamily="2" charset="-122"/>
              <a:cs typeface="Times New Roman" panose="02020603050405020304" pitchFamily="18" charset="0"/>
            </a:endParaRPr>
          </a:p>
        </p:txBody>
      </p:sp>
      <p:sp>
        <p:nvSpPr>
          <p:cNvPr id="11" name="Rectangle 10"/>
          <p:cNvSpPr/>
          <p:nvPr/>
        </p:nvSpPr>
        <p:spPr>
          <a:xfrm>
            <a:off x="0" y="3641014"/>
            <a:ext cx="12070080" cy="954107"/>
          </a:xfrm>
          <a:prstGeom prst="rect">
            <a:avLst/>
          </a:prstGeom>
        </p:spPr>
        <p:txBody>
          <a:bodyPr wrap="square">
            <a:spAutoFit/>
          </a:bodyPr>
          <a:lstStyle/>
          <a:p>
            <a:r>
              <a:rPr lang="en-US" sz="2800" dirty="0">
                <a:latin typeface="Tw Cen MT" panose="020B0602020104020603" pitchFamily="34" charset="0"/>
              </a:rPr>
              <a:t>The first step </a:t>
            </a:r>
            <a:r>
              <a:rPr lang="en-US" sz="2800" dirty="0" smtClean="0">
                <a:latin typeface="Tw Cen MT" panose="020B0602020104020603" pitchFamily="34" charset="0"/>
              </a:rPr>
              <a:t>in the troubleshooting process </a:t>
            </a:r>
            <a:r>
              <a:rPr lang="en-US" sz="2800" dirty="0">
                <a:latin typeface="Tw Cen MT" panose="020B0602020104020603" pitchFamily="34" charset="0"/>
              </a:rPr>
              <a:t>is to identify </a:t>
            </a:r>
            <a:r>
              <a:rPr lang="en-US" sz="2800" dirty="0" smtClean="0">
                <a:latin typeface="Tw Cen MT" panose="020B0602020104020603" pitchFamily="34" charset="0"/>
              </a:rPr>
              <a:t>the problem</a:t>
            </a:r>
            <a:r>
              <a:rPr lang="en-US" sz="2800" dirty="0">
                <a:latin typeface="Tw Cen MT" panose="020B0602020104020603" pitchFamily="34" charset="0"/>
              </a:rPr>
              <a:t>. The figure</a:t>
            </a:r>
          </a:p>
          <a:p>
            <a:r>
              <a:rPr lang="en-US" sz="2800" dirty="0">
                <a:latin typeface="Tw Cen MT" panose="020B0602020104020603" pitchFamily="34" charset="0"/>
              </a:rPr>
              <a:t>shows a list of </a:t>
            </a:r>
            <a:r>
              <a:rPr lang="en-US" sz="2800" dirty="0" smtClean="0">
                <a:latin typeface="Tw Cen MT" panose="020B0602020104020603" pitchFamily="34" charset="0"/>
              </a:rPr>
              <a:t>open-ended and closed-ended questions </a:t>
            </a:r>
            <a:r>
              <a:rPr lang="en-US" sz="2800" dirty="0">
                <a:latin typeface="Tw Cen MT" panose="020B0602020104020603" pitchFamily="34" charset="0"/>
              </a:rPr>
              <a:t>to ask </a:t>
            </a:r>
            <a:r>
              <a:rPr lang="en-US" sz="2800" dirty="0" smtClean="0">
                <a:latin typeface="Tw Cen MT" panose="020B0602020104020603" pitchFamily="34" charset="0"/>
              </a:rPr>
              <a:t>the customer</a:t>
            </a:r>
            <a:r>
              <a:rPr lang="en-US" sz="2800" dirty="0">
                <a:latin typeface="Tw Cen MT" panose="020B0602020104020603" pitchFamily="34" charset="0"/>
              </a:rPr>
              <a:t>.</a:t>
            </a:r>
          </a:p>
        </p:txBody>
      </p:sp>
    </p:spTree>
    <p:extLst>
      <p:ext uri="{BB962C8B-B14F-4D97-AF65-F5344CB8AC3E}">
        <p14:creationId xmlns:p14="http://schemas.microsoft.com/office/powerpoint/2010/main" val="383361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34482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1729</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SimSun</vt:lpstr>
      <vt:lpstr>Algerian</vt:lpstr>
      <vt:lpstr>Arial</vt:lpstr>
      <vt:lpstr>Bell MT</vt:lpstr>
      <vt:lpstr>Calibri</vt:lpstr>
      <vt:lpstr>Calibri Light</vt:lpstr>
      <vt:lpstr>Cambria</vt:lpstr>
      <vt:lpstr>Times New Roman</vt:lpstr>
      <vt:lpstr>Times-Roman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2024-06-05T06:03:36Z</dcterms:created>
  <dcterms:modified xsi:type="dcterms:W3CDTF">2024-06-05T09:28:27Z</dcterms:modified>
</cp:coreProperties>
</file>