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6" r:id="rId14"/>
    <p:sldId id="267" r:id="rId15"/>
    <p:sldId id="279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39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20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477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02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077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9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889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647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2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97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144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9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138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36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17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51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88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9F3635-A499-4D07-8900-9B437B20932A}" type="datetimeFigureOut">
              <a:rPr lang="hr-HR" smtClean="0"/>
              <a:t>26.1.2022.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79E4-D139-40CB-9082-F92295E85F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9183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ypewise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B4FC-4688-4D82-B3D8-2264F8D26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keyboard</a:t>
            </a:r>
            <a:r>
              <a:rPr lang="hr-HR" dirty="0"/>
              <a:t>: QWERTY vs. </a:t>
            </a:r>
            <a:r>
              <a:rPr lang="hr-HR" dirty="0" err="1"/>
              <a:t>Typewise</a:t>
            </a:r>
            <a:r>
              <a:rPr lang="hr-HR" dirty="0"/>
              <a:t> vs. </a:t>
            </a:r>
            <a:r>
              <a:rPr lang="hr-HR" dirty="0" err="1"/>
              <a:t>Custom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358B2-373F-4198-A07F-207DB6D71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Leo Domitrović</a:t>
            </a:r>
          </a:p>
        </p:txBody>
      </p:sp>
    </p:spTree>
    <p:extLst>
      <p:ext uri="{BB962C8B-B14F-4D97-AF65-F5344CB8AC3E}">
        <p14:creationId xmlns:p14="http://schemas.microsoft.com/office/powerpoint/2010/main" val="19175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368A-99F2-40EB-ACB9-5F14B79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WPM</a:t>
            </a:r>
            <a:endParaRPr lang="en-US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B985DB7C-9383-4633-A41D-AA0E8077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5" y="1750979"/>
            <a:ext cx="7235746" cy="472838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347498D-372B-4016-A0AF-114C9E39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51" y="2519174"/>
            <a:ext cx="4771749" cy="27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28A4-CEE0-436A-B69C-40EAA250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WPM</a:t>
            </a: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E4833CF6-14B4-4E20-B099-3B85B8E6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1" y="2052917"/>
            <a:ext cx="3289977" cy="1551622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4E8E405C-7F51-4853-A731-5FF764F2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67" y="2057581"/>
            <a:ext cx="4273921" cy="1546958"/>
          </a:xfrm>
          <a:prstGeom prst="rect">
            <a:avLst/>
          </a:prstGeom>
        </p:spPr>
      </p:pic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F12CE06-DC0D-4017-BF09-1B57E846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64605" y="3604539"/>
            <a:ext cx="3718546" cy="27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0156-2C8B-496B-AB0C-5B199DD2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TER</a:t>
            </a:r>
            <a:endParaRPr lang="en-US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0901ABE9-260A-4179-A7CF-B2A9C490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7730"/>
            <a:ext cx="6530051" cy="3786232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5154D8-6819-4913-9A0A-E6E1C702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48" y="2295727"/>
            <a:ext cx="5603052" cy="31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275C-DB67-49DF-B2E7-9C16EB97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72D2-C79F-4734-BCEA-34702453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B9CBC9C-CFC9-4753-9CF9-D5414F8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3499956" cy="1781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0CD2E-5623-4D9A-9DA1-0CA8CBF4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82" y="2048468"/>
            <a:ext cx="4396376" cy="184855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CF066BB-1AC6-42A9-AE48-C8F054B6C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91" y="3834882"/>
            <a:ext cx="3624814" cy="24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1227-0EDA-42E8-9A11-90AD8F7E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1E349EB-CF66-4DDD-B1FE-BBD0ACD8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259" y="1785154"/>
            <a:ext cx="6827482" cy="41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9E17-4837-4F9B-AC06-8AA65DA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15C0-9422-4215-B39F-32DF77CF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Usability</a:t>
            </a:r>
            <a:r>
              <a:rPr lang="hr-HR" dirty="0"/>
              <a:t> test                      </a:t>
            </a:r>
            <a:r>
              <a:rPr lang="hr-HR" dirty="0" err="1"/>
              <a:t>Learnability</a:t>
            </a:r>
            <a:r>
              <a:rPr lang="hr-HR" dirty="0"/>
              <a:t> test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Engagement</a:t>
            </a:r>
            <a:r>
              <a:rPr lang="hr-HR" dirty="0"/>
              <a:t> test           </a:t>
            </a:r>
            <a:r>
              <a:rPr lang="hr-HR" dirty="0" err="1"/>
              <a:t>Satisfaction</a:t>
            </a:r>
            <a:r>
              <a:rPr lang="hr-HR" dirty="0"/>
              <a:t> test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9119082-EBD7-4F7B-8BCF-36E2BDD6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12" y="2716854"/>
            <a:ext cx="1848286" cy="160322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36DB3F-6FFB-4FDC-B18E-120D6C1B1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96" y="2716853"/>
            <a:ext cx="2030037" cy="1605391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0A43046-58D0-470E-9A4D-39990A1F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67" y="5116829"/>
            <a:ext cx="2040462" cy="160322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D15044F-2753-4696-ABCD-AD76AF582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59" y="5116829"/>
            <a:ext cx="2136451" cy="16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BC27-1886-4D88-A8F9-54642C3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endParaRPr lang="en-US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AB978AA-F191-400F-A648-F70C6722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572903" cy="231489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2355BF2-FA3D-46CD-8D32-474DFFF5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14" y="1853248"/>
            <a:ext cx="5697685" cy="231489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9F3F554-1B7C-4092-A1F3-4D0546E45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788" y="4168146"/>
            <a:ext cx="5260424" cy="2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1AC4-F6A4-4E3C-92A2-98AD343B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559C-5BAC-450F-95D2-C564BC93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                         </a:t>
            </a:r>
            <a:r>
              <a:rPr lang="hr-HR" dirty="0" err="1"/>
              <a:t>Usability</a:t>
            </a:r>
            <a:r>
              <a:rPr lang="hr-HR" dirty="0"/>
              <a:t>                    </a:t>
            </a:r>
            <a:r>
              <a:rPr lang="hr-HR" dirty="0" err="1"/>
              <a:t>Learnability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                          </a:t>
            </a:r>
            <a:r>
              <a:rPr lang="hr-HR" dirty="0" err="1"/>
              <a:t>Engagement</a:t>
            </a:r>
            <a:r>
              <a:rPr lang="hr-HR" dirty="0"/>
              <a:t>           </a:t>
            </a:r>
            <a:r>
              <a:rPr lang="hr-HR" dirty="0" err="1"/>
              <a:t>Satisfaction</a:t>
            </a:r>
            <a:endParaRPr lang="hr-HR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71B6181-1F16-45A2-B614-D8C5124D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60" y="2427605"/>
            <a:ext cx="1690612" cy="146645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FAB6C7F-9C9D-4753-A690-2FE8EE651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54" y="2463152"/>
            <a:ext cx="1854347" cy="146645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5C8A00-64CF-4732-B524-FEB1990C6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55" y="4693553"/>
            <a:ext cx="1854346" cy="140568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A958322-2653-4460-B620-7C8EF3545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76" y="4744045"/>
            <a:ext cx="1724796" cy="13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3FF-B574-4283-8796-4C46FD3B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endParaRPr lang="en-US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AFCA53C-C76F-4435-8425-E6A4ADDFF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77161"/>
            <a:ext cx="5572903" cy="231489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1777E57-8B0D-4B60-8E53-F23286F2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16" y="2077161"/>
            <a:ext cx="5697684" cy="231489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B56F816-BE15-4057-BF4D-04745DDD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14" y="4392059"/>
            <a:ext cx="5572903" cy="23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0AAD-C7E6-4FE6-B23C-A11CB93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TLX </a:t>
            </a:r>
            <a:r>
              <a:rPr lang="hr-HR" dirty="0" err="1"/>
              <a:t>factors</a:t>
            </a:r>
            <a:endParaRPr lang="en-US" dirty="0"/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67273C-98AD-41B7-AFCD-E11BEE03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853248"/>
            <a:ext cx="4002262" cy="2378284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D2D6A5-EB3B-469E-B6DB-703F6601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76" y="1853248"/>
            <a:ext cx="3823417" cy="2396302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913AD6-E283-48AA-BC4F-8DED2BFEC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249550"/>
            <a:ext cx="3691267" cy="237828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FD0797-353C-408D-B5E1-DACC4881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374" y="4249550"/>
            <a:ext cx="3049308" cy="237828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0F2938-DB5B-44E7-9995-0E41E5641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8958" y="4249549"/>
            <a:ext cx="3426348" cy="23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E60A-EC06-425E-8632-E96092F4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Research </a:t>
            </a:r>
            <a:r>
              <a:rPr lang="hr-HR" dirty="0" err="1"/>
              <a:t>goal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929-CF5F-4B5C-B87B-5576A82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Test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entry</a:t>
            </a:r>
            <a:r>
              <a:rPr lang="hr-HR" dirty="0"/>
              <a:t> </a:t>
            </a:r>
            <a:r>
              <a:rPr lang="hr-HR" dirty="0" err="1"/>
              <a:t>efficiency</a:t>
            </a:r>
            <a:r>
              <a:rPr lang="hr-HR" dirty="0"/>
              <a:t> 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keyboard</a:t>
            </a:r>
            <a:r>
              <a:rPr lang="hr-HR" dirty="0"/>
              <a:t> (</a:t>
            </a:r>
            <a:r>
              <a:rPr lang="hr-HR" dirty="0" err="1"/>
              <a:t>developed</a:t>
            </a:r>
            <a:r>
              <a:rPr lang="hr-HR" dirty="0"/>
              <a:t> for one-</a:t>
            </a:r>
            <a:r>
              <a:rPr lang="hr-HR" dirty="0" err="1"/>
              <a:t>thumb</a:t>
            </a:r>
            <a:r>
              <a:rPr lang="hr-HR" dirty="0"/>
              <a:t> </a:t>
            </a:r>
            <a:r>
              <a:rPr lang="hr-HR" dirty="0" err="1"/>
              <a:t>typing</a:t>
            </a:r>
            <a:r>
              <a:rPr lang="hr-HR" dirty="0"/>
              <a:t> </a:t>
            </a:r>
            <a:r>
              <a:rPr lang="hr-HR" dirty="0" err="1"/>
              <a:t>context</a:t>
            </a:r>
            <a:r>
              <a:rPr lang="hr-HR" dirty="0"/>
              <a:t>)</a:t>
            </a:r>
          </a:p>
          <a:p>
            <a:pPr lvl="1"/>
            <a:r>
              <a:rPr lang="en-US" dirty="0"/>
              <a:t>text entry (standard) metrics, usability attributes, design considerations,</a:t>
            </a:r>
            <a:r>
              <a:rPr lang="hr-HR" dirty="0"/>
              <a:t> </a:t>
            </a:r>
            <a:r>
              <a:rPr lang="hr-HR" dirty="0" err="1"/>
              <a:t>etc</a:t>
            </a:r>
            <a:r>
              <a:rPr lang="hr-H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92D84-834C-46AC-ADCD-CDE2D61D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36" y="4150658"/>
            <a:ext cx="901521" cy="11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4D88-305E-4B9C-B88B-F60A5C1F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TLX </a:t>
            </a:r>
            <a:r>
              <a:rPr lang="hr-HR" dirty="0" err="1"/>
              <a:t>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D88D-8772-4606-A81D-DF75D3D2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Mental</a:t>
            </a:r>
            <a:r>
              <a:rPr lang="hr-HR" dirty="0"/>
              <a:t> </a:t>
            </a:r>
            <a:r>
              <a:rPr lang="hr-HR" dirty="0" err="1"/>
              <a:t>demand</a:t>
            </a:r>
            <a:r>
              <a:rPr lang="hr-HR" dirty="0"/>
              <a:t>          </a:t>
            </a:r>
            <a:r>
              <a:rPr lang="hr-HR" dirty="0" err="1"/>
              <a:t>Physical</a:t>
            </a:r>
            <a:r>
              <a:rPr lang="hr-HR" dirty="0"/>
              <a:t> </a:t>
            </a:r>
            <a:r>
              <a:rPr lang="hr-HR" dirty="0" err="1"/>
              <a:t>demand</a:t>
            </a:r>
            <a:r>
              <a:rPr lang="hr-HR" dirty="0"/>
              <a:t>          </a:t>
            </a:r>
            <a:r>
              <a:rPr lang="hr-HR" dirty="0" err="1"/>
              <a:t>Frustration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Performance</a:t>
            </a:r>
            <a:r>
              <a:rPr lang="hr-HR" dirty="0"/>
              <a:t>                         </a:t>
            </a:r>
            <a:r>
              <a:rPr lang="hr-HR" dirty="0" err="1"/>
              <a:t>Effort</a:t>
            </a:r>
            <a:endParaRPr lang="hr-HR" dirty="0"/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B7BFB2E-0AA6-4C15-8CC6-511458E0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36" y="2627008"/>
            <a:ext cx="1966465" cy="1755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DAD41-D346-4642-AD93-729C5F74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34" y="2627008"/>
            <a:ext cx="2391398" cy="1755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46516-7E90-4AFA-B6A1-36D621C6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628" y="2627008"/>
            <a:ext cx="2229161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1E329-FCCD-41BA-9696-42A6899B2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36" y="5121938"/>
            <a:ext cx="2191056" cy="1695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CC52DD-2692-4ABA-9BBB-B1D2F2C0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970" y="5121937"/>
            <a:ext cx="2086741" cy="17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5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E39C-34D8-48CA-8619-B7A23E39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TLX </a:t>
            </a:r>
            <a:r>
              <a:rPr lang="hr-HR" dirty="0" err="1"/>
              <a:t>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D825-3988-4884-91E5-76B49FC8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42F7C73-FB13-43B7-ACA2-A7FEBE2C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" y="2052918"/>
            <a:ext cx="5508160" cy="158103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8F8F9B0-4E86-4CCF-A945-65CAB081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97" y="2052918"/>
            <a:ext cx="4777706" cy="164912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266AF5B-D397-42F3-A9E5-66311BAE5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3" y="4093209"/>
            <a:ext cx="5629735" cy="141982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31AC430-E467-4EC0-AD49-1506AAE06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96" y="4118200"/>
            <a:ext cx="6104251" cy="1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E99-A53E-4833-9245-048A2098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</a:t>
            </a:r>
            <a:r>
              <a:rPr lang="hr-HR" dirty="0"/>
              <a:t>: Design </a:t>
            </a:r>
            <a:r>
              <a:rPr lang="hr-HR" dirty="0" err="1"/>
              <a:t>considerations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9A18C-170E-4C45-BE4D-A32ACC69E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75" y="2152472"/>
            <a:ext cx="3302908" cy="22019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2A395-B629-4A15-AADE-7713CDC5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666" y="2152473"/>
            <a:ext cx="3390665" cy="220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01FC0-32A9-4D1B-B0DB-DE9E692B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002" y="4354411"/>
            <a:ext cx="4093402" cy="24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606C-9E8A-43D3-A464-5BB9DA5A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</a:t>
            </a:r>
            <a:r>
              <a:rPr lang="hr-HR" dirty="0"/>
              <a:t>: Design </a:t>
            </a:r>
            <a:r>
              <a:rPr lang="hr-HR" dirty="0" err="1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96FC-8E28-44E9-99F4-F7375D83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   </a:t>
            </a:r>
            <a:r>
              <a:rPr lang="hr-HR" dirty="0" err="1"/>
              <a:t>Well-suited</a:t>
            </a:r>
            <a:r>
              <a:rPr lang="hr-HR" dirty="0"/>
              <a:t>                                </a:t>
            </a:r>
            <a:r>
              <a:rPr lang="hr-HR" dirty="0" err="1"/>
              <a:t>Control</a:t>
            </a:r>
            <a:r>
              <a:rPr lang="hr-HR" dirty="0"/>
              <a:t> </a:t>
            </a:r>
            <a:r>
              <a:rPr lang="hr-HR" dirty="0" err="1"/>
              <a:t>keys</a:t>
            </a:r>
            <a:r>
              <a:rPr lang="hr-HR" dirty="0"/>
              <a:t> </a:t>
            </a:r>
            <a:r>
              <a:rPr lang="hr-HR" dirty="0" err="1"/>
              <a:t>placement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Movements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3498C32-02B8-4663-A4D3-1B430197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34" y="2662366"/>
            <a:ext cx="2291106" cy="182791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5509A74-4F48-46E2-987C-95F16CF0B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29" y="2662366"/>
            <a:ext cx="2291106" cy="186512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5BCD928-3B95-45C6-917B-7341DD43B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99" y="5012054"/>
            <a:ext cx="2081016" cy="1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9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2DA-6F01-4D86-9DE9-3EB7672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: </a:t>
            </a:r>
            <a:r>
              <a:rPr lang="hr-HR" dirty="0" err="1"/>
              <a:t>Overall</a:t>
            </a:r>
            <a:r>
              <a:rPr lang="hr-HR" dirty="0"/>
              <a:t> </a:t>
            </a:r>
            <a:r>
              <a:rPr lang="hr-HR" dirty="0" err="1"/>
              <a:t>preference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3A35-6280-4FF5-BDB0-71AEFCAC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87BB1-BB95-4134-AAA3-596B6BD3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67" y="2145430"/>
            <a:ext cx="3806495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FB20-0A95-4025-9424-89E43917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HVALA NA PAŽNJI!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2FD0-011E-4C6A-9654-1B939443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02D-B04D-4427-AF54-BEF900D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3525-BA56-49C4-91BA-1DBBDD92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Existent</a:t>
            </a:r>
            <a:r>
              <a:rPr lang="hr-HR" dirty="0"/>
              <a:t> </a:t>
            </a:r>
            <a:r>
              <a:rPr lang="hr-HR" dirty="0" err="1"/>
              <a:t>Typewise</a:t>
            </a:r>
            <a:r>
              <a:rPr lang="hr-HR" dirty="0"/>
              <a:t> </a:t>
            </a:r>
            <a:r>
              <a:rPr lang="hr-HR" dirty="0" err="1"/>
              <a:t>keyboard</a:t>
            </a:r>
            <a:r>
              <a:rPr lang="hr-HR" dirty="0"/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https://www.typewise.app/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153D8-C340-464D-B699-607A8965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21" y="3002218"/>
            <a:ext cx="3670344" cy="29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FB68-F599-4905-8F79-479E8AC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Hexagonal</a:t>
            </a:r>
            <a:r>
              <a:rPr lang="hr-HR" dirty="0"/>
              <a:t> QWERTY </a:t>
            </a:r>
            <a:r>
              <a:rPr lang="hr-HR" dirty="0" err="1"/>
              <a:t>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D474-55FF-4BD5-85C1-4C60017B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clock, staring&#10;&#10;Description automatically generated">
            <a:extLst>
              <a:ext uri="{FF2B5EF4-FFF2-40B4-BE49-F238E27FC236}">
                <a16:creationId xmlns:a16="http://schemas.microsoft.com/office/drawing/2014/main" id="{318F4302-2383-47A6-81E6-2069783F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93" y="3228229"/>
            <a:ext cx="4780167" cy="16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882-19D4-4C98-9010-9F96F535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Typewise</a:t>
            </a:r>
            <a:r>
              <a:rPr lang="hr-HR" dirty="0"/>
              <a:t> </a:t>
            </a:r>
            <a:r>
              <a:rPr lang="hr-HR" dirty="0" err="1"/>
              <a:t>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0B49-79A1-466F-8D5C-52E5A713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Right-handed</a:t>
            </a:r>
            <a:r>
              <a:rPr lang="hr-HR" dirty="0"/>
              <a:t> </a:t>
            </a:r>
            <a:r>
              <a:rPr lang="hr-HR" dirty="0" err="1"/>
              <a:t>layout</a:t>
            </a:r>
            <a:r>
              <a:rPr lang="hr-HR" dirty="0"/>
              <a:t>:							</a:t>
            </a:r>
            <a:r>
              <a:rPr lang="hr-HR" dirty="0" err="1"/>
              <a:t>Left-handed</a:t>
            </a:r>
            <a:r>
              <a:rPr lang="hr-HR" dirty="0"/>
              <a:t> </a:t>
            </a:r>
            <a:r>
              <a:rPr lang="hr-HR" dirty="0" err="1"/>
              <a:t>layout</a:t>
            </a:r>
            <a:r>
              <a:rPr lang="hr-HR" dirty="0"/>
              <a:t>:</a:t>
            </a:r>
            <a:endParaRPr lang="en-US" dirty="0"/>
          </a:p>
        </p:txBody>
      </p:sp>
      <p:pic>
        <p:nvPicPr>
          <p:cNvPr id="5" name="Picture 4" descr="A picture containing electronics, honeycomb&#10;&#10;Description automatically generated">
            <a:extLst>
              <a:ext uri="{FF2B5EF4-FFF2-40B4-BE49-F238E27FC236}">
                <a16:creationId xmlns:a16="http://schemas.microsoft.com/office/drawing/2014/main" id="{E534C4FE-25B6-4791-93B6-4F26290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798784"/>
            <a:ext cx="4709971" cy="2726527"/>
          </a:xfrm>
          <a:prstGeom prst="rect">
            <a:avLst/>
          </a:prstGeom>
        </p:spPr>
      </p:pic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43072A7-8ED2-4B9C-A4E0-97D9A49A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75" y="2798784"/>
            <a:ext cx="4663472" cy="27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D73A-FD38-431E-945E-10537C5C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Custom</a:t>
            </a:r>
            <a:r>
              <a:rPr lang="hr-HR" dirty="0"/>
              <a:t> </a:t>
            </a:r>
            <a:r>
              <a:rPr lang="hr-HR" dirty="0" err="1"/>
              <a:t>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E2E2-DE08-45C3-A36D-B937F9C1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Right-handed</a:t>
            </a:r>
            <a:r>
              <a:rPr lang="hr-HR" dirty="0"/>
              <a:t> </a:t>
            </a:r>
            <a:r>
              <a:rPr lang="hr-HR" dirty="0" err="1"/>
              <a:t>layout</a:t>
            </a:r>
            <a:r>
              <a:rPr lang="hr-HR" dirty="0"/>
              <a:t>:							</a:t>
            </a:r>
            <a:r>
              <a:rPr lang="hr-HR" dirty="0" err="1"/>
              <a:t>Left-handed</a:t>
            </a:r>
            <a:r>
              <a:rPr lang="hr-HR" dirty="0"/>
              <a:t> </a:t>
            </a:r>
            <a:r>
              <a:rPr lang="hr-HR" dirty="0" err="1"/>
              <a:t>layout</a:t>
            </a:r>
            <a:r>
              <a:rPr lang="hr-HR" dirty="0"/>
              <a:t>:</a:t>
            </a:r>
            <a:endParaRPr lang="en-US" dirty="0"/>
          </a:p>
        </p:txBody>
      </p:sp>
      <p:pic>
        <p:nvPicPr>
          <p:cNvPr id="5" name="Picture 4" descr="A picture containing indoor, electronics, looking, clock&#10;&#10;Description automatically generated">
            <a:extLst>
              <a:ext uri="{FF2B5EF4-FFF2-40B4-BE49-F238E27FC236}">
                <a16:creationId xmlns:a16="http://schemas.microsoft.com/office/drawing/2014/main" id="{C4831B8A-A3AF-4490-85C3-56F65691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6" y="2872422"/>
            <a:ext cx="5057748" cy="2132331"/>
          </a:xfrm>
          <a:prstGeom prst="rect">
            <a:avLst/>
          </a:prstGeom>
        </p:spPr>
      </p:pic>
      <p:pic>
        <p:nvPicPr>
          <p:cNvPr id="7" name="Picture 6" descr="A picture containing electronics, indoor, looking, clock&#10;&#10;Description automatically generated">
            <a:extLst>
              <a:ext uri="{FF2B5EF4-FFF2-40B4-BE49-F238E27FC236}">
                <a16:creationId xmlns:a16="http://schemas.microsoft.com/office/drawing/2014/main" id="{E6E5828F-1EF8-4FD5-A068-2F1AD402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67" y="2838766"/>
            <a:ext cx="5119072" cy="21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D03-B3BF-4261-BE6C-6FA7C03D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Experiment</a:t>
            </a:r>
            <a:r>
              <a:rPr lang="hr-HR" dirty="0"/>
              <a:t>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193B-99F7-4389-9F37-B58D8B6C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Q</a:t>
            </a:r>
            <a:r>
              <a:rPr lang="en-US" dirty="0" err="1"/>
              <a:t>uestionnaire</a:t>
            </a:r>
            <a:r>
              <a:rPr lang="hr-HR" dirty="0"/>
              <a:t> </a:t>
            </a:r>
            <a:r>
              <a:rPr lang="hr-HR" dirty="0" err="1"/>
              <a:t>before</a:t>
            </a:r>
            <a:r>
              <a:rPr lang="hr-HR" dirty="0"/>
              <a:t> </a:t>
            </a:r>
            <a:r>
              <a:rPr lang="hr-HR" dirty="0" err="1"/>
              <a:t>experiment</a:t>
            </a:r>
            <a:endParaRPr lang="hr-HR" dirty="0"/>
          </a:p>
          <a:p>
            <a:r>
              <a:rPr lang="hr-HR" dirty="0"/>
              <a:t>10-15 min </a:t>
            </a:r>
            <a:r>
              <a:rPr lang="hr-HR" dirty="0" err="1"/>
              <a:t>training</a:t>
            </a:r>
            <a:r>
              <a:rPr lang="hr-HR" dirty="0"/>
              <a:t> </a:t>
            </a:r>
            <a:r>
              <a:rPr lang="hr-HR" dirty="0" err="1"/>
              <a:t>before</a:t>
            </a:r>
            <a:r>
              <a:rPr lang="hr-HR" dirty="0"/>
              <a:t> </a:t>
            </a:r>
            <a:r>
              <a:rPr lang="hr-HR" dirty="0" err="1"/>
              <a:t>experiment</a:t>
            </a:r>
            <a:endParaRPr lang="hr-HR" dirty="0"/>
          </a:p>
          <a:p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entry</a:t>
            </a:r>
            <a:r>
              <a:rPr lang="hr-HR" dirty="0"/>
              <a:t> </a:t>
            </a:r>
            <a:r>
              <a:rPr lang="hr-HR" dirty="0" err="1"/>
              <a:t>tasks</a:t>
            </a:r>
            <a:r>
              <a:rPr lang="hr-HR" dirty="0"/>
              <a:t> [</a:t>
            </a:r>
            <a:r>
              <a:rPr lang="hr-HR" dirty="0" err="1"/>
              <a:t>Default</a:t>
            </a:r>
            <a:r>
              <a:rPr lang="hr-HR" dirty="0"/>
              <a:t> vs. </a:t>
            </a:r>
            <a:r>
              <a:rPr lang="hr-HR" dirty="0" err="1"/>
              <a:t>Hexagonal</a:t>
            </a:r>
            <a:r>
              <a:rPr lang="hr-HR" dirty="0"/>
              <a:t> QWERTY vs. </a:t>
            </a:r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Typewise</a:t>
            </a:r>
            <a:r>
              <a:rPr lang="hr-HR" dirty="0"/>
              <a:t> vs. </a:t>
            </a:r>
            <a:r>
              <a:rPr lang="hr-HR" dirty="0" err="1"/>
              <a:t>Hexagonal</a:t>
            </a:r>
            <a:r>
              <a:rPr lang="hr-HR" dirty="0"/>
              <a:t> </a:t>
            </a:r>
            <a:r>
              <a:rPr lang="hr-HR" dirty="0" err="1"/>
              <a:t>Custom</a:t>
            </a:r>
            <a:r>
              <a:rPr lang="hr-HR" dirty="0"/>
              <a:t>]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Input </a:t>
            </a:r>
            <a:r>
              <a:rPr lang="hr-HR" dirty="0" err="1"/>
              <a:t>Logger</a:t>
            </a:r>
            <a:endParaRPr lang="hr-HR" dirty="0"/>
          </a:p>
          <a:p>
            <a:pPr lvl="1"/>
            <a:r>
              <a:rPr lang="hr-HR" dirty="0"/>
              <a:t>20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phrases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English </a:t>
            </a:r>
            <a:r>
              <a:rPr lang="hr-HR" dirty="0" err="1"/>
              <a:t>language</a:t>
            </a:r>
            <a:endParaRPr lang="hr-HR" dirty="0"/>
          </a:p>
          <a:p>
            <a:pPr lvl="1"/>
            <a:r>
              <a:rPr lang="hr-HR" dirty="0" err="1"/>
              <a:t>Errors</a:t>
            </a:r>
            <a:r>
              <a:rPr lang="hr-HR" dirty="0"/>
              <a:t> are </a:t>
            </a:r>
            <a:r>
              <a:rPr lang="hr-HR" dirty="0" err="1"/>
              <a:t>allowed</a:t>
            </a:r>
            <a:endParaRPr lang="hr-HR" dirty="0"/>
          </a:p>
          <a:p>
            <a:pPr lvl="1"/>
            <a:r>
              <a:rPr lang="hr-HR" dirty="0"/>
              <a:t>As </a:t>
            </a:r>
            <a:r>
              <a:rPr lang="hr-HR" dirty="0" err="1"/>
              <a:t>fast</a:t>
            </a:r>
            <a:r>
              <a:rPr lang="hr-HR" dirty="0"/>
              <a:t> as </a:t>
            </a:r>
            <a:r>
              <a:rPr lang="hr-HR" dirty="0" err="1"/>
              <a:t>possible</a:t>
            </a:r>
            <a:r>
              <a:rPr lang="hr-HR" dirty="0"/>
              <a:t>, as </a:t>
            </a:r>
            <a:r>
              <a:rPr lang="hr-HR" dirty="0" err="1"/>
              <a:t>accurate</a:t>
            </a:r>
            <a:r>
              <a:rPr lang="hr-HR" dirty="0"/>
              <a:t> as </a:t>
            </a:r>
            <a:r>
              <a:rPr lang="hr-HR" dirty="0" err="1"/>
              <a:t>possible</a:t>
            </a:r>
            <a:endParaRPr lang="hr-HR" dirty="0"/>
          </a:p>
          <a:p>
            <a:r>
              <a:rPr lang="hr-HR" dirty="0"/>
              <a:t>Q</a:t>
            </a:r>
            <a:r>
              <a:rPr lang="en-US" dirty="0" err="1"/>
              <a:t>uestionnaire</a:t>
            </a:r>
            <a:r>
              <a:rPr lang="hr-HR" dirty="0"/>
              <a:t> </a:t>
            </a:r>
            <a:r>
              <a:rPr lang="hr-HR" dirty="0" err="1"/>
              <a:t>before</a:t>
            </a:r>
            <a:r>
              <a:rPr lang="hr-HR" dirty="0"/>
              <a:t> </a:t>
            </a:r>
            <a:r>
              <a:rPr lang="hr-HR" dirty="0" err="1"/>
              <a:t>experiment</a:t>
            </a:r>
            <a:endParaRPr lang="hr-HR" dirty="0"/>
          </a:p>
          <a:p>
            <a:pPr lvl="1"/>
            <a:r>
              <a:rPr lang="hr-HR" dirty="0"/>
              <a:t>Design (7-point </a:t>
            </a:r>
            <a:r>
              <a:rPr lang="hr-HR" dirty="0" err="1"/>
              <a:t>Likert</a:t>
            </a:r>
            <a:r>
              <a:rPr lang="hr-HR" dirty="0"/>
              <a:t> </a:t>
            </a:r>
            <a:r>
              <a:rPr lang="hr-HR" dirty="0" err="1"/>
              <a:t>scale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Usability</a:t>
            </a:r>
            <a:r>
              <a:rPr lang="hr-HR" dirty="0"/>
              <a:t> </a:t>
            </a:r>
            <a:r>
              <a:rPr lang="hr-HR" dirty="0" err="1"/>
              <a:t>attributes</a:t>
            </a:r>
            <a:r>
              <a:rPr lang="hr-HR" dirty="0"/>
              <a:t> (7-point </a:t>
            </a:r>
            <a:r>
              <a:rPr lang="hr-HR" dirty="0" err="1"/>
              <a:t>Likert</a:t>
            </a:r>
            <a:r>
              <a:rPr lang="hr-HR" dirty="0"/>
              <a:t> </a:t>
            </a:r>
            <a:r>
              <a:rPr lang="hr-HR" dirty="0" err="1"/>
              <a:t>scale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NASA-TLX (</a:t>
            </a:r>
            <a:r>
              <a:rPr lang="hr-HR" dirty="0" err="1"/>
              <a:t>mental</a:t>
            </a:r>
            <a:r>
              <a:rPr lang="hr-HR" dirty="0"/>
              <a:t> </a:t>
            </a:r>
            <a:r>
              <a:rPr lang="hr-HR" dirty="0" err="1"/>
              <a:t>demand</a:t>
            </a:r>
            <a:r>
              <a:rPr lang="hr-HR" dirty="0"/>
              <a:t>, </a:t>
            </a:r>
            <a:r>
              <a:rPr lang="hr-HR" dirty="0" err="1"/>
              <a:t>physical</a:t>
            </a:r>
            <a:r>
              <a:rPr lang="hr-HR" dirty="0"/>
              <a:t> </a:t>
            </a:r>
            <a:r>
              <a:rPr lang="hr-HR" dirty="0" err="1"/>
              <a:t>demand</a:t>
            </a:r>
            <a:r>
              <a:rPr lang="hr-HR" dirty="0"/>
              <a:t>, </a:t>
            </a:r>
            <a:r>
              <a:rPr lang="hr-HR" dirty="0" err="1"/>
              <a:t>performance</a:t>
            </a:r>
            <a:r>
              <a:rPr lang="hr-HR" dirty="0"/>
              <a:t>, </a:t>
            </a:r>
            <a:r>
              <a:rPr lang="hr-HR" dirty="0" err="1"/>
              <a:t>effort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frustration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5512-3665-42BB-A64D-A8FF184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Participants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apparatus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EB44-A537-4CFB-96CC-3E90D527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9 </a:t>
            </a:r>
            <a:r>
              <a:rPr lang="hr-HR" dirty="0" err="1"/>
              <a:t>Users</a:t>
            </a:r>
            <a:r>
              <a:rPr lang="hr-HR" dirty="0"/>
              <a:t>: 8M + 1F</a:t>
            </a:r>
          </a:p>
          <a:p>
            <a:pPr lvl="1"/>
            <a:r>
              <a:rPr lang="hr-HR" dirty="0"/>
              <a:t>Age: </a:t>
            </a:r>
            <a:r>
              <a:rPr lang="hr-HR" dirty="0" err="1"/>
              <a:t>Mean</a:t>
            </a:r>
            <a:r>
              <a:rPr lang="hr-HR" dirty="0"/>
              <a:t>=25.1, STDEV=</a:t>
            </a:r>
          </a:p>
          <a:p>
            <a:pPr lvl="1"/>
            <a:r>
              <a:rPr lang="hr-HR" dirty="0" err="1"/>
              <a:t>Dominant</a:t>
            </a:r>
            <a:r>
              <a:rPr lang="hr-HR" dirty="0"/>
              <a:t> </a:t>
            </a:r>
            <a:r>
              <a:rPr lang="hr-HR" dirty="0" err="1"/>
              <a:t>hand</a:t>
            </a:r>
            <a:r>
              <a:rPr lang="hr-HR" dirty="0"/>
              <a:t>: </a:t>
            </a:r>
            <a:r>
              <a:rPr lang="hr-HR" dirty="0" err="1"/>
              <a:t>Right</a:t>
            </a:r>
            <a:r>
              <a:rPr lang="hr-HR" dirty="0"/>
              <a:t>=9</a:t>
            </a:r>
          </a:p>
          <a:p>
            <a:pPr lvl="1"/>
            <a:r>
              <a:rPr lang="hr-HR" dirty="0" err="1"/>
              <a:t>Preferred</a:t>
            </a:r>
            <a:r>
              <a:rPr lang="hr-HR" dirty="0"/>
              <a:t> </a:t>
            </a:r>
            <a:r>
              <a:rPr lang="hr-HR" dirty="0" err="1"/>
              <a:t>texting</a:t>
            </a:r>
            <a:r>
              <a:rPr lang="hr-HR" dirty="0"/>
              <a:t> </a:t>
            </a:r>
            <a:r>
              <a:rPr lang="hr-HR" dirty="0" err="1"/>
              <a:t>style</a:t>
            </a:r>
            <a:r>
              <a:rPr lang="hr-HR" dirty="0"/>
              <a:t>: </a:t>
            </a:r>
            <a:r>
              <a:rPr lang="hr-HR" dirty="0" err="1"/>
              <a:t>Two-handed</a:t>
            </a:r>
            <a:r>
              <a:rPr lang="hr-HR" dirty="0"/>
              <a:t> </a:t>
            </a:r>
            <a:r>
              <a:rPr lang="hr-HR" dirty="0" err="1"/>
              <a:t>portrait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BCC28B8C-A18A-4B2C-A69A-A30F5A5A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05" y="4150658"/>
            <a:ext cx="1990090" cy="2011680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4592E4-B4F8-46DF-A422-14EF588D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41" y="4150658"/>
            <a:ext cx="1775622" cy="2011681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B993975-00D4-4284-8717-7137401F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83" y="4123616"/>
            <a:ext cx="1775622" cy="20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9C3-F11A-450D-8CB9-5AE2DAAC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estimation of Hexagonal keyboard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89E6-EA54-43FA-ACB5-7FD4C480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rom literature: a = 0.1154, b = 0.1098</a:t>
            </a:r>
          </a:p>
          <a:p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rom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FittsTouch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experiment: a = 0.3887, b = 0.0639</a:t>
            </a:r>
            <a:endParaRPr lang="hr-HR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r-HR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QWERTY</a:t>
            </a: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literature: 36.485 WPM</a:t>
            </a: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FittsTouch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23.39</a:t>
            </a:r>
            <a:r>
              <a:rPr lang="hr-H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WPM</a:t>
            </a:r>
          </a:p>
          <a:p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Typewise</a:t>
            </a:r>
            <a:endParaRPr lang="hr-HR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literature: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39.314 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WPM (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41.256 WPM </a:t>
            </a:r>
            <a:r>
              <a:rPr lang="hr-HR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hr-HR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left</a:t>
            </a:r>
            <a:r>
              <a:rPr lang="hr-HR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FittsTouch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24.447 </a:t>
            </a:r>
            <a:r>
              <a:rPr lang="hr-H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WPM (</a:t>
            </a:r>
            <a:r>
              <a:rPr lang="hr-H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hr-H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r-H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hr-H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24.037 </a:t>
            </a:r>
            <a:r>
              <a:rPr lang="hr-HR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WPM ()</a:t>
            </a:r>
            <a:r>
              <a:rPr lang="hr-HR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left</a:t>
            </a:r>
            <a:endParaRPr lang="hr-H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Custom</a:t>
            </a:r>
            <a:endParaRPr lang="hr-HR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literature: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44.274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WPM</a:t>
            </a:r>
          </a:p>
          <a:p>
            <a:pPr lvl="1"/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hr-H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FittsTouch</a:t>
            </a:r>
            <a:r>
              <a:rPr lang="hr-HR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25.036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WPM</a:t>
            </a:r>
          </a:p>
          <a:p>
            <a:pPr marL="457200" lvl="1" indent="0">
              <a:buNone/>
            </a:pP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4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379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Hexagonal keyboard: QWERTY vs. Typewise vs. Custom</vt:lpstr>
      <vt:lpstr>Research goal</vt:lpstr>
      <vt:lpstr>Motivation</vt:lpstr>
      <vt:lpstr>Hexagonal QWERTY layout</vt:lpstr>
      <vt:lpstr>Hexagonal Typewise layout</vt:lpstr>
      <vt:lpstr>Hexagonal Custom layout</vt:lpstr>
      <vt:lpstr>Experiment procedure</vt:lpstr>
      <vt:lpstr>Participants and apparatus</vt:lpstr>
      <vt:lpstr>Performance estimation of Hexagonal keyboard layouts</vt:lpstr>
      <vt:lpstr>Results: WPM</vt:lpstr>
      <vt:lpstr>Results: WPM</vt:lpstr>
      <vt:lpstr>Results: TER</vt:lpstr>
      <vt:lpstr>Results: TER</vt:lpstr>
      <vt:lpstr>Results: Usability attributes</vt:lpstr>
      <vt:lpstr>Results: Usability attributes</vt:lpstr>
      <vt:lpstr>Results: Usability attributes</vt:lpstr>
      <vt:lpstr>Results: Usability attributes</vt:lpstr>
      <vt:lpstr>Results: Usability attributes</vt:lpstr>
      <vt:lpstr>Results: TLX factors</vt:lpstr>
      <vt:lpstr>Results: TLX factors</vt:lpstr>
      <vt:lpstr>Results: TLX factors</vt:lpstr>
      <vt:lpstr>Result: Design considerations</vt:lpstr>
      <vt:lpstr>Result: Design considerations</vt:lpstr>
      <vt:lpstr>Results: Overall preference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keyboard</dc:title>
  <dc:creator>Leo Domitrović</dc:creator>
  <cp:lastModifiedBy>Leo Domitrović</cp:lastModifiedBy>
  <cp:revision>24</cp:revision>
  <dcterms:created xsi:type="dcterms:W3CDTF">2022-01-25T13:38:30Z</dcterms:created>
  <dcterms:modified xsi:type="dcterms:W3CDTF">2022-01-25T23:58:16Z</dcterms:modified>
</cp:coreProperties>
</file>