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7" r:id="rId4"/>
  </p:sldMasterIdLst>
  <p:notesMasterIdLst>
    <p:notesMasterId r:id="rId13"/>
  </p:notesMasterIdLst>
  <p:sldIdLst>
    <p:sldId id="259" r:id="rId5"/>
    <p:sldId id="265" r:id="rId6"/>
    <p:sldId id="264" r:id="rId7"/>
    <p:sldId id="266" r:id="rId8"/>
    <p:sldId id="267" r:id="rId9"/>
    <p:sldId id="268" r:id="rId10"/>
    <p:sldId id="260" r:id="rId11"/>
    <p:sldId id="269" r:id="rId12"/>
  </p:sldIdLst>
  <p:sldSz cx="12192000" cy="6858000"/>
  <p:notesSz cx="6858000" cy="9144000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5" orient="horz" pos="3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hya Shah" initials="SS" lastIdx="1" clrIdx="0">
    <p:extLst>
      <p:ext uri="{19B8F6BF-5375-455C-9EA6-DF929625EA0E}">
        <p15:presenceInfo xmlns:p15="http://schemas.microsoft.com/office/powerpoint/2012/main" userId="2e2c8a13f9c2c0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TK Elevator Table Style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bg1"/>
              </a:solidFill>
            </a:ln>
          </a:left>
          <a:right>
            <a:ln w="0" cmpd="sng">
              <a:solidFill>
                <a:schemeClr val="bg1"/>
              </a:solidFill>
            </a:ln>
          </a:right>
          <a:top>
            <a:ln w="0" cmpd="sng">
              <a:solidFill>
                <a:schemeClr val="bg1"/>
              </a:solidFill>
            </a:ln>
          </a:top>
          <a:bottom>
            <a:ln w="0" cmpd="sng">
              <a:solidFill>
                <a:schemeClr val="bg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bg1"/>
              </a:solidFill>
            </a:ln>
          </a:insideV>
        </a:tcBdr>
        <a:fill>
          <a:solidFill>
            <a:srgbClr val="F5F9FD"/>
          </a:solidFill>
        </a:fill>
      </a:tcStyle>
    </a:wholeTbl>
    <a:band1H>
      <a:tcStyle>
        <a:tcBdr/>
        <a:fill>
          <a:solidFill>
            <a:schemeClr val="bg1"/>
          </a:solidFill>
        </a:fill>
      </a:tcStyle>
    </a:band1H>
    <a:band2H>
      <a:tcStyle>
        <a:tcBdr/>
        <a:fill>
          <a:solidFill>
            <a:schemeClr val="bg1"/>
          </a:solidFill>
        </a:fill>
      </a:tcStyle>
    </a:band2H>
    <a:band1V>
      <a:tcStyle>
        <a:tcBdr/>
        <a:fill>
          <a:solidFill>
            <a:srgbClr val="F5F9FD"/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rgbClr val="999999"/>
          </a:solidFill>
        </a:fill>
      </a:tcStyle>
    </a:lastCol>
    <a:firstCol>
      <a:tcTxStyle>
        <a:fontRef idx="minor">
          <a:prstClr val="black"/>
        </a:fontRef>
        <a:schemeClr val="dk2"/>
      </a:tcTxStyle>
      <a:tcStyle>
        <a:tcBdr/>
        <a:fill>
          <a:solidFill>
            <a:srgbClr val="F3F3F4"/>
          </a:solidFill>
        </a:fill>
      </a:tcStyle>
    </a:firstCol>
    <a:lastRow>
      <a:tcTxStyle>
        <a:fontRef idx="minor">
          <a:prstClr val="black"/>
        </a:fontRef>
        <a:schemeClr val="dk1"/>
      </a:tcTxStyle>
      <a:tcStyle>
        <a:tcBdr>
          <a:top>
            <a:ln w="114300" cmpd="sng">
              <a:solidFill>
                <a:schemeClr val="lt1"/>
              </a:solidFill>
            </a:ln>
          </a:top>
        </a:tcBdr>
        <a:fill>
          <a:solidFill>
            <a:srgbClr val="CCCCCC"/>
          </a:solidFill>
        </a:fill>
      </a:tcStyle>
    </a:lastRow>
    <a:firstRow>
      <a:tcTxStyle>
        <a:fontRef idx="minor">
          <a:prstClr val="black"/>
        </a:fontRef>
        <a:schemeClr val="lt1"/>
      </a:tcTxStyle>
      <a:tcStyle>
        <a:tcBdr>
          <a:bottom>
            <a:ln w="0" cmpd="sng">
              <a:solidFill>
                <a:schemeClr val="accent1"/>
              </a:solidFill>
            </a:ln>
          </a:bottom>
        </a:tcBdr>
        <a:fill>
          <a:solidFill>
            <a:schemeClr val="l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34" y="96"/>
      </p:cViewPr>
      <p:guideLst>
        <p:guide pos="3840"/>
        <p:guide orient="horz" pos="338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7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lt"/>
              </a:defRPr>
            </a:lvl1pPr>
          </a:lstStyle>
          <a:p>
            <a:endParaRPr lang="en-US">
              <a:latin typeface="TKE Type Book" panose="020B0404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7C8FFA8A-A26D-4049-8CAC-C17BE9C13CBD}" type="datetimeFigureOut">
              <a:rPr lang="en-US" smtClean="0">
                <a:latin typeface="TKE Type Book" panose="020B0404030202060203" pitchFamily="34" charset="0"/>
              </a:rPr>
              <a:pPr/>
              <a:t>12/12/2022</a:t>
            </a:fld>
            <a:endParaRPr lang="en-US">
              <a:latin typeface="TKE Type Book" panose="020B0404030202060203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latin typeface="TKE Type Book" panose="020B0404030202060203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42846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endParaRPr lang="en-US">
              <a:latin typeface="TKE Type Book" panose="020B040403020206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</a:defRPr>
            </a:lvl1pPr>
          </a:lstStyle>
          <a:p>
            <a:fld id="{121E6391-2A84-4EEA-8446-F95C56D74EF3}" type="slidenum">
              <a:rPr lang="en-US" smtClean="0">
                <a:latin typeface="TKE Type Book" panose="020B0404030202060203" pitchFamily="34" charset="0"/>
              </a:rPr>
              <a:pPr/>
              <a:t>‹#›</a:t>
            </a:fld>
            <a:endParaRPr lang="en-US">
              <a:latin typeface="TKE Type Book" panose="020B0404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3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TKE Type Book" panose="020B0404030202060203" pitchFamily="34" charset="0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TKE Type Book" panose="020B0404030202060203" pitchFamily="34" charset="0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TKE Type Book" panose="020B0404030202060203" pitchFamily="34" charset="0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TKE Type Book" panose="020B0404030202060203" pitchFamily="34" charset="0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TKE Type Book" panose="020B0404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11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70013B2-F3C9-407C-AB84-C1636546E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32522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1" progId="TCLayout.ActiveDocument.1">
                  <p:embed/>
                </p:oleObj>
              </mc:Choice>
              <mc:Fallback>
                <p:oleObj name="think-cell Folie" r:id="rId3" imgW="592" imgH="59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70013B2-F3C9-407C-AB84-C1636546E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2F405177-41F6-403B-BE9B-C589AC82FF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 l="-5056" b="-5055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C5DA6-A185-4679-AD53-63CD93A918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ltGray">
          <a:xfrm>
            <a:off x="1" y="545982"/>
            <a:ext cx="5051884" cy="2520466"/>
          </a:xfrm>
          <a:solidFill>
            <a:schemeClr val="tx1"/>
          </a:solidFill>
          <a:ln w="184150">
            <a:noFill/>
          </a:ln>
        </p:spPr>
        <p:txBody>
          <a:bodyPr vert="horz" wrap="square" lIns="262800" tIns="262800" rIns="262800" bIns="262800" anchor="t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44931-55CA-47EF-A48A-1883192B664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ltGray">
          <a:xfrm>
            <a:off x="263525" y="1732617"/>
            <a:ext cx="4284303" cy="256224"/>
          </a:xfr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B2875D-1BEE-4867-9AB3-53833047E3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ltGray">
          <a:xfrm>
            <a:off x="263525" y="2348840"/>
            <a:ext cx="4284303" cy="199285"/>
          </a:xfrm>
        </p:spPr>
        <p:txBody>
          <a:bodyPr wrap="square" lIns="0" tIns="0" rIns="0" bIns="0" anchor="b">
            <a:spAutoFit/>
          </a:bodyPr>
          <a:lstStyle>
            <a:lvl1pPr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A354ED5E-619B-4F75-8D20-2682A9DBAF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39392" y="484983"/>
            <a:ext cx="977235" cy="977235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81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F822A031-9810-4E14-9898-F9401A3D06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32316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1" progId="TCLayout.ActiveDocument.1">
                  <p:embed/>
                </p:oleObj>
              </mc:Choice>
              <mc:Fallback>
                <p:oleObj name="think-cell Folie" r:id="rId3" imgW="592" imgH="591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F822A031-9810-4E14-9898-F9401A3D06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520E18-2DB3-48E6-8EB8-FCBB05A60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4637672"/>
            <a:ext cx="5580235" cy="723724"/>
          </a:xfrm>
        </p:spPr>
        <p:txBody>
          <a:bodyPr vert="horz"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27ACA-6663-477A-8001-4198371C9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8413" y="3818680"/>
            <a:ext cx="5580235" cy="222997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EAD2-0C5E-4F06-9FF9-7AB71DFC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222A-90B4-44D6-BC39-E031820F6AAE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5207-8C12-4471-A97B-AFA06F9F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 March 2021  |  TKE PowerPoint Styleguide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12F08-AC08-408C-BC4C-F80D4EB1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B256-7080-431C-B9F3-8E4D2613C7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4D2E4E-5092-49A9-9471-03D871BCCD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37012"/>
          </a:xfrm>
          <a:blipFill>
            <a:blip r:embed="rId5"/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1833897-58DC-4202-9380-575F360DE8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5" y="6299178"/>
            <a:ext cx="9560683" cy="1138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E857272-C7B4-448B-9F79-1C67F91C97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525" y="5399378"/>
            <a:ext cx="5580235" cy="284693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948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99" userDrawn="1">
          <p15:clr>
            <a:srgbClr val="5ACBF0"/>
          </p15:clr>
        </p15:guide>
        <p15:guide id="2" pos="3681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iz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A825668-9488-4F24-9DA6-4141BDDD83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1529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1" progId="TCLayout.ActiveDocument.1">
                  <p:embed/>
                </p:oleObj>
              </mc:Choice>
              <mc:Fallback>
                <p:oleObj name="think-cell Folie" r:id="rId3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CA825668-9488-4F24-9DA6-4141BDDD83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DBCBCEA-F571-4B8B-B184-5275197130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3200" cy="6858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C8017-E963-4FB2-88EF-C66A77EAA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0" y="1484313"/>
            <a:ext cx="3096741" cy="3096000"/>
          </a:xfrm>
          <a:solidFill>
            <a:schemeClr val="tx1"/>
          </a:solidFill>
        </p:spPr>
        <p:txBody>
          <a:bodyPr vert="horz" wrap="square" lIns="252000" tIns="180000" rIns="180000" bIns="180000">
            <a:noAutofit/>
          </a:bodyPr>
          <a:lstStyle>
            <a:lvl1pPr>
              <a:lnSpc>
                <a:spcPct val="100000"/>
              </a:lnSpc>
              <a:defRPr sz="26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03D683-BACD-414D-81F6-51D4396661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94270" y="6324661"/>
            <a:ext cx="641350" cy="284217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550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02168CF7-3865-4D55-9DDE-03F6F9BFD5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19791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1" progId="TCLayout.ActiveDocument.1">
                  <p:embed/>
                </p:oleObj>
              </mc:Choice>
              <mc:Fallback>
                <p:oleObj name="think-cell Folie" r:id="rId3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02168CF7-3865-4D55-9DDE-03F6F9BFD5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C0FED51-C5F5-47E0-9669-2328342505D1}"/>
              </a:ext>
            </a:extLst>
          </p:cNvPr>
          <p:cNvSpPr/>
          <p:nvPr userDrawn="1"/>
        </p:nvSpPr>
        <p:spPr bwMode="ltGray">
          <a:xfrm>
            <a:off x="0" y="1"/>
            <a:ext cx="12193200" cy="6857999"/>
          </a:xfrm>
          <a:prstGeom prst="rect">
            <a:avLst/>
          </a:prstGeom>
          <a:gradFill flip="none" rotWithShape="1">
            <a:gsLst>
              <a:gs pos="100000">
                <a:schemeClr val="bg2"/>
              </a:gs>
              <a:gs pos="17000">
                <a:schemeClr val="tx2"/>
              </a:gs>
              <a:gs pos="51000">
                <a:srgbClr val="D15037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600"/>
              </a:spcBef>
            </a:pP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8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70013B2-F3C9-407C-AB84-C1636546E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48403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1" progId="TCLayout.ActiveDocument.1">
                  <p:embed/>
                </p:oleObj>
              </mc:Choice>
              <mc:Fallback>
                <p:oleObj name="think-cell Folie" r:id="rId3" imgW="592" imgH="59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70013B2-F3C9-407C-AB84-C1636546E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2F405177-41F6-403B-BE9B-C589AC82FF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C5DA6-A185-4679-AD53-63CD93A918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ltGray">
          <a:xfrm>
            <a:off x="1" y="3752850"/>
            <a:ext cx="5051883" cy="2520466"/>
          </a:xfrm>
          <a:solidFill>
            <a:schemeClr val="tx1"/>
          </a:solidFill>
          <a:ln w="184150">
            <a:noFill/>
          </a:ln>
        </p:spPr>
        <p:txBody>
          <a:bodyPr vert="horz" wrap="square" lIns="262800" tIns="262800" rIns="262800" bIns="262800" anchor="t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44931-55CA-47EF-A48A-1883192B664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ltGray">
          <a:xfrm>
            <a:off x="263525" y="4936972"/>
            <a:ext cx="4284303" cy="256224"/>
          </a:xfr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B2875D-1BEE-4867-9AB3-53833047E3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ltGray">
          <a:xfrm>
            <a:off x="263525" y="5553195"/>
            <a:ext cx="4284303" cy="199285"/>
          </a:xfrm>
        </p:spPr>
        <p:txBody>
          <a:bodyPr wrap="square" lIns="0" tIns="0" rIns="0" bIns="0" anchor="b">
            <a:spAutoFit/>
          </a:bodyPr>
          <a:lstStyle>
            <a:lvl1pPr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A354ED5E-619B-4F75-8D20-2682A9DBAF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39392" y="3691850"/>
            <a:ext cx="977235" cy="977235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42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70013B2-F3C9-407C-AB84-C1636546E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685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1" progId="TCLayout.ActiveDocument.1">
                  <p:embed/>
                </p:oleObj>
              </mc:Choice>
              <mc:Fallback>
                <p:oleObj name="think-cell Folie" r:id="rId3" imgW="592" imgH="59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70013B2-F3C9-407C-AB84-C1636546E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1C5DA6-A185-4679-AD53-63CD93A918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1299" y="3505984"/>
            <a:ext cx="7890439" cy="1011046"/>
          </a:xfrm>
          <a:noFill/>
          <a:ln w="184150">
            <a:noFill/>
          </a:ln>
        </p:spPr>
        <p:txBody>
          <a:bodyPr vert="horz" wrap="square" lIns="0" tIns="0" rIns="0" bIns="0" anchor="b">
            <a:spAutoFit/>
          </a:bodyPr>
          <a:lstStyle>
            <a:lvl1pPr algn="l">
              <a:defRPr sz="3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44931-55CA-47EF-A48A-1883192B6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299" y="4552993"/>
            <a:ext cx="7890439" cy="256224"/>
          </a:xfr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B2875D-1BEE-4867-9AB3-53833047E3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1299" y="5217102"/>
            <a:ext cx="7890439" cy="199285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1C55DEA-2036-49E5-B64F-0C7986394831}"/>
              </a:ext>
            </a:extLst>
          </p:cNvPr>
          <p:cNvSpPr/>
          <p:nvPr userDrawn="1"/>
        </p:nvSpPr>
        <p:spPr bwMode="ltGray">
          <a:xfrm rot="16200000">
            <a:off x="8871738" y="5416387"/>
            <a:ext cx="356400" cy="356400"/>
          </a:xfrm>
          <a:custGeom>
            <a:avLst/>
            <a:gdLst>
              <a:gd name="connsiteX0" fmla="*/ 0 w 356400"/>
              <a:gd name="connsiteY0" fmla="*/ 356400 h 356400"/>
              <a:gd name="connsiteX1" fmla="*/ 0 w 356400"/>
              <a:gd name="connsiteY1" fmla="*/ 309600 h 356400"/>
              <a:gd name="connsiteX2" fmla="*/ 0 w 356400"/>
              <a:gd name="connsiteY2" fmla="*/ 0 h 356400"/>
              <a:gd name="connsiteX3" fmla="*/ 46800 w 356400"/>
              <a:gd name="connsiteY3" fmla="*/ 0 h 356400"/>
              <a:gd name="connsiteX4" fmla="*/ 46800 w 356400"/>
              <a:gd name="connsiteY4" fmla="*/ 309600 h 356400"/>
              <a:gd name="connsiteX5" fmla="*/ 356400 w 356400"/>
              <a:gd name="connsiteY5" fmla="*/ 309600 h 356400"/>
              <a:gd name="connsiteX6" fmla="*/ 356400 w 356400"/>
              <a:gd name="connsiteY6" fmla="*/ 356400 h 356400"/>
              <a:gd name="connsiteX7" fmla="*/ 46800 w 356400"/>
              <a:gd name="connsiteY7" fmla="*/ 356400 h 35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00" h="356400">
                <a:moveTo>
                  <a:pt x="0" y="356400"/>
                </a:moveTo>
                <a:lnTo>
                  <a:pt x="0" y="309600"/>
                </a:lnTo>
                <a:lnTo>
                  <a:pt x="0" y="0"/>
                </a:lnTo>
                <a:lnTo>
                  <a:pt x="46800" y="0"/>
                </a:lnTo>
                <a:lnTo>
                  <a:pt x="46800" y="309600"/>
                </a:lnTo>
                <a:lnTo>
                  <a:pt x="356400" y="309600"/>
                </a:lnTo>
                <a:lnTo>
                  <a:pt x="356400" y="356400"/>
                </a:lnTo>
                <a:lnTo>
                  <a:pt x="46800" y="356400"/>
                </a:lnTo>
                <a:close/>
              </a:path>
            </a:pathLst>
          </a:custGeom>
          <a:gradFill flip="none" rotWithShape="1">
            <a:gsLst>
              <a:gs pos="1143">
                <a:schemeClr val="tx2"/>
              </a:gs>
              <a:gs pos="60000">
                <a:schemeClr val="bg2"/>
              </a:gs>
              <a:gs pos="40000">
                <a:schemeClr val="bg2"/>
              </a:gs>
              <a:gs pos="100000">
                <a:schemeClr val="tx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36D5E7-DEB7-4240-8565-6B8F4579B66F}"/>
              </a:ext>
            </a:extLst>
          </p:cNvPr>
          <p:cNvSpPr/>
          <p:nvPr userDrawn="1"/>
        </p:nvSpPr>
        <p:spPr bwMode="ltGray">
          <a:xfrm rot="5400000">
            <a:off x="621528" y="3072600"/>
            <a:ext cx="356400" cy="356400"/>
          </a:xfrm>
          <a:custGeom>
            <a:avLst/>
            <a:gdLst>
              <a:gd name="connsiteX0" fmla="*/ 0 w 356400"/>
              <a:gd name="connsiteY0" fmla="*/ 356400 h 356400"/>
              <a:gd name="connsiteX1" fmla="*/ 0 w 356400"/>
              <a:gd name="connsiteY1" fmla="*/ 309600 h 356400"/>
              <a:gd name="connsiteX2" fmla="*/ 0 w 356400"/>
              <a:gd name="connsiteY2" fmla="*/ 0 h 356400"/>
              <a:gd name="connsiteX3" fmla="*/ 46800 w 356400"/>
              <a:gd name="connsiteY3" fmla="*/ 0 h 356400"/>
              <a:gd name="connsiteX4" fmla="*/ 46800 w 356400"/>
              <a:gd name="connsiteY4" fmla="*/ 309600 h 356400"/>
              <a:gd name="connsiteX5" fmla="*/ 356400 w 356400"/>
              <a:gd name="connsiteY5" fmla="*/ 309600 h 356400"/>
              <a:gd name="connsiteX6" fmla="*/ 356400 w 356400"/>
              <a:gd name="connsiteY6" fmla="*/ 356400 h 356400"/>
              <a:gd name="connsiteX7" fmla="*/ 46800 w 356400"/>
              <a:gd name="connsiteY7" fmla="*/ 356400 h 35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00" h="356400">
                <a:moveTo>
                  <a:pt x="0" y="356400"/>
                </a:moveTo>
                <a:lnTo>
                  <a:pt x="0" y="309600"/>
                </a:lnTo>
                <a:lnTo>
                  <a:pt x="0" y="0"/>
                </a:lnTo>
                <a:lnTo>
                  <a:pt x="46800" y="0"/>
                </a:lnTo>
                <a:lnTo>
                  <a:pt x="46800" y="309600"/>
                </a:lnTo>
                <a:lnTo>
                  <a:pt x="356400" y="309600"/>
                </a:lnTo>
                <a:lnTo>
                  <a:pt x="356400" y="356400"/>
                </a:lnTo>
                <a:lnTo>
                  <a:pt x="46800" y="356400"/>
                </a:lnTo>
                <a:close/>
              </a:path>
            </a:pathLst>
          </a:custGeom>
          <a:gradFill flip="none" rotWithShape="1">
            <a:gsLst>
              <a:gs pos="1143">
                <a:schemeClr val="tx2"/>
              </a:gs>
              <a:gs pos="60000">
                <a:schemeClr val="bg2"/>
              </a:gs>
              <a:gs pos="40000">
                <a:schemeClr val="bg2"/>
              </a:gs>
              <a:gs pos="100000">
                <a:schemeClr val="tx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376647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1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5692150-EFC7-4A82-97C7-A1E8205079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86857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1" progId="TCLayout.ActiveDocument.1">
                  <p:embed/>
                </p:oleObj>
              </mc:Choice>
              <mc:Fallback>
                <p:oleObj name="think-cell Folie" r:id="rId3" imgW="592" imgH="59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5692150-EFC7-4A82-97C7-A1E8205079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D034991-25E5-4DD2-9904-B70DA8C53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 rot="10800000">
            <a:off x="5726147" y="3717032"/>
            <a:ext cx="1602000" cy="1602000"/>
          </a:xfrm>
          <a:custGeom>
            <a:avLst/>
            <a:gdLst>
              <a:gd name="connsiteX0" fmla="*/ 0 w 1943398"/>
              <a:gd name="connsiteY0" fmla="*/ 0 h 1943398"/>
              <a:gd name="connsiteX1" fmla="*/ 1943398 w 1943398"/>
              <a:gd name="connsiteY1" fmla="*/ 0 h 1943398"/>
              <a:gd name="connsiteX2" fmla="*/ 1943398 w 1943398"/>
              <a:gd name="connsiteY2" fmla="*/ 148825 h 1943398"/>
              <a:gd name="connsiteX3" fmla="*/ 148762 w 1943398"/>
              <a:gd name="connsiteY3" fmla="*/ 148825 h 1943398"/>
              <a:gd name="connsiteX4" fmla="*/ 148762 w 1943398"/>
              <a:gd name="connsiteY4" fmla="*/ 1943398 h 1943398"/>
              <a:gd name="connsiteX5" fmla="*/ 0 w 1943398"/>
              <a:gd name="connsiteY5" fmla="*/ 1943398 h 194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3398" h="1943398">
                <a:moveTo>
                  <a:pt x="0" y="0"/>
                </a:moveTo>
                <a:lnTo>
                  <a:pt x="1943398" y="0"/>
                </a:lnTo>
                <a:lnTo>
                  <a:pt x="1943398" y="148825"/>
                </a:lnTo>
                <a:lnTo>
                  <a:pt x="148762" y="148825"/>
                </a:lnTo>
                <a:lnTo>
                  <a:pt x="148762" y="1943398"/>
                </a:lnTo>
                <a:lnTo>
                  <a:pt x="0" y="194339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03B768-C96E-4D0C-8C6A-1C6CAA783930}"/>
              </a:ext>
            </a:extLst>
          </p:cNvPr>
          <p:cNvSpPr/>
          <p:nvPr userDrawn="1"/>
        </p:nvSpPr>
        <p:spPr bwMode="ltGray">
          <a:xfrm>
            <a:off x="5186089" y="2641401"/>
            <a:ext cx="1080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3F577-6B30-4984-AD80-D970F3F8B3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0" y="1599349"/>
            <a:ext cx="7219864" cy="3616253"/>
          </a:xfrm>
          <a:solidFill>
            <a:schemeClr val="tx1"/>
          </a:solidFill>
        </p:spPr>
        <p:txBody>
          <a:bodyPr vert="horz" lIns="784800" tIns="784800" rIns="784800" bIns="784800" anchor="b" anchorCtr="0">
            <a:spAutoFit/>
          </a:bodyPr>
          <a:lstStyle>
            <a:lvl1pPr algn="l">
              <a:lnSpc>
                <a:spcPct val="100000"/>
              </a:lnSpc>
              <a:defRPr sz="4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44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5692150-EFC7-4A82-97C7-A1E8205079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98148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1" progId="TCLayout.ActiveDocument.1">
                  <p:embed/>
                </p:oleObj>
              </mc:Choice>
              <mc:Fallback>
                <p:oleObj name="think-cell Folie" r:id="rId3" imgW="592" imgH="59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5692150-EFC7-4A82-97C7-A1E8205079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53F577-6B30-4984-AD80-D970F3F8B3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0007" y="1421716"/>
            <a:ext cx="9360000" cy="3079223"/>
          </a:xfrm>
          <a:noFill/>
        </p:spPr>
        <p:txBody>
          <a:bodyPr vert="horz" lIns="0" tIns="0" rIns="0" bIns="0" anchor="t">
            <a:noAutofit/>
          </a:bodyPr>
          <a:lstStyle>
            <a:lvl1pPr algn="l">
              <a:defRPr sz="4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720C28E-2F52-4906-B079-CF896DB2E2CB}"/>
              </a:ext>
            </a:extLst>
          </p:cNvPr>
          <p:cNvSpPr/>
          <p:nvPr userDrawn="1"/>
        </p:nvSpPr>
        <p:spPr bwMode="ltGray">
          <a:xfrm>
            <a:off x="659395" y="1025716"/>
            <a:ext cx="396000" cy="396000"/>
          </a:xfrm>
          <a:custGeom>
            <a:avLst/>
            <a:gdLst>
              <a:gd name="connsiteX0" fmla="*/ 0 w 396000"/>
              <a:gd name="connsiteY0" fmla="*/ 0 h 396000"/>
              <a:gd name="connsiteX1" fmla="*/ 54000 w 396000"/>
              <a:gd name="connsiteY1" fmla="*/ 0 h 396000"/>
              <a:gd name="connsiteX2" fmla="*/ 396000 w 396000"/>
              <a:gd name="connsiteY2" fmla="*/ 0 h 396000"/>
              <a:gd name="connsiteX3" fmla="*/ 396000 w 396000"/>
              <a:gd name="connsiteY3" fmla="*/ 54000 h 396000"/>
              <a:gd name="connsiteX4" fmla="*/ 54000 w 396000"/>
              <a:gd name="connsiteY4" fmla="*/ 54000 h 396000"/>
              <a:gd name="connsiteX5" fmla="*/ 54000 w 396000"/>
              <a:gd name="connsiteY5" fmla="*/ 396000 h 396000"/>
              <a:gd name="connsiteX6" fmla="*/ 0 w 396000"/>
              <a:gd name="connsiteY6" fmla="*/ 396000 h 396000"/>
              <a:gd name="connsiteX7" fmla="*/ 0 w 396000"/>
              <a:gd name="connsiteY7" fmla="*/ 54000 h 3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000" h="396000">
                <a:moveTo>
                  <a:pt x="0" y="0"/>
                </a:moveTo>
                <a:lnTo>
                  <a:pt x="54000" y="0"/>
                </a:lnTo>
                <a:lnTo>
                  <a:pt x="396000" y="0"/>
                </a:lnTo>
                <a:lnTo>
                  <a:pt x="396000" y="54000"/>
                </a:lnTo>
                <a:lnTo>
                  <a:pt x="54000" y="54000"/>
                </a:lnTo>
                <a:lnTo>
                  <a:pt x="54000" y="396000"/>
                </a:lnTo>
                <a:lnTo>
                  <a:pt x="0" y="396000"/>
                </a:lnTo>
                <a:lnTo>
                  <a:pt x="0" y="54000"/>
                </a:lnTo>
                <a:close/>
              </a:path>
            </a:pathLst>
          </a:custGeom>
          <a:gradFill flip="none" rotWithShape="1">
            <a:gsLst>
              <a:gs pos="1143">
                <a:schemeClr val="tx2"/>
              </a:gs>
              <a:gs pos="60000">
                <a:schemeClr val="bg2"/>
              </a:gs>
              <a:gs pos="40000">
                <a:schemeClr val="bg2"/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60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38C78C0-564C-49B7-9976-D548D0EBF5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0579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1" progId="TCLayout.ActiveDocument.1">
                  <p:embed/>
                </p:oleObj>
              </mc:Choice>
              <mc:Fallback>
                <p:oleObj name="think-cell Folie" r:id="rId3" imgW="592" imgH="59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38C78C0-564C-49B7-9976-D548D0EBF5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8C60-DA33-439E-A260-090E12BDB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25" y="1484313"/>
            <a:ext cx="11665123" cy="4564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5C5ECD-747D-4145-BF9A-0BBAA39BC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6299178"/>
            <a:ext cx="9560683" cy="1138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83C5075-9166-445B-99FB-9165732F72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6536" y="773044"/>
            <a:ext cx="11439083" cy="284693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8091531F-3FDB-4315-A11A-920C427C6B9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fld id="{A8FFF7A2-042D-4E4C-90A9-6CE3A49228E4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FC42E5B-C9F8-4EB9-9855-F9318BDF490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64208" y="6511093"/>
            <a:ext cx="9360000" cy="1118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|  March 2021  |  TKE PowerPoint Styleguide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9742B05-624F-42B7-9772-F30355847E3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fld id="{D32FB256-7080-431C-B9F3-8E4D2613C725}" type="slidenum">
              <a:rPr lang="en-US" smtClean="0"/>
              <a:pPr>
                <a:lnSpc>
                  <a:spcPct val="90000"/>
                </a:lnSpc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04300-9833-478B-A469-3914A2B72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36" y="368659"/>
            <a:ext cx="11439083" cy="370101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618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A825668-9488-4F24-9DA6-4141BDDD83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00815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1" progId="TCLayout.ActiveDocument.1">
                  <p:embed/>
                </p:oleObj>
              </mc:Choice>
              <mc:Fallback>
                <p:oleObj name="think-cell Folie" r:id="rId3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CA825668-9488-4F24-9DA6-4141BDDD83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73C8017-E963-4FB2-88EF-C66A77EAA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36" y="368659"/>
            <a:ext cx="11439083" cy="370101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A2280F8-83BE-4015-B124-CB246F130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6299178"/>
            <a:ext cx="9560683" cy="1138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74ED53E-4DA4-4E24-9901-BB29CFBB8D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6536" y="773044"/>
            <a:ext cx="11439083" cy="284693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8ED5F8-F372-450B-877B-FC6959EA93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fld id="{9C3BA32B-398D-4B5F-8058-09FBE7F1ABF7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73FFDA1-0E3F-4C88-A019-9F01E63D3B3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|  March 2021  |  TKE PowerPoint Styleguide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6B7B8A5-3AD3-4464-A3FA-00E0BD2A48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fld id="{D32FB256-7080-431C-B9F3-8E4D2613C725}" type="slidenum">
              <a:rPr lang="en-US" smtClean="0"/>
              <a:pPr>
                <a:lnSpc>
                  <a:spcPct val="9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4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46A306C4-68BB-40DA-8745-827094D357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37872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1" progId="TCLayout.ActiveDocument.1">
                  <p:embed/>
                </p:oleObj>
              </mc:Choice>
              <mc:Fallback>
                <p:oleObj name="think-cell Folie" r:id="rId3" imgW="592" imgH="591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46A306C4-68BB-40DA-8745-827094D357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4973-3D94-45F5-B918-77F735DD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524" y="1484313"/>
            <a:ext cx="5580064" cy="46317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57B90-3C3C-4B6F-8665-AF082E4BF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3524" y="2157067"/>
            <a:ext cx="5580063" cy="389159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64D-A189-449B-805E-0D3DA414D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619" y="1484313"/>
            <a:ext cx="5580000" cy="46317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0A486-8B73-4325-B5C4-A0C65C915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619" y="2157067"/>
            <a:ext cx="5580000" cy="389159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654C7ED-9209-46BC-948F-280A0FD1A5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6299178"/>
            <a:ext cx="9560683" cy="1138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64B945F-A3F1-43D1-A2AB-52AD6972E1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6536" y="773044"/>
            <a:ext cx="11439083" cy="284693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F6C8F-F202-4DB2-9CFF-358FAC50B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36" y="368659"/>
            <a:ext cx="11439083" cy="370101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0D8A51-7AB5-497C-9029-03912B735752}"/>
              </a:ext>
            </a:extLst>
          </p:cNvPr>
          <p:cNvCxnSpPr>
            <a:cxnSpLocks/>
          </p:cNvCxnSpPr>
          <p:nvPr userDrawn="1"/>
        </p:nvCxnSpPr>
        <p:spPr>
          <a:xfrm>
            <a:off x="263524" y="1972103"/>
            <a:ext cx="558006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F6A475-DD91-41C9-8E11-58A71FF51DFB}"/>
              </a:ext>
            </a:extLst>
          </p:cNvPr>
          <p:cNvCxnSpPr>
            <a:cxnSpLocks/>
          </p:cNvCxnSpPr>
          <p:nvPr userDrawn="1"/>
        </p:nvCxnSpPr>
        <p:spPr>
          <a:xfrm>
            <a:off x="6355619" y="1972103"/>
            <a:ext cx="5580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1F7376C-E231-4D06-91AB-659FCD56CEC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fld id="{07BB6FB6-3592-40C4-8783-F64ADE3D9AD6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D652568-9DA5-4A49-B652-8D507B8ECB3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|  March 2021  |  TKE PowerPoint Styleguide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E7505B3-5E3F-4B35-98B7-30E4B87A26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fld id="{D32FB256-7080-431C-B9F3-8E4D2613C725}" type="slidenum">
              <a:rPr lang="en-US" smtClean="0"/>
              <a:pPr>
                <a:lnSpc>
                  <a:spcPct val="9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36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99" userDrawn="1">
          <p15:clr>
            <a:srgbClr val="5ACBF0"/>
          </p15:clr>
        </p15:guide>
        <p15:guide id="2" pos="3681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F822A031-9810-4E14-9898-F9401A3D06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1492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1" progId="TCLayout.ActiveDocument.1">
                  <p:embed/>
                </p:oleObj>
              </mc:Choice>
              <mc:Fallback>
                <p:oleObj name="think-cell Folie" r:id="rId3" imgW="592" imgH="591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F822A031-9810-4E14-9898-F9401A3D06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4A0B1A8-A7E8-49E9-B28D-F8DAED3086A7}"/>
              </a:ext>
            </a:extLst>
          </p:cNvPr>
          <p:cNvSpPr/>
          <p:nvPr userDrawn="1"/>
        </p:nvSpPr>
        <p:spPr>
          <a:xfrm>
            <a:off x="0" y="-1"/>
            <a:ext cx="551384" cy="39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27ACA-6663-477A-8001-4198371C9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8413" y="1484313"/>
            <a:ext cx="5580235" cy="4564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4D2E4E-5092-49A9-9471-03D871BCCD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ltGray">
          <a:xfrm>
            <a:off x="0" y="0"/>
            <a:ext cx="6096000" cy="6858000"/>
          </a:xfrm>
          <a:gradFill flip="none" rotWithShape="1">
            <a:gsLst>
              <a:gs pos="100000">
                <a:schemeClr val="bg2"/>
              </a:gs>
              <a:gs pos="17000">
                <a:schemeClr val="tx2"/>
              </a:gs>
              <a:gs pos="51000">
                <a:srgbClr val="D15037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dirty="0"/>
            </a:lvl1pPr>
          </a:lstStyle>
          <a:p>
            <a:pPr marL="0" lvl="0" algn="ctr">
              <a:spcBef>
                <a:spcPts val="6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4107156-F806-480A-BE00-BB36D66AFC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28582" y="6299178"/>
            <a:ext cx="4140000" cy="1138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37A8D1-31AB-4D11-BD64-4E1C0F9736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0719" y="368659"/>
            <a:ext cx="5354900" cy="723724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B64965-ECC6-4254-905D-8C44584D2C43}"/>
              </a:ext>
            </a:extLst>
          </p:cNvPr>
          <p:cNvSpPr/>
          <p:nvPr userDrawn="1"/>
        </p:nvSpPr>
        <p:spPr bwMode="ltGray">
          <a:xfrm>
            <a:off x="6350319" y="168063"/>
            <a:ext cx="230400" cy="230400"/>
          </a:xfrm>
          <a:custGeom>
            <a:avLst/>
            <a:gdLst>
              <a:gd name="connsiteX0" fmla="*/ 0 w 230400"/>
              <a:gd name="connsiteY0" fmla="*/ 0 h 230400"/>
              <a:gd name="connsiteX1" fmla="*/ 39600 w 230400"/>
              <a:gd name="connsiteY1" fmla="*/ 0 h 230400"/>
              <a:gd name="connsiteX2" fmla="*/ 230400 w 230400"/>
              <a:gd name="connsiteY2" fmla="*/ 0 h 230400"/>
              <a:gd name="connsiteX3" fmla="*/ 230400 w 230400"/>
              <a:gd name="connsiteY3" fmla="*/ 39600 h 230400"/>
              <a:gd name="connsiteX4" fmla="*/ 39600 w 230400"/>
              <a:gd name="connsiteY4" fmla="*/ 39600 h 230400"/>
              <a:gd name="connsiteX5" fmla="*/ 39600 w 230400"/>
              <a:gd name="connsiteY5" fmla="*/ 230400 h 230400"/>
              <a:gd name="connsiteX6" fmla="*/ 0 w 230400"/>
              <a:gd name="connsiteY6" fmla="*/ 230400 h 230400"/>
              <a:gd name="connsiteX7" fmla="*/ 0 w 230400"/>
              <a:gd name="connsiteY7" fmla="*/ 39600 h 2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400" h="230400">
                <a:moveTo>
                  <a:pt x="0" y="0"/>
                </a:moveTo>
                <a:lnTo>
                  <a:pt x="39600" y="0"/>
                </a:lnTo>
                <a:lnTo>
                  <a:pt x="230400" y="0"/>
                </a:lnTo>
                <a:lnTo>
                  <a:pt x="230400" y="39600"/>
                </a:lnTo>
                <a:lnTo>
                  <a:pt x="39600" y="39600"/>
                </a:lnTo>
                <a:lnTo>
                  <a:pt x="39600" y="230400"/>
                </a:lnTo>
                <a:lnTo>
                  <a:pt x="0" y="230400"/>
                </a:lnTo>
                <a:lnTo>
                  <a:pt x="0" y="39600"/>
                </a:lnTo>
                <a:close/>
              </a:path>
            </a:pathLst>
          </a:custGeom>
          <a:gradFill flip="none" rotWithShape="1">
            <a:gsLst>
              <a:gs pos="1143">
                <a:schemeClr val="tx2"/>
              </a:gs>
              <a:gs pos="60000">
                <a:schemeClr val="bg2"/>
              </a:gs>
              <a:gs pos="40000">
                <a:schemeClr val="bg2"/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 err="1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0B2EFE4-8A9E-4B05-8FB7-18ECE0C091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0719" y="773044"/>
            <a:ext cx="5354900" cy="284693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514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99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CDB7B988-6AAC-425A-8EB7-B35E45642F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7495715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592" imgH="591" progId="TCLayout.ActiveDocument.1">
                  <p:embed/>
                </p:oleObj>
              </mc:Choice>
              <mc:Fallback>
                <p:oleObj name="think-cell Folie" r:id="rId15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CDB7B988-6AAC-425A-8EB7-B35E45642F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03B6A-A39E-4DBD-94C8-6A6493DA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36" y="368660"/>
            <a:ext cx="11439083" cy="37010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06A71-E74D-45FE-8F50-22C8A55F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525" y="1484313"/>
            <a:ext cx="11665123" cy="45643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EB27C-5F66-4D58-A642-673789AFC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4807" y="6511093"/>
            <a:ext cx="424796" cy="11189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lnSpc>
                <a:spcPct val="90000"/>
              </a:lnSpc>
              <a:defRPr sz="800">
                <a:solidFill>
                  <a:schemeClr val="accent5"/>
                </a:solidFill>
              </a:defRPr>
            </a:lvl1pPr>
          </a:lstStyle>
          <a:p>
            <a:pPr>
              <a:lnSpc>
                <a:spcPct val="90000"/>
              </a:lnSpc>
            </a:pPr>
            <a:fld id="{DD454EB7-A7C7-4306-A59A-92E4F103FADF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2C7D-C187-4E4A-B048-CA74A53CA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208" y="6511093"/>
            <a:ext cx="9360000" cy="11189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90000"/>
              </a:lnSpc>
              <a:defRPr sz="800">
                <a:solidFill>
                  <a:schemeClr val="accent5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/>
              <a:t>|  March 2021  |  TKE PowerPoint Styleguide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6C1A9-C9FD-437B-B656-30962B8A1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3525" y="6511093"/>
            <a:ext cx="137858" cy="11189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lnSpc>
                <a:spcPct val="90000"/>
              </a:lnSpc>
              <a:defRPr sz="800">
                <a:solidFill>
                  <a:schemeClr val="accent5"/>
                </a:solidFill>
              </a:defRPr>
            </a:lvl1pPr>
          </a:lstStyle>
          <a:p>
            <a:pPr>
              <a:lnSpc>
                <a:spcPct val="90000"/>
              </a:lnSpc>
            </a:pPr>
            <a:fld id="{D32FB256-7080-431C-B9F3-8E4D2613C725}" type="slidenum">
              <a:rPr lang="en-US" smtClean="0"/>
              <a:pPr>
                <a:lnSpc>
                  <a:spcPct val="90000"/>
                </a:lnSpc>
              </a:pPr>
              <a:t>‹#›</a:t>
            </a:fld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0DC8AD-AF6F-450A-BCB4-49BF3A73721F}"/>
              </a:ext>
            </a:extLst>
          </p:cNvPr>
          <p:cNvSpPr/>
          <p:nvPr userDrawn="1"/>
        </p:nvSpPr>
        <p:spPr bwMode="ltGray">
          <a:xfrm>
            <a:off x="266137" y="164114"/>
            <a:ext cx="230400" cy="230400"/>
          </a:xfrm>
          <a:custGeom>
            <a:avLst/>
            <a:gdLst>
              <a:gd name="connsiteX0" fmla="*/ 0 w 230400"/>
              <a:gd name="connsiteY0" fmla="*/ 0 h 230400"/>
              <a:gd name="connsiteX1" fmla="*/ 39600 w 230400"/>
              <a:gd name="connsiteY1" fmla="*/ 0 h 230400"/>
              <a:gd name="connsiteX2" fmla="*/ 230400 w 230400"/>
              <a:gd name="connsiteY2" fmla="*/ 0 h 230400"/>
              <a:gd name="connsiteX3" fmla="*/ 230400 w 230400"/>
              <a:gd name="connsiteY3" fmla="*/ 39600 h 230400"/>
              <a:gd name="connsiteX4" fmla="*/ 39600 w 230400"/>
              <a:gd name="connsiteY4" fmla="*/ 39600 h 230400"/>
              <a:gd name="connsiteX5" fmla="*/ 39600 w 230400"/>
              <a:gd name="connsiteY5" fmla="*/ 230400 h 230400"/>
              <a:gd name="connsiteX6" fmla="*/ 0 w 230400"/>
              <a:gd name="connsiteY6" fmla="*/ 230400 h 230400"/>
              <a:gd name="connsiteX7" fmla="*/ 0 w 230400"/>
              <a:gd name="connsiteY7" fmla="*/ 39600 h 2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400" h="230400">
                <a:moveTo>
                  <a:pt x="0" y="0"/>
                </a:moveTo>
                <a:lnTo>
                  <a:pt x="39600" y="0"/>
                </a:lnTo>
                <a:lnTo>
                  <a:pt x="230400" y="0"/>
                </a:lnTo>
                <a:lnTo>
                  <a:pt x="230400" y="39600"/>
                </a:lnTo>
                <a:lnTo>
                  <a:pt x="39600" y="39600"/>
                </a:lnTo>
                <a:lnTo>
                  <a:pt x="39600" y="230400"/>
                </a:lnTo>
                <a:lnTo>
                  <a:pt x="0" y="230400"/>
                </a:lnTo>
                <a:lnTo>
                  <a:pt x="0" y="39600"/>
                </a:lnTo>
                <a:close/>
              </a:path>
            </a:pathLst>
          </a:custGeom>
          <a:gradFill flip="none" rotWithShape="1">
            <a:gsLst>
              <a:gs pos="1143">
                <a:schemeClr val="tx2"/>
              </a:gs>
              <a:gs pos="60000">
                <a:schemeClr val="bg2"/>
              </a:gs>
              <a:gs pos="40000">
                <a:schemeClr val="bg2"/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7637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55" r:id="rId3"/>
    <p:sldLayoutId id="2147483743" r:id="rId4"/>
    <p:sldLayoutId id="2147483756" r:id="rId5"/>
    <p:sldLayoutId id="2147483744" r:id="rId6"/>
    <p:sldLayoutId id="2147483745" r:id="rId7"/>
    <p:sldLayoutId id="2147483751" r:id="rId8"/>
    <p:sldLayoutId id="2147483746" r:id="rId9"/>
    <p:sldLayoutId id="2147483748" r:id="rId10"/>
    <p:sldLayoutId id="2147483749" r:id="rId11"/>
    <p:sldLayoutId id="21474837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tx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90000"/>
        </a:lnSpc>
        <a:spcBef>
          <a:spcPts val="100"/>
        </a:spcBef>
        <a:spcAft>
          <a:spcPts val="100"/>
        </a:spcAft>
        <a:buClr>
          <a:schemeClr val="tx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+mj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66" userDrawn="1">
          <p15:clr>
            <a:srgbClr val="5ACBF0"/>
          </p15:clr>
        </p15:guide>
        <p15:guide id="2" pos="7514" userDrawn="1">
          <p15:clr>
            <a:srgbClr val="5ACBF0"/>
          </p15:clr>
        </p15:guide>
        <p15:guide id="3" orient="horz" pos="935">
          <p15:clr>
            <a:srgbClr val="5ACBF0"/>
          </p15:clr>
        </p15:guide>
        <p15:guide id="5" pos="3840">
          <p15:clr>
            <a:srgbClr val="5ACBF0"/>
          </p15:clr>
        </p15:guide>
        <p15:guide id="6" orient="horz" pos="3816" userDrawn="1">
          <p15:clr>
            <a:srgbClr val="5ACBF0"/>
          </p15:clr>
        </p15:guide>
        <p15:guide id="8" orient="horz" pos="236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18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5" Type="http://schemas.openxmlformats.org/officeDocument/2006/relationships/image" Target="../media/image19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A3CDBAD-B955-405B-ACEF-E5E0A1ADE17B}"/>
              </a:ext>
            </a:extLst>
          </p:cNvPr>
          <p:cNvSpPr/>
          <p:nvPr/>
        </p:nvSpPr>
        <p:spPr>
          <a:xfrm>
            <a:off x="17261" y="1229968"/>
            <a:ext cx="9149896" cy="5029199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600" dirty="0" err="1">
              <a:solidFill>
                <a:schemeClr val="tx1"/>
              </a:solidFill>
            </a:endParaRPr>
          </a:p>
        </p:txBody>
      </p:sp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FDC7FBB1-4490-40D8-B105-2D589654596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3282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1" progId="TCLayout.ActiveDocument.1">
                  <p:embed/>
                </p:oleObj>
              </mc:Choice>
              <mc:Fallback>
                <p:oleObj name="think-cell Folie" r:id="rId3" imgW="592" imgH="591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FDC7FBB1-4490-40D8-B105-2D58965459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764C4A2-8A90-4A90-BD0C-2C247C331B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Generic architecture for refreshing data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060D9EB-FE82-4376-92F3-6A195731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Dataset refresh 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7C18BE-2FE6-4EAA-AE37-42C69DB757D9}"/>
              </a:ext>
            </a:extLst>
          </p:cNvPr>
          <p:cNvGrpSpPr/>
          <p:nvPr/>
        </p:nvGrpSpPr>
        <p:grpSpPr>
          <a:xfrm>
            <a:off x="286852" y="1905001"/>
            <a:ext cx="1582252" cy="3581398"/>
            <a:chOff x="1321037" y="1905000"/>
            <a:chExt cx="1981200" cy="40752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14FF70-2A22-4EF4-ABF2-532CDC62E5A2}"/>
                </a:ext>
              </a:extLst>
            </p:cNvPr>
            <p:cNvGrpSpPr/>
            <p:nvPr/>
          </p:nvGrpSpPr>
          <p:grpSpPr>
            <a:xfrm>
              <a:off x="1321037" y="1905000"/>
              <a:ext cx="1981200" cy="4075201"/>
              <a:chOff x="1321037" y="1905000"/>
              <a:chExt cx="1981200" cy="407520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9A03D5B-6BAB-450A-9650-75170EF48379}"/>
                  </a:ext>
                </a:extLst>
              </p:cNvPr>
              <p:cNvSpPr/>
              <p:nvPr/>
            </p:nvSpPr>
            <p:spPr>
              <a:xfrm>
                <a:off x="1321037" y="1905000"/>
                <a:ext cx="1981200" cy="533400"/>
              </a:xfrm>
              <a:prstGeom prst="rect">
                <a:avLst/>
              </a:prstGeom>
              <a:solidFill>
                <a:schemeClr val="accent6"/>
              </a:solidFill>
              <a:ln w="508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A83CBB2-480A-4840-8D63-C88FBD5A014D}"/>
                  </a:ext>
                </a:extLst>
              </p:cNvPr>
              <p:cNvSpPr/>
              <p:nvPr/>
            </p:nvSpPr>
            <p:spPr>
              <a:xfrm>
                <a:off x="1321037" y="2478649"/>
                <a:ext cx="1981200" cy="3501552"/>
              </a:xfrm>
              <a:prstGeom prst="rect">
                <a:avLst/>
              </a:prstGeom>
              <a:noFill/>
              <a:ln w="508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A6921D-4389-4E98-A4E5-90E1F934AE4E}"/>
                </a:ext>
              </a:extLst>
            </p:cNvPr>
            <p:cNvSpPr txBox="1"/>
            <p:nvPr/>
          </p:nvSpPr>
          <p:spPr>
            <a:xfrm>
              <a:off x="1621887" y="2072939"/>
              <a:ext cx="114133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Source </a:t>
              </a:r>
              <a:r>
                <a:rPr lang="en-US" sz="1600" b="1" dirty="0">
                  <a:solidFill>
                    <a:schemeClr val="tx2"/>
                  </a:solidFill>
                  <a:latin typeface="+mj-lt"/>
                </a:rPr>
                <a:t>Data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DA1E09-2493-4A93-9BD1-93ECD02DA23A}"/>
              </a:ext>
            </a:extLst>
          </p:cNvPr>
          <p:cNvGrpSpPr/>
          <p:nvPr/>
        </p:nvGrpSpPr>
        <p:grpSpPr>
          <a:xfrm>
            <a:off x="1939878" y="1892870"/>
            <a:ext cx="1799515" cy="3593529"/>
            <a:chOff x="1321037" y="1905000"/>
            <a:chExt cx="1981200" cy="40752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DE21C5C-AE4A-4A9E-AE11-B7B8184D0855}"/>
                </a:ext>
              </a:extLst>
            </p:cNvPr>
            <p:cNvGrpSpPr/>
            <p:nvPr/>
          </p:nvGrpSpPr>
          <p:grpSpPr>
            <a:xfrm>
              <a:off x="1321037" y="1905000"/>
              <a:ext cx="1981200" cy="4075201"/>
              <a:chOff x="1321037" y="1905000"/>
              <a:chExt cx="1981200" cy="407520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73F5A0E-A34D-4A12-A426-A9AF5E73ECB9}"/>
                  </a:ext>
                </a:extLst>
              </p:cNvPr>
              <p:cNvSpPr/>
              <p:nvPr/>
            </p:nvSpPr>
            <p:spPr>
              <a:xfrm>
                <a:off x="1321037" y="1905000"/>
                <a:ext cx="1981200" cy="533400"/>
              </a:xfrm>
              <a:prstGeom prst="rect">
                <a:avLst/>
              </a:prstGeom>
              <a:solidFill>
                <a:schemeClr val="accent6"/>
              </a:solidFill>
              <a:ln w="508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07A3B5B-F820-41C4-8D57-371F11873CDF}"/>
                  </a:ext>
                </a:extLst>
              </p:cNvPr>
              <p:cNvSpPr/>
              <p:nvPr/>
            </p:nvSpPr>
            <p:spPr>
              <a:xfrm>
                <a:off x="1321037" y="2478649"/>
                <a:ext cx="1981200" cy="3501552"/>
              </a:xfrm>
              <a:prstGeom prst="rect">
                <a:avLst/>
              </a:prstGeom>
              <a:noFill/>
              <a:ln w="508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EC90BA-75F3-4DC5-A001-B0B16B7E12C9}"/>
                </a:ext>
              </a:extLst>
            </p:cNvPr>
            <p:cNvSpPr txBox="1"/>
            <p:nvPr/>
          </p:nvSpPr>
          <p:spPr>
            <a:xfrm>
              <a:off x="2153913" y="2072939"/>
              <a:ext cx="400751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600" b="1" dirty="0">
                  <a:solidFill>
                    <a:schemeClr val="tx2"/>
                  </a:solidFill>
                  <a:latin typeface="+mj-lt"/>
                </a:rPr>
                <a:t>ETL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F9515E-7ACA-48C7-A13D-5FB4E51605EC}"/>
              </a:ext>
            </a:extLst>
          </p:cNvPr>
          <p:cNvGrpSpPr/>
          <p:nvPr/>
        </p:nvGrpSpPr>
        <p:grpSpPr>
          <a:xfrm>
            <a:off x="3816752" y="1892870"/>
            <a:ext cx="1739682" cy="3593529"/>
            <a:chOff x="1321037" y="1905000"/>
            <a:chExt cx="1981200" cy="40752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ED7452-FE13-420B-BA00-EFCA6E66E01A}"/>
                </a:ext>
              </a:extLst>
            </p:cNvPr>
            <p:cNvGrpSpPr/>
            <p:nvPr/>
          </p:nvGrpSpPr>
          <p:grpSpPr>
            <a:xfrm>
              <a:off x="1321037" y="1905000"/>
              <a:ext cx="1981200" cy="4075201"/>
              <a:chOff x="1321037" y="1905000"/>
              <a:chExt cx="1981200" cy="407520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07E6487-8726-4C93-B56C-6D7D72A118E9}"/>
                  </a:ext>
                </a:extLst>
              </p:cNvPr>
              <p:cNvSpPr/>
              <p:nvPr/>
            </p:nvSpPr>
            <p:spPr>
              <a:xfrm>
                <a:off x="1321037" y="1905000"/>
                <a:ext cx="1981200" cy="533400"/>
              </a:xfrm>
              <a:prstGeom prst="rect">
                <a:avLst/>
              </a:prstGeom>
              <a:solidFill>
                <a:schemeClr val="accent6"/>
              </a:solidFill>
              <a:ln w="508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1AB37B-239D-40FF-BE4E-1760BD853C47}"/>
                  </a:ext>
                </a:extLst>
              </p:cNvPr>
              <p:cNvSpPr/>
              <p:nvPr/>
            </p:nvSpPr>
            <p:spPr>
              <a:xfrm>
                <a:off x="1321037" y="2478649"/>
                <a:ext cx="1981200" cy="3501552"/>
              </a:xfrm>
              <a:prstGeom prst="rect">
                <a:avLst/>
              </a:prstGeom>
              <a:noFill/>
              <a:ln w="508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26CA3A-BC98-4CC5-85F1-811DFFC262C4}"/>
                </a:ext>
              </a:extLst>
            </p:cNvPr>
            <p:cNvSpPr txBox="1"/>
            <p:nvPr/>
          </p:nvSpPr>
          <p:spPr>
            <a:xfrm>
              <a:off x="2019994" y="2072939"/>
              <a:ext cx="47929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600" b="1" dirty="0">
                  <a:solidFill>
                    <a:schemeClr val="tx2"/>
                  </a:solidFill>
                  <a:latin typeface="+mj-lt"/>
                </a:rPr>
                <a:t>EDW</a:t>
              </a:r>
            </a:p>
          </p:txBody>
        </p:sp>
      </p:grpSp>
      <p:pic>
        <p:nvPicPr>
          <p:cNvPr id="18435" name="Picture 3">
            <a:extLst>
              <a:ext uri="{FF2B5EF4-FFF2-40B4-BE49-F238E27FC236}">
                <a16:creationId xmlns:a16="http://schemas.microsoft.com/office/drawing/2014/main" id="{15FBBA18-13A8-44EC-B7F3-E2117A8B0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492" y="3429000"/>
            <a:ext cx="1562661" cy="7813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Microsoft Teams white logo purple background">
            <a:extLst>
              <a:ext uri="{FF2B5EF4-FFF2-40B4-BE49-F238E27FC236}">
                <a16:creationId xmlns:a16="http://schemas.microsoft.com/office/drawing/2014/main" id="{C73C2207-F249-49E8-8D55-F595E54C0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492" y="4563356"/>
            <a:ext cx="1562662" cy="7813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042C33B-A13B-41E2-8B4D-772DD8AE2286}"/>
              </a:ext>
            </a:extLst>
          </p:cNvPr>
          <p:cNvSpPr/>
          <p:nvPr/>
        </p:nvSpPr>
        <p:spPr>
          <a:xfrm>
            <a:off x="3528749" y="3623925"/>
            <a:ext cx="580879" cy="4181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F9F950E-37BB-4D54-8651-A5DBE822C731}"/>
              </a:ext>
            </a:extLst>
          </p:cNvPr>
          <p:cNvSpPr/>
          <p:nvPr/>
        </p:nvSpPr>
        <p:spPr>
          <a:xfrm>
            <a:off x="1580045" y="3606927"/>
            <a:ext cx="555026" cy="41819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E7D2F84-C510-4A87-AF6B-90F0FDB0CE9C}"/>
              </a:ext>
            </a:extLst>
          </p:cNvPr>
          <p:cNvSpPr/>
          <p:nvPr/>
        </p:nvSpPr>
        <p:spPr>
          <a:xfrm>
            <a:off x="5402554" y="2702149"/>
            <a:ext cx="1499033" cy="22508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2"/>
                </a:solidFill>
              </a:rPr>
              <a:t>Refresh PBI Datasets via REST APIs</a:t>
            </a:r>
          </a:p>
        </p:txBody>
      </p:sp>
      <p:sp>
        <p:nvSpPr>
          <p:cNvPr id="34" name="Scroll: Vertical 33">
            <a:extLst>
              <a:ext uri="{FF2B5EF4-FFF2-40B4-BE49-F238E27FC236}">
                <a16:creationId xmlns:a16="http://schemas.microsoft.com/office/drawing/2014/main" id="{7368960F-9D66-4F83-B17F-3EA012B0D0E3}"/>
              </a:ext>
            </a:extLst>
          </p:cNvPr>
          <p:cNvSpPr/>
          <p:nvPr/>
        </p:nvSpPr>
        <p:spPr>
          <a:xfrm>
            <a:off x="896451" y="5229968"/>
            <a:ext cx="839921" cy="512569"/>
          </a:xfrm>
          <a:prstGeom prst="verticalScrol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DE070825-B63F-41AF-B39B-A50B127FF334}"/>
              </a:ext>
            </a:extLst>
          </p:cNvPr>
          <p:cNvSpPr/>
          <p:nvPr/>
        </p:nvSpPr>
        <p:spPr>
          <a:xfrm>
            <a:off x="677194" y="3475043"/>
            <a:ext cx="685800" cy="715957"/>
          </a:xfrm>
          <a:prstGeom prst="can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bg2"/>
                </a:solidFill>
              </a:rPr>
              <a:t>DB</a:t>
            </a: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0F0F2FDE-9B55-4540-9C34-8383559D5B2B}"/>
              </a:ext>
            </a:extLst>
          </p:cNvPr>
          <p:cNvSpPr/>
          <p:nvPr/>
        </p:nvSpPr>
        <p:spPr>
          <a:xfrm>
            <a:off x="665198" y="4416244"/>
            <a:ext cx="685800" cy="715957"/>
          </a:xfrm>
          <a:prstGeom prst="foldedCorner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bg2"/>
                </a:solidFill>
              </a:rPr>
              <a:t>Text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F670C763-4972-4464-A5F7-C2281902FA5F}"/>
              </a:ext>
            </a:extLst>
          </p:cNvPr>
          <p:cNvSpPr/>
          <p:nvPr/>
        </p:nvSpPr>
        <p:spPr>
          <a:xfrm>
            <a:off x="526095" y="2702149"/>
            <a:ext cx="1062724" cy="563540"/>
          </a:xfrm>
          <a:prstGeom prst="cloud">
            <a:avLst/>
          </a:prstGeom>
          <a:solidFill>
            <a:srgbClr val="9FE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bg2"/>
                </a:solidFill>
              </a:rPr>
              <a:t>Cloud</a:t>
            </a:r>
          </a:p>
        </p:txBody>
      </p:sp>
      <p:sp>
        <p:nvSpPr>
          <p:cNvPr id="41" name="Flowchart: Predefined Process 40">
            <a:extLst>
              <a:ext uri="{FF2B5EF4-FFF2-40B4-BE49-F238E27FC236}">
                <a16:creationId xmlns:a16="http://schemas.microsoft.com/office/drawing/2014/main" id="{07718471-66E6-4449-8D25-87E14D2B724E}"/>
              </a:ext>
            </a:extLst>
          </p:cNvPr>
          <p:cNvSpPr/>
          <p:nvPr/>
        </p:nvSpPr>
        <p:spPr>
          <a:xfrm>
            <a:off x="2276781" y="3495123"/>
            <a:ext cx="1125707" cy="675795"/>
          </a:xfrm>
          <a:prstGeom prst="flowChartPredefinedProcess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2"/>
                </a:solidFill>
              </a:rPr>
              <a:t>Process Data</a:t>
            </a: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id="{EC2D47FD-A6B2-402B-99A1-B9EFB927D004}"/>
              </a:ext>
            </a:extLst>
          </p:cNvPr>
          <p:cNvSpPr/>
          <p:nvPr/>
        </p:nvSpPr>
        <p:spPr>
          <a:xfrm>
            <a:off x="4206112" y="3267802"/>
            <a:ext cx="1035712" cy="1148442"/>
          </a:xfrm>
          <a:prstGeom prst="can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bg2"/>
                </a:solidFill>
              </a:rPr>
              <a:t>Land Data</a:t>
            </a:r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D1DF23FE-2004-4E9D-98DE-71BB7E9BAB1C}"/>
              </a:ext>
            </a:extLst>
          </p:cNvPr>
          <p:cNvSpPr/>
          <p:nvPr/>
        </p:nvSpPr>
        <p:spPr>
          <a:xfrm>
            <a:off x="8906468" y="3475044"/>
            <a:ext cx="1562661" cy="695874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</a:rPr>
              <a:t>Read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1F2A2F7-3403-4CB5-BECC-AD334DD8CF2F}"/>
              </a:ext>
            </a:extLst>
          </p:cNvPr>
          <p:cNvSpPr/>
          <p:nvPr/>
        </p:nvSpPr>
        <p:spPr>
          <a:xfrm>
            <a:off x="9244515" y="4472354"/>
            <a:ext cx="1224613" cy="87236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200" b="1" dirty="0">
                <a:solidFill>
                  <a:schemeClr val="tx2"/>
                </a:solidFill>
              </a:rPr>
              <a:t>Failure Notification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54296A-9CF3-4DE9-9403-64AAF6AC1D19}"/>
              </a:ext>
            </a:extLst>
          </p:cNvPr>
          <p:cNvGrpSpPr/>
          <p:nvPr/>
        </p:nvGrpSpPr>
        <p:grpSpPr>
          <a:xfrm>
            <a:off x="6781800" y="1905001"/>
            <a:ext cx="2084221" cy="3593529"/>
            <a:chOff x="6509441" y="1905001"/>
            <a:chExt cx="2084221" cy="359352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33A47D3-C94B-426B-AC17-CF4C5626E844}"/>
                </a:ext>
              </a:extLst>
            </p:cNvPr>
            <p:cNvGrpSpPr/>
            <p:nvPr/>
          </p:nvGrpSpPr>
          <p:grpSpPr>
            <a:xfrm>
              <a:off x="6509441" y="1905001"/>
              <a:ext cx="2084221" cy="3593529"/>
              <a:chOff x="1321037" y="1905000"/>
              <a:chExt cx="1981200" cy="407520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9B9DF53-C8B1-401A-87D2-55F738AA5E38}"/>
                  </a:ext>
                </a:extLst>
              </p:cNvPr>
              <p:cNvGrpSpPr/>
              <p:nvPr/>
            </p:nvGrpSpPr>
            <p:grpSpPr>
              <a:xfrm>
                <a:off x="1321037" y="1905000"/>
                <a:ext cx="1981200" cy="4075201"/>
                <a:chOff x="1321037" y="1905000"/>
                <a:chExt cx="1981200" cy="407520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E0C136A-49E4-41CE-AB77-FACC3E1A96AF}"/>
                    </a:ext>
                  </a:extLst>
                </p:cNvPr>
                <p:cNvSpPr/>
                <p:nvPr/>
              </p:nvSpPr>
              <p:spPr>
                <a:xfrm>
                  <a:off x="1321037" y="1905000"/>
                  <a:ext cx="1981200" cy="533400"/>
                </a:xfrm>
                <a:prstGeom prst="rect">
                  <a:avLst/>
                </a:prstGeom>
                <a:solidFill>
                  <a:schemeClr val="accent6"/>
                </a:solidFill>
                <a:ln w="508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 sz="16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6FE81B3-7ACA-4C56-9F43-13A395FA0D27}"/>
                    </a:ext>
                  </a:extLst>
                </p:cNvPr>
                <p:cNvSpPr/>
                <p:nvPr/>
              </p:nvSpPr>
              <p:spPr>
                <a:xfrm>
                  <a:off x="1321037" y="2478649"/>
                  <a:ext cx="1981200" cy="3501552"/>
                </a:xfrm>
                <a:prstGeom prst="rect">
                  <a:avLst/>
                </a:prstGeom>
                <a:noFill/>
                <a:ln w="508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600"/>
                    </a:spcBef>
                  </a:pPr>
                  <a:endParaRPr lang="en-US" sz="1600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6C71BE-9F7E-409B-B345-DEE0403F878E}"/>
                  </a:ext>
                </a:extLst>
              </p:cNvPr>
              <p:cNvSpPr txBox="1"/>
              <p:nvPr/>
            </p:nvSpPr>
            <p:spPr>
              <a:xfrm>
                <a:off x="1521718" y="2069451"/>
                <a:ext cx="13026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600" b="1" dirty="0">
                    <a:solidFill>
                      <a:schemeClr val="tx2"/>
                    </a:solidFill>
                    <a:latin typeface="+mj-lt"/>
                  </a:rPr>
                  <a:t>Power</a:t>
                </a:r>
                <a:r>
                  <a:rPr lang="en-US" sz="1600" b="1" dirty="0">
                    <a:solidFill>
                      <a:schemeClr val="tx2"/>
                    </a:solidFill>
                  </a:rPr>
                  <a:t> BI Datasets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06889E3-F83C-43DA-B271-5488EE75C0BA}"/>
                </a:ext>
              </a:extLst>
            </p:cNvPr>
            <p:cNvGrpSpPr/>
            <p:nvPr/>
          </p:nvGrpSpPr>
          <p:grpSpPr>
            <a:xfrm>
              <a:off x="6740929" y="3041008"/>
              <a:ext cx="1587642" cy="1640087"/>
              <a:chOff x="6906084" y="2926151"/>
              <a:chExt cx="1587642" cy="1640087"/>
            </a:xfrm>
          </p:grpSpPr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8A92BE31-52AD-4C67-805A-9A5BA6F1CEEF}"/>
                  </a:ext>
                </a:extLst>
              </p:cNvPr>
              <p:cNvSpPr/>
              <p:nvPr/>
            </p:nvSpPr>
            <p:spPr>
              <a:xfrm>
                <a:off x="6921858" y="2926151"/>
                <a:ext cx="1571868" cy="368843"/>
              </a:xfrm>
              <a:prstGeom prst="cub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r>
                  <a:rPr lang="en-US" sz="1100" b="1" dirty="0">
                    <a:solidFill>
                      <a:schemeClr val="tx2"/>
                    </a:solidFill>
                  </a:rPr>
                  <a:t>Power BI Dataset</a:t>
                </a:r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82468495-1959-4F6F-B3AB-A8077FBACD24}"/>
                  </a:ext>
                </a:extLst>
              </p:cNvPr>
              <p:cNvSpPr/>
              <p:nvPr/>
            </p:nvSpPr>
            <p:spPr>
              <a:xfrm>
                <a:off x="6921858" y="3560147"/>
                <a:ext cx="1571868" cy="368843"/>
              </a:xfrm>
              <a:prstGeom prst="cub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r>
                  <a:rPr lang="en-US" sz="1100" b="1" dirty="0">
                    <a:solidFill>
                      <a:schemeClr val="tx2"/>
                    </a:solidFill>
                  </a:rPr>
                  <a:t>Power BI Dataset</a:t>
                </a:r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1765A163-C119-4A72-B43E-860A26CBA32B}"/>
                  </a:ext>
                </a:extLst>
              </p:cNvPr>
              <p:cNvSpPr/>
              <p:nvPr/>
            </p:nvSpPr>
            <p:spPr>
              <a:xfrm>
                <a:off x="6906084" y="4197395"/>
                <a:ext cx="1571868" cy="368843"/>
              </a:xfrm>
              <a:prstGeom prst="cub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r>
                  <a:rPr lang="en-US" sz="1100" b="1" dirty="0">
                    <a:solidFill>
                      <a:schemeClr val="tx2"/>
                    </a:solidFill>
                  </a:rPr>
                  <a:t>Power BI Dataset</a:t>
                </a:r>
              </a:p>
            </p:txBody>
          </p:sp>
        </p:grpSp>
      </p:grp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AE7ACD89-EA8E-4DE5-A317-0645ECE46A87}"/>
              </a:ext>
            </a:extLst>
          </p:cNvPr>
          <p:cNvSpPr/>
          <p:nvPr/>
        </p:nvSpPr>
        <p:spPr>
          <a:xfrm>
            <a:off x="896451" y="1447800"/>
            <a:ext cx="2842942" cy="188571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F8CB05-A04B-4984-88A4-76C6FA98FC20}"/>
              </a:ext>
            </a:extLst>
          </p:cNvPr>
          <p:cNvSpPr txBox="1"/>
          <p:nvPr/>
        </p:nvSpPr>
        <p:spPr>
          <a:xfrm>
            <a:off x="1770701" y="1414564"/>
            <a:ext cx="2215350" cy="3077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b="1" dirty="0">
                <a:solidFill>
                  <a:schemeClr val="tx2"/>
                </a:solidFill>
              </a:rPr>
              <a:t>Azure Data Factory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28D892-4A0C-4D36-9D49-5BD54D967510}"/>
              </a:ext>
            </a:extLst>
          </p:cNvPr>
          <p:cNvSpPr txBox="1"/>
          <p:nvPr/>
        </p:nvSpPr>
        <p:spPr>
          <a:xfrm>
            <a:off x="7013902" y="1444926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b="1" dirty="0">
                <a:solidFill>
                  <a:schemeClr val="tx2"/>
                </a:solidFill>
              </a:rPr>
              <a:t>Power BI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5FAF4FB-84AB-4207-926C-D4BD17246B06}"/>
              </a:ext>
            </a:extLst>
          </p:cNvPr>
          <p:cNvSpPr/>
          <p:nvPr/>
        </p:nvSpPr>
        <p:spPr>
          <a:xfrm>
            <a:off x="4879486" y="5763285"/>
            <a:ext cx="2149576" cy="3424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Details on next slide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768168-02A4-4FFF-A4C6-1095B790669F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5954274" y="4472354"/>
            <a:ext cx="0" cy="1290931"/>
          </a:xfrm>
          <a:prstGeom prst="straightConnector1">
            <a:avLst/>
          </a:prstGeom>
          <a:ln w="34925">
            <a:solidFill>
              <a:schemeClr val="tx2">
                <a:lumMod val="20000"/>
                <a:lumOff val="8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42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14AED5-7D22-42D0-AA35-450F8593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694936"/>
            <a:ext cx="7592335" cy="341632"/>
          </a:xfrm>
        </p:spPr>
        <p:txBody>
          <a:bodyPr/>
          <a:lstStyle/>
          <a:p>
            <a:r>
              <a:rPr lang="en-US" sz="2400" b="1" dirty="0"/>
              <a:t>Ideal PBI Dataset refresh process </a:t>
            </a:r>
            <a:r>
              <a:rPr lang="en-US" sz="2400" b="1" dirty="0">
                <a:solidFill>
                  <a:srgbClr val="FF0000"/>
                </a:solidFill>
              </a:rPr>
              <a:t>(future)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0E35-4101-4702-A7C8-A54549B28C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10338"/>
            <a:ext cx="138113" cy="112712"/>
          </a:xfrm>
        </p:spPr>
        <p:txBody>
          <a:bodyPr/>
          <a:lstStyle/>
          <a:p>
            <a:pPr>
              <a:lnSpc>
                <a:spcPct val="90000"/>
              </a:lnSpc>
            </a:pPr>
            <a:fld id="{D32FB256-7080-431C-B9F3-8E4D2613C725}" type="slidenum">
              <a:rPr lang="en-US" smtClean="0"/>
              <a:pPr>
                <a:lnSpc>
                  <a:spcPct val="90000"/>
                </a:lnSpc>
              </a:pPr>
              <a:t>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BF5E02-9082-C920-1509-A168D9ED35D5}"/>
              </a:ext>
            </a:extLst>
          </p:cNvPr>
          <p:cNvGrpSpPr/>
          <p:nvPr/>
        </p:nvGrpSpPr>
        <p:grpSpPr>
          <a:xfrm>
            <a:off x="2743200" y="1676400"/>
            <a:ext cx="5851146" cy="3108152"/>
            <a:chOff x="152400" y="2454448"/>
            <a:chExt cx="5851146" cy="31081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EDC1A0-746E-47AE-870B-654DF50112B2}"/>
                </a:ext>
              </a:extLst>
            </p:cNvPr>
            <p:cNvSpPr/>
            <p:nvPr/>
          </p:nvSpPr>
          <p:spPr>
            <a:xfrm>
              <a:off x="3565145" y="2743384"/>
              <a:ext cx="2438401" cy="28192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CE9535-D6FC-4C23-9C93-2F4063069882}"/>
                </a:ext>
              </a:extLst>
            </p:cNvPr>
            <p:cNvSpPr/>
            <p:nvPr/>
          </p:nvSpPr>
          <p:spPr>
            <a:xfrm>
              <a:off x="152400" y="2743384"/>
              <a:ext cx="2438400" cy="28192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704450-AF2B-4FFC-99A7-4DB36E6715D8}"/>
                </a:ext>
              </a:extLst>
            </p:cNvPr>
            <p:cNvSpPr txBox="1"/>
            <p:nvPr/>
          </p:nvSpPr>
          <p:spPr>
            <a:xfrm>
              <a:off x="163945" y="2454448"/>
              <a:ext cx="2362200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2000" b="1" dirty="0">
                  <a:solidFill>
                    <a:srgbClr val="0070C0"/>
                  </a:solidFill>
                </a:rPr>
                <a:t>O365 Tenant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CC5036-0A7E-43C0-B584-D576D85DBFD3}"/>
                </a:ext>
              </a:extLst>
            </p:cNvPr>
            <p:cNvSpPr/>
            <p:nvPr/>
          </p:nvSpPr>
          <p:spPr>
            <a:xfrm>
              <a:off x="647700" y="3352800"/>
              <a:ext cx="1447800" cy="83967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/>
                  </a:solidFill>
                </a:rPr>
                <a:t>ADF Pipeline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B0F2084-2741-A6C0-F5E5-B8751D015FAB}"/>
                </a:ext>
              </a:extLst>
            </p:cNvPr>
            <p:cNvGrpSpPr/>
            <p:nvPr/>
          </p:nvGrpSpPr>
          <p:grpSpPr>
            <a:xfrm>
              <a:off x="3860595" y="3124200"/>
              <a:ext cx="1947929" cy="1524000"/>
              <a:chOff x="10091671" y="2753243"/>
              <a:chExt cx="1947929" cy="1524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727A5F1-5B70-44FA-B18F-BC09F0039B4C}"/>
                  </a:ext>
                </a:extLst>
              </p:cNvPr>
              <p:cNvSpPr/>
              <p:nvPr/>
            </p:nvSpPr>
            <p:spPr>
              <a:xfrm>
                <a:off x="10150089" y="2981843"/>
                <a:ext cx="1850647" cy="1295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A95D0F-31FA-400D-B9F3-B955FDF8E69A}"/>
                  </a:ext>
                </a:extLst>
              </p:cNvPr>
              <p:cNvSpPr txBox="1"/>
              <p:nvPr/>
            </p:nvSpPr>
            <p:spPr>
              <a:xfrm>
                <a:off x="10091671" y="2753243"/>
                <a:ext cx="19479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400" b="1" dirty="0"/>
                  <a:t>Power BI Service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41C898-FF26-4365-B9F7-FEADDC9D700B}"/>
                  </a:ext>
                </a:extLst>
              </p:cNvPr>
              <p:cNvSpPr/>
              <p:nvPr/>
            </p:nvSpPr>
            <p:spPr>
              <a:xfrm>
                <a:off x="10362437" y="3210443"/>
                <a:ext cx="1447800" cy="83967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539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Dataset</a:t>
                </a:r>
              </a:p>
            </p:txBody>
          </p:sp>
        </p:grp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DA0D4B0B-227C-444A-8EB1-81DAC68CA4A5}"/>
                </a:ext>
              </a:extLst>
            </p:cNvPr>
            <p:cNvSpPr>
              <a:spLocks/>
            </p:cNvSpPr>
            <p:nvPr/>
          </p:nvSpPr>
          <p:spPr>
            <a:xfrm>
              <a:off x="2730013" y="3114279"/>
              <a:ext cx="348492" cy="366232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F50FE915-3414-42D3-BC07-B9C09DCCAE2C}"/>
                </a:ext>
              </a:extLst>
            </p:cNvPr>
            <p:cNvSpPr/>
            <p:nvPr/>
          </p:nvSpPr>
          <p:spPr>
            <a:xfrm>
              <a:off x="2895599" y="4862429"/>
              <a:ext cx="348492" cy="369073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376EC3-F336-476D-A2B0-A78295F913EE}"/>
                </a:ext>
              </a:extLst>
            </p:cNvPr>
            <p:cNvSpPr txBox="1"/>
            <p:nvPr/>
          </p:nvSpPr>
          <p:spPr>
            <a:xfrm>
              <a:off x="3776792" y="2475444"/>
              <a:ext cx="1819662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2000" b="1" dirty="0">
                  <a:solidFill>
                    <a:srgbClr val="0070C0"/>
                  </a:solidFill>
                </a:rPr>
                <a:t>MAX Tenant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466673-427C-4DFC-8A6B-0508DD6DF7C9}"/>
                </a:ext>
              </a:extLst>
            </p:cNvPr>
            <p:cNvSpPr/>
            <p:nvPr/>
          </p:nvSpPr>
          <p:spPr>
            <a:xfrm>
              <a:off x="647700" y="4454908"/>
              <a:ext cx="1447800" cy="77659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tx1"/>
                  </a:solidFill>
                </a:rPr>
                <a:t>Teams Failure Notification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8A8037E0-E34F-4B6C-A300-20169095179A}"/>
                </a:ext>
              </a:extLst>
            </p:cNvPr>
            <p:cNvSpPr/>
            <p:nvPr/>
          </p:nvSpPr>
          <p:spPr>
            <a:xfrm>
              <a:off x="2213448" y="3480511"/>
              <a:ext cx="1607104" cy="572237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400" b="1" dirty="0">
                  <a:solidFill>
                    <a:schemeClr val="tx1"/>
                  </a:solidFill>
                </a:rPr>
                <a:t>Trigger Refresh</a:t>
              </a:r>
            </a:p>
          </p:txBody>
        </p:sp>
        <p:sp>
          <p:nvSpPr>
            <p:cNvPr id="45" name="Arrow: Left 44">
              <a:extLst>
                <a:ext uri="{FF2B5EF4-FFF2-40B4-BE49-F238E27FC236}">
                  <a16:creationId xmlns:a16="http://schemas.microsoft.com/office/drawing/2014/main" id="{E75293BD-743B-6B58-4A44-1CE61E648BE9}"/>
                </a:ext>
              </a:extLst>
            </p:cNvPr>
            <p:cNvSpPr/>
            <p:nvPr/>
          </p:nvSpPr>
          <p:spPr>
            <a:xfrm rot="20636545">
              <a:off x="2166847" y="4343788"/>
              <a:ext cx="1658034" cy="572237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1400" b="1" dirty="0">
                  <a:solidFill>
                    <a:schemeClr val="tx1"/>
                  </a:solidFill>
                </a:rPr>
                <a:t>If Refresh Fails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1B7A75D-8AD1-717A-F884-1A9E99363608}"/>
              </a:ext>
            </a:extLst>
          </p:cNvPr>
          <p:cNvSpPr/>
          <p:nvPr/>
        </p:nvSpPr>
        <p:spPr>
          <a:xfrm>
            <a:off x="8534400" y="53340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09260F-FAED-3418-7ADB-D5986C177AB8}"/>
              </a:ext>
            </a:extLst>
          </p:cNvPr>
          <p:cNvSpPr/>
          <p:nvPr/>
        </p:nvSpPr>
        <p:spPr>
          <a:xfrm>
            <a:off x="203156" y="2875227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14AED5-7D22-42D0-AA35-450F8593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65" y="369918"/>
            <a:ext cx="8735335" cy="674031"/>
          </a:xfrm>
        </p:spPr>
        <p:txBody>
          <a:bodyPr/>
          <a:lstStyle/>
          <a:p>
            <a:r>
              <a:rPr lang="en-US" sz="2400" b="1" dirty="0"/>
              <a:t>PBI Dataset refresh workaround process </a:t>
            </a:r>
            <a:r>
              <a:rPr lang="en-US" sz="2400" b="1" dirty="0">
                <a:solidFill>
                  <a:srgbClr val="FF0000"/>
                </a:solidFill>
              </a:rPr>
              <a:t>(PLAN B)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0E35-4101-4702-A7C8-A54549B28C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10338"/>
            <a:ext cx="138113" cy="112712"/>
          </a:xfrm>
        </p:spPr>
        <p:txBody>
          <a:bodyPr/>
          <a:lstStyle/>
          <a:p>
            <a:pPr>
              <a:lnSpc>
                <a:spcPct val="90000"/>
              </a:lnSpc>
            </a:pPr>
            <a:fld id="{D32FB256-7080-431C-B9F3-8E4D2613C725}" type="slidenum">
              <a:rPr lang="en-US" smtClean="0"/>
              <a:pPr>
                <a:lnSpc>
                  <a:spcPct val="90000"/>
                </a:lnSpc>
              </a:pPr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DC1A0-746E-47AE-870B-654DF50112B2}"/>
              </a:ext>
            </a:extLst>
          </p:cNvPr>
          <p:cNvSpPr/>
          <p:nvPr/>
        </p:nvSpPr>
        <p:spPr>
          <a:xfrm>
            <a:off x="6553200" y="2026583"/>
            <a:ext cx="5562600" cy="29881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CE9535-D6FC-4C23-9C93-2F4063069882}"/>
              </a:ext>
            </a:extLst>
          </p:cNvPr>
          <p:cNvSpPr/>
          <p:nvPr/>
        </p:nvSpPr>
        <p:spPr>
          <a:xfrm>
            <a:off x="76200" y="1966931"/>
            <a:ext cx="5044440" cy="30478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A702A-BC24-47F0-A665-EF57E1E54868}"/>
              </a:ext>
            </a:extLst>
          </p:cNvPr>
          <p:cNvSpPr/>
          <p:nvPr/>
        </p:nvSpPr>
        <p:spPr>
          <a:xfrm>
            <a:off x="3505200" y="2656657"/>
            <a:ext cx="1447800" cy="839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Logic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704450-AF2B-4FFC-99A7-4DB36E6715D8}"/>
              </a:ext>
            </a:extLst>
          </p:cNvPr>
          <p:cNvSpPr txBox="1"/>
          <p:nvPr/>
        </p:nvSpPr>
        <p:spPr>
          <a:xfrm>
            <a:off x="865753" y="1676400"/>
            <a:ext cx="327660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70C0"/>
                </a:solidFill>
              </a:rPr>
              <a:t>O365 Tenant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C5036-0A7E-43C0-B584-D576D85DBFD3}"/>
              </a:ext>
            </a:extLst>
          </p:cNvPr>
          <p:cNvSpPr/>
          <p:nvPr/>
        </p:nvSpPr>
        <p:spPr>
          <a:xfrm>
            <a:off x="152400" y="2669095"/>
            <a:ext cx="1447800" cy="839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ADF Pipeline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27A5F1-5B70-44FA-B18F-BC09F0039B4C}"/>
              </a:ext>
            </a:extLst>
          </p:cNvPr>
          <p:cNvSpPr/>
          <p:nvPr/>
        </p:nvSpPr>
        <p:spPr>
          <a:xfrm>
            <a:off x="10073889" y="2440496"/>
            <a:ext cx="185064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A95D0F-31FA-400D-B9F3-B955FDF8E69A}"/>
              </a:ext>
            </a:extLst>
          </p:cNvPr>
          <p:cNvSpPr txBox="1"/>
          <p:nvPr/>
        </p:nvSpPr>
        <p:spPr>
          <a:xfrm>
            <a:off x="10015471" y="2211813"/>
            <a:ext cx="194792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b="1" dirty="0"/>
              <a:t>Power BI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1C898-FF26-4365-B9F7-FEADDC9D700B}"/>
              </a:ext>
            </a:extLst>
          </p:cNvPr>
          <p:cNvSpPr/>
          <p:nvPr/>
        </p:nvSpPr>
        <p:spPr>
          <a:xfrm>
            <a:off x="10286237" y="2656657"/>
            <a:ext cx="1447800" cy="839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DA0D4B0B-227C-444A-8EB1-81DAC68CA4A5}"/>
              </a:ext>
            </a:extLst>
          </p:cNvPr>
          <p:cNvSpPr>
            <a:spLocks/>
          </p:cNvSpPr>
          <p:nvPr/>
        </p:nvSpPr>
        <p:spPr>
          <a:xfrm>
            <a:off x="2329807" y="2514600"/>
            <a:ext cx="348492" cy="366232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50FE915-3414-42D3-BC07-B9C09DCCAE2C}"/>
              </a:ext>
            </a:extLst>
          </p:cNvPr>
          <p:cNvSpPr/>
          <p:nvPr/>
        </p:nvSpPr>
        <p:spPr>
          <a:xfrm>
            <a:off x="5678039" y="2514600"/>
            <a:ext cx="348492" cy="369073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CA55ADA-3684-4C47-B7E1-57024AEBDBEF}"/>
              </a:ext>
            </a:extLst>
          </p:cNvPr>
          <p:cNvSpPr/>
          <p:nvPr/>
        </p:nvSpPr>
        <p:spPr>
          <a:xfrm>
            <a:off x="9167998" y="2248241"/>
            <a:ext cx="348492" cy="369073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CBB5E7A0-4DE7-4F2B-9DA7-276258B17DE2}"/>
              </a:ext>
            </a:extLst>
          </p:cNvPr>
          <p:cNvSpPr/>
          <p:nvPr/>
        </p:nvSpPr>
        <p:spPr>
          <a:xfrm>
            <a:off x="9167998" y="3548961"/>
            <a:ext cx="348492" cy="369073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EB55CA7-DCEC-434B-BE1A-235BD82D2289}"/>
              </a:ext>
            </a:extLst>
          </p:cNvPr>
          <p:cNvSpPr/>
          <p:nvPr/>
        </p:nvSpPr>
        <p:spPr>
          <a:xfrm>
            <a:off x="1733293" y="2819400"/>
            <a:ext cx="1695707" cy="57223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76EC3-F336-476D-A2B0-A78295F913EE}"/>
              </a:ext>
            </a:extLst>
          </p:cNvPr>
          <p:cNvSpPr txBox="1"/>
          <p:nvPr/>
        </p:nvSpPr>
        <p:spPr>
          <a:xfrm>
            <a:off x="8494284" y="1739740"/>
            <a:ext cx="1819662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70C0"/>
                </a:solidFill>
              </a:rPr>
              <a:t>MAX Tenant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466673-427C-4DFC-8A6B-0508DD6DF7C9}"/>
              </a:ext>
            </a:extLst>
          </p:cNvPr>
          <p:cNvSpPr/>
          <p:nvPr/>
        </p:nvSpPr>
        <p:spPr>
          <a:xfrm>
            <a:off x="3514436" y="4020959"/>
            <a:ext cx="1447800" cy="7765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Teams Failure Notification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0D1211-F96A-9FFB-D95D-F3B225FB346C}"/>
              </a:ext>
            </a:extLst>
          </p:cNvPr>
          <p:cNvSpPr/>
          <p:nvPr/>
        </p:nvSpPr>
        <p:spPr>
          <a:xfrm>
            <a:off x="6951856" y="2679732"/>
            <a:ext cx="1447800" cy="811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ADF Pipeline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EE7FE61-404C-47C0-815E-5F65FA340E45}"/>
              </a:ext>
            </a:extLst>
          </p:cNvPr>
          <p:cNvSpPr/>
          <p:nvPr/>
        </p:nvSpPr>
        <p:spPr>
          <a:xfrm>
            <a:off x="5029200" y="2819400"/>
            <a:ext cx="1841655" cy="57223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Kick Off Pipeline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A8037E0-E34F-4B6C-A300-20169095179A}"/>
              </a:ext>
            </a:extLst>
          </p:cNvPr>
          <p:cNvSpPr/>
          <p:nvPr/>
        </p:nvSpPr>
        <p:spPr>
          <a:xfrm>
            <a:off x="8545582" y="2578903"/>
            <a:ext cx="1665218" cy="57223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Trigger Refresh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9DF003AB-A83D-45DF-88EC-29A3C017B9C7}"/>
              </a:ext>
            </a:extLst>
          </p:cNvPr>
          <p:cNvSpPr/>
          <p:nvPr/>
        </p:nvSpPr>
        <p:spPr>
          <a:xfrm>
            <a:off x="8506718" y="3024798"/>
            <a:ext cx="1673345" cy="572237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Refresh Status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1498A2F-D5D1-40E9-9546-4D2A81725EF6}"/>
              </a:ext>
            </a:extLst>
          </p:cNvPr>
          <p:cNvSpPr/>
          <p:nvPr/>
        </p:nvSpPr>
        <p:spPr>
          <a:xfrm>
            <a:off x="5715000" y="4282456"/>
            <a:ext cx="348492" cy="369073"/>
          </a:xfrm>
          <a:prstGeom prst="flowChartConnec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E75293BD-743B-6B58-4A44-1CE61E648BE9}"/>
              </a:ext>
            </a:extLst>
          </p:cNvPr>
          <p:cNvSpPr/>
          <p:nvPr/>
        </p:nvSpPr>
        <p:spPr>
          <a:xfrm rot="19975969">
            <a:off x="4913376" y="3658311"/>
            <a:ext cx="1988062" cy="572237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</a:rPr>
              <a:t>If Refresh Fails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F5DC2D-23D0-CE63-B297-92FC7EF90C51}"/>
              </a:ext>
            </a:extLst>
          </p:cNvPr>
          <p:cNvSpPr/>
          <p:nvPr/>
        </p:nvSpPr>
        <p:spPr>
          <a:xfrm>
            <a:off x="8487699" y="5215471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6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F9A62F-CB5A-EF34-42FE-C274368D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Refresh </a:t>
            </a:r>
            <a:r>
              <a:rPr lang="en-US" dirty="0" err="1"/>
              <a:t>pbi</a:t>
            </a:r>
            <a:r>
              <a:rPr lang="en-US" dirty="0"/>
              <a:t> dataset within </a:t>
            </a:r>
            <a:r>
              <a:rPr lang="en-US" dirty="0" err="1"/>
              <a:t>adf</a:t>
            </a:r>
            <a:r>
              <a:rPr lang="en-US" dirty="0"/>
              <a:t> pipeline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3AB48C-6803-325B-02EA-F345A667C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D68C-46FC-FB07-7EE3-6F0A834B283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|  March 2021  |  TKE PowerPoint Styleguide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8837B-7CA0-5003-A915-EB8BDC9840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fld id="{D32FB256-7080-431C-B9F3-8E4D2613C725}" type="slidenum">
              <a:rPr lang="en-US" smtClean="0"/>
              <a:pPr>
                <a:lnSpc>
                  <a:spcPct val="90000"/>
                </a:lnSpc>
              </a:pPr>
              <a:t>4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EE5BFE-FAA8-71CB-7AE5-8F739E1A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980260"/>
            <a:ext cx="9011365" cy="567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2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F9A62F-CB5A-EF34-42FE-C274368D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36" y="368659"/>
            <a:ext cx="11439083" cy="284693"/>
          </a:xfrm>
        </p:spPr>
        <p:txBody>
          <a:bodyPr/>
          <a:lstStyle/>
          <a:p>
            <a:r>
              <a:rPr lang="en-US" sz="2000" dirty="0"/>
              <a:t>Logic app is used to kick off </a:t>
            </a:r>
            <a:r>
              <a:rPr lang="en-US" sz="2000" dirty="0" err="1"/>
              <a:t>adf</a:t>
            </a:r>
            <a:r>
              <a:rPr lang="en-US" sz="2000" dirty="0"/>
              <a:t> pipeline in another azure tenant (max)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3AB48C-6803-325B-02EA-F345A667C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D68C-46FC-FB07-7EE3-6F0A834B283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|  March 2021  |  TKE PowerPoint Styleguide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8837B-7CA0-5003-A915-EB8BDC9840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fld id="{D32FB256-7080-431C-B9F3-8E4D2613C725}" type="slidenum">
              <a:rPr lang="en-US" smtClean="0"/>
              <a:pPr>
                <a:lnSpc>
                  <a:spcPct val="90000"/>
                </a:lnSpc>
              </a:pPr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FAE66-72FC-D6AF-FB48-FD49D93F6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7" y="753844"/>
            <a:ext cx="9736874" cy="61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5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F9A62F-CB5A-EF34-42FE-C274368D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36" y="368659"/>
            <a:ext cx="11439083" cy="284693"/>
          </a:xfrm>
        </p:spPr>
        <p:txBody>
          <a:bodyPr/>
          <a:lstStyle/>
          <a:p>
            <a:r>
              <a:rPr lang="en-US" sz="2000" dirty="0"/>
              <a:t>Logic app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3AB48C-6803-325B-02EA-F345A667C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D68C-46FC-FB07-7EE3-6F0A834B283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|  March 2021  |  TKE PowerPoint Styleguide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8837B-7CA0-5003-A915-EB8BDC9840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fld id="{D32FB256-7080-431C-B9F3-8E4D2613C725}" type="slidenum">
              <a:rPr lang="en-US" smtClean="0"/>
              <a:pPr>
                <a:lnSpc>
                  <a:spcPct val="90000"/>
                </a:lnSpc>
              </a:pPr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4EE82-280C-E92B-CAE8-6ED5C8E62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96" y="0"/>
            <a:ext cx="7912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9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FDC7FBB1-4490-40D8-B105-2D589654596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1" progId="TCLayout.ActiveDocument.1">
                  <p:embed/>
                </p:oleObj>
              </mc:Choice>
              <mc:Fallback>
                <p:oleObj name="think-cell Folie" r:id="rId3" imgW="592" imgH="591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FDC7FBB1-4490-40D8-B105-2D58965459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E060D9EB-FE82-4376-92F3-6A195731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81000"/>
            <a:ext cx="11439083" cy="370101"/>
          </a:xfrm>
        </p:spPr>
        <p:txBody>
          <a:bodyPr/>
          <a:lstStyle/>
          <a:p>
            <a:r>
              <a:rPr lang="en-US" dirty="0"/>
              <a:t>Programmatic power bi dataset refresh FROM ADF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90F63-2D3A-4587-9EFF-F0733D271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838200"/>
            <a:ext cx="8298688" cy="59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FDC7FBB1-4490-40D8-B105-2D589654596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1" progId="TCLayout.ActiveDocument.1">
                  <p:embed/>
                </p:oleObj>
              </mc:Choice>
              <mc:Fallback>
                <p:oleObj name="think-cell Folie" r:id="rId3" imgW="592" imgH="591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FDC7FBB1-4490-40D8-B105-2D58965459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E060D9EB-FE82-4376-92F3-6A195731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81000"/>
            <a:ext cx="11439083" cy="256224"/>
          </a:xfrm>
        </p:spPr>
        <p:txBody>
          <a:bodyPr/>
          <a:lstStyle/>
          <a:p>
            <a:r>
              <a:rPr lang="en-US" sz="1800" dirty="0"/>
              <a:t>Programmatic power bi dataset refresh FROM ADF with failure notification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47B03-4622-5831-E005-0BBA58176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441" y="689796"/>
            <a:ext cx="6863559" cy="61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566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85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7218YtIkeROs0JCynHQ+FQFAAAAAAADAAAAAAADAAAAAwADAAEA////////BAAAAAMAEAALanRby4jxdkKgxQYiLTWsvA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L218YtIkeROs0JCynHQ+FQDRGF0YQAbAAAABExpbmtlZFNoYXBlRGF0YQAFAAAAAAACTmFtZQAZAAAATGlua2VkU2hhcGVzRGF0YVByb3BlcnR5ABBWZXJzaW9uAAAAAAAJTGFzdFdyaXRlAJjh3l14AQAAAAEA/////50AnQAAAAVfaWQAEAAAAARqdFvLiPF2QqDFBiItNay8A0RhdGEAKgAAAAhQcmVzZW50YXRpb25TY2FubmVkRm9yTGlua2VkU2hhcGVzAAEAAk5hbWUAJAAAAExpbmtlZFNoYXBlUHJlc2VudGF0aW9uU2V0dGluZ3NEYXRhABBWZXJzaW9uAAAAAAAJTGFzdFdyaXRlAMDh3l14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KE 2021">
  <a:themeElements>
    <a:clrScheme name="TKE NEU">
      <a:dk1>
        <a:srgbClr val="000000"/>
      </a:dk1>
      <a:lt1>
        <a:srgbClr val="FFFFFF"/>
      </a:lt1>
      <a:dk2>
        <a:srgbClr val="7000BD"/>
      </a:dk2>
      <a:lt2>
        <a:srgbClr val="F26C08"/>
      </a:lt2>
      <a:accent1>
        <a:srgbClr val="767676"/>
      </a:accent1>
      <a:accent2>
        <a:srgbClr val="ECECEC"/>
      </a:accent2>
      <a:accent3>
        <a:srgbClr val="FF8708"/>
      </a:accent3>
      <a:accent4>
        <a:srgbClr val="3C3C3C"/>
      </a:accent4>
      <a:accent5>
        <a:srgbClr val="B1B1B1"/>
      </a:accent5>
      <a:accent6>
        <a:srgbClr val="FFBE7A"/>
      </a:accent6>
      <a:hlink>
        <a:srgbClr val="D65200"/>
      </a:hlink>
      <a:folHlink>
        <a:srgbClr val="B1B1B1"/>
      </a:folHlink>
    </a:clrScheme>
    <a:fontScheme name="TKE">
      <a:majorFont>
        <a:latin typeface="TKE Type Bold"/>
        <a:ea typeface=""/>
        <a:cs typeface=""/>
      </a:majorFont>
      <a:minorFont>
        <a:latin typeface="TKE Type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spcBef>
            <a:spcPts val="600"/>
          </a:spcBef>
          <a:defRPr sz="16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 algn="l">
          <a:spcBef>
            <a:spcPts val="600"/>
          </a:spcBef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KE_Master .potx" id="{BE092CA0-93FD-411F-BA17-93E8B1515401}" vid="{845EEB89-586D-4C7F-AAB2-5270664A744C}"/>
    </a:ext>
  </a:extLst>
</a:theme>
</file>

<file path=ppt/theme/theme2.xml><?xml version="1.0" encoding="utf-8"?>
<a:theme xmlns:a="http://schemas.openxmlformats.org/drawingml/2006/main" name="Office Theme">
  <a:themeElements>
    <a:clrScheme name="TKELEVATOR">
      <a:dk1>
        <a:srgbClr val="000000"/>
      </a:dk1>
      <a:lt1>
        <a:srgbClr val="FFFFFF"/>
      </a:lt1>
      <a:dk2>
        <a:srgbClr val="262626"/>
      </a:dk2>
      <a:lt2>
        <a:srgbClr val="E9E9E9"/>
      </a:lt2>
      <a:accent1>
        <a:srgbClr val="D65200"/>
      </a:accent1>
      <a:accent2>
        <a:srgbClr val="434343"/>
      </a:accent2>
      <a:accent3>
        <a:srgbClr val="59008D"/>
      </a:accent3>
      <a:accent4>
        <a:srgbClr val="000000"/>
      </a:accent4>
      <a:accent5>
        <a:srgbClr val="9D9D9D"/>
      </a:accent5>
      <a:accent6>
        <a:srgbClr val="FF8708"/>
      </a:accent6>
      <a:hlink>
        <a:srgbClr val="D65200"/>
      </a:hlink>
      <a:folHlink>
        <a:srgbClr val="434343"/>
      </a:folHlink>
    </a:clrScheme>
    <a:fontScheme name="TKELEVATOR">
      <a:majorFont>
        <a:latin typeface="TKE Type Book"/>
        <a:ea typeface=""/>
        <a:cs typeface=""/>
      </a:majorFont>
      <a:minorFont>
        <a:latin typeface="TKE 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owOn xmlns="a973629c-bea9-4888-ab4c-1e306d1633db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E7550564C3946B42674DA930CC21C" ma:contentTypeVersion="5" ma:contentTypeDescription="Create a new document." ma:contentTypeScope="" ma:versionID="b6ba9604eedd3cb1fac39277b9ae8a88">
  <xsd:schema xmlns:xsd="http://www.w3.org/2001/XMLSchema" xmlns:xs="http://www.w3.org/2001/XMLSchema" xmlns:p="http://schemas.microsoft.com/office/2006/metadata/properties" xmlns:ns2="a973629c-bea9-4888-ab4c-1e306d1633db" xmlns:ns3="bd130ae7-e754-4b2a-a68e-fb44ab74699b" targetNamespace="http://schemas.microsoft.com/office/2006/metadata/properties" ma:root="true" ma:fieldsID="9236895fb1043990c864656ad1c7d5c6" ns2:_="" ns3:_="">
    <xsd:import namespace="a973629c-bea9-4888-ab4c-1e306d1633db"/>
    <xsd:import namespace="bd130ae7-e754-4b2a-a68e-fb44ab74699b"/>
    <xsd:element name="properties">
      <xsd:complexType>
        <xsd:sequence>
          <xsd:element name="documentManagement">
            <xsd:complexType>
              <xsd:all>
                <xsd:element ref="ns2:ShowOn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3629c-bea9-4888-ab4c-1e306d1633db" elementFormDefault="qualified">
    <xsd:import namespace="http://schemas.microsoft.com/office/2006/documentManagement/types"/>
    <xsd:import namespace="http://schemas.microsoft.com/office/infopath/2007/PartnerControls"/>
    <xsd:element name="ShowOn" ma:index="8" nillable="true" ma:displayName="ShowOn" ma:internalName="Show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ome"/>
                    <xsd:enumeration value="Download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30ae7-e754-4b2a-a68e-fb44ab7469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236797-0575-4CCE-9737-9BD63B9D2B3C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bd130ae7-e754-4b2a-a68e-fb44ab74699b"/>
    <ds:schemaRef ds:uri="http://schemas.openxmlformats.org/package/2006/metadata/core-properties"/>
    <ds:schemaRef ds:uri="http://www.w3.org/XML/1998/namespace"/>
    <ds:schemaRef ds:uri="a973629c-bea9-4888-ab4c-1e306d1633db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953468A-3735-48E1-A18A-5A4120574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73629c-bea9-4888-ab4c-1e306d1633db"/>
    <ds:schemaRef ds:uri="bd130ae7-e754-4b2a-a68e-fb44ab7469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B2D16D-6179-463A-BB57-77EC68866D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TKE POWERPOINT MASTER</Template>
  <TotalTime>5059</TotalTime>
  <Words>191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Symbol</vt:lpstr>
      <vt:lpstr>TKE Type Bold</vt:lpstr>
      <vt:lpstr>TKE Type Book</vt:lpstr>
      <vt:lpstr>Wingdings</vt:lpstr>
      <vt:lpstr>TKE 2021</vt:lpstr>
      <vt:lpstr>think-cell Folie</vt:lpstr>
      <vt:lpstr>Power BI Dataset refresh architecture</vt:lpstr>
      <vt:lpstr>Ideal PBI Dataset refresh process (future)</vt:lpstr>
      <vt:lpstr>PBI Dataset refresh workaround process (PLAN B)</vt:lpstr>
      <vt:lpstr>How to Refresh pbi dataset within adf pipeline</vt:lpstr>
      <vt:lpstr>Logic app is used to kick off adf pipeline in another azure tenant (max)</vt:lpstr>
      <vt:lpstr>Logic app</vt:lpstr>
      <vt:lpstr>Programmatic power bi dataset refresh FROM ADF </vt:lpstr>
      <vt:lpstr>Programmatic power bi dataset refresh FROM ADF with failure notification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Seack, Daniel</dc:creator>
  <cp:lastModifiedBy>Leonardo Rodrigues De Andrade</cp:lastModifiedBy>
  <cp:revision>35</cp:revision>
  <dcterms:created xsi:type="dcterms:W3CDTF">2021-05-11T14:27:00Z</dcterms:created>
  <dcterms:modified xsi:type="dcterms:W3CDTF">2022-12-12T15:01:49Z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0x010100F23E7550564C3946B42674DA930CC21C</vt:lpwstr>
  </property>
  <property fmtid="{D5CDD505-2E9C-101B-9397-08002B2CF9AE}" pid="3" name="MSIP_Label_6ec7f58a-8404-4877-b736-bea143f77ded_Enabled">
    <vt:lpwstr>true</vt:lpwstr>
  </property>
  <property fmtid="{D5CDD505-2E9C-101B-9397-08002B2CF9AE}" pid="4" name="MSIP_Label_6ec7f58a-8404-4877-b736-bea143f77ded_SetDate">
    <vt:lpwstr>2021-05-11T14:27:01Z</vt:lpwstr>
  </property>
  <property fmtid="{D5CDD505-2E9C-101B-9397-08002B2CF9AE}" pid="5" name="MSIP_Label_6ec7f58a-8404-4877-b736-bea143f77ded_Method">
    <vt:lpwstr>Standard</vt:lpwstr>
  </property>
  <property fmtid="{D5CDD505-2E9C-101B-9397-08002B2CF9AE}" pid="6" name="MSIP_Label_6ec7f58a-8404-4877-b736-bea143f77ded_Name">
    <vt:lpwstr>General</vt:lpwstr>
  </property>
  <property fmtid="{D5CDD505-2E9C-101B-9397-08002B2CF9AE}" pid="7" name="MSIP_Label_6ec7f58a-8404-4877-b736-bea143f77ded_SiteId">
    <vt:lpwstr>84d9a216-e285-4aac-b163-0dfd0c074546</vt:lpwstr>
  </property>
  <property fmtid="{D5CDD505-2E9C-101B-9397-08002B2CF9AE}" pid="8" name="MSIP_Label_6ec7f58a-8404-4877-b736-bea143f77ded_ActionId">
    <vt:lpwstr>41fd31a4-929c-4826-ac52-6ee169d7b51f</vt:lpwstr>
  </property>
  <property fmtid="{D5CDD505-2E9C-101B-9397-08002B2CF9AE}" pid="9" name="MSIP_Label_6ec7f58a-8404-4877-b736-bea143f77ded_ContentBits">
    <vt:lpwstr>0</vt:lpwstr>
  </property>
</Properties>
</file>