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24" r:id="rId3"/>
    <p:sldId id="328" r:id="rId4"/>
    <p:sldId id="331" r:id="rId5"/>
    <p:sldId id="335" r:id="rId6"/>
    <p:sldId id="336" r:id="rId7"/>
    <p:sldId id="337" r:id="rId8"/>
    <p:sldId id="332" r:id="rId9"/>
    <p:sldId id="333" r:id="rId10"/>
    <p:sldId id="330"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3" autoAdjust="0"/>
    <p:restoredTop sz="81406" autoAdjust="0"/>
  </p:normalViewPr>
  <p:slideViewPr>
    <p:cSldViewPr snapToGrid="0">
      <p:cViewPr varScale="1">
        <p:scale>
          <a:sx n="51" d="100"/>
          <a:sy n="51" d="100"/>
        </p:scale>
        <p:origin x="53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75054-BCAC-49A5-9216-AE5FB6263A28}" type="datetimeFigureOut">
              <a:rPr lang="es-CO" smtClean="0"/>
              <a:t>21/05/2020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D61D7-DEBC-468F-A4D2-FD51220DB853}" type="slidenum">
              <a:rPr lang="es-CO" smtClean="0"/>
              <a:t>‹Nº›</a:t>
            </a:fld>
            <a:endParaRPr lang="es-CO"/>
          </a:p>
        </p:txBody>
      </p:sp>
    </p:spTree>
    <p:extLst>
      <p:ext uri="{BB962C8B-B14F-4D97-AF65-F5344CB8AC3E}">
        <p14:creationId xmlns:p14="http://schemas.microsoft.com/office/powerpoint/2010/main" val="413935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10D61D7-DEBC-468F-A4D2-FD51220DB853}" type="slidenum">
              <a:rPr lang="es-CO" smtClean="0"/>
              <a:t>2</a:t>
            </a:fld>
            <a:endParaRPr lang="es-CO"/>
          </a:p>
        </p:txBody>
      </p:sp>
    </p:spTree>
    <p:extLst>
      <p:ext uri="{BB962C8B-B14F-4D97-AF65-F5344CB8AC3E}">
        <p14:creationId xmlns:p14="http://schemas.microsoft.com/office/powerpoint/2010/main" val="88883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26807DE5-3A30-4F2B-8BD1-4AEAB36D22C3}" type="datetimeFigureOut">
              <a:rPr lang="es-CO" smtClean="0"/>
              <a:t>21/05/2020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114291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6807DE5-3A30-4F2B-8BD1-4AEAB36D22C3}" type="datetimeFigureOut">
              <a:rPr lang="es-CO" smtClean="0"/>
              <a:t>21/05/2020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340383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6807DE5-3A30-4F2B-8BD1-4AEAB36D22C3}" type="datetimeFigureOut">
              <a:rPr lang="es-CO" smtClean="0"/>
              <a:t>21/05/2020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30764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6807DE5-3A30-4F2B-8BD1-4AEAB36D22C3}" type="datetimeFigureOut">
              <a:rPr lang="es-CO" smtClean="0"/>
              <a:t>21/05/2020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67134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26807DE5-3A30-4F2B-8BD1-4AEAB36D22C3}" type="datetimeFigureOut">
              <a:rPr lang="es-CO" smtClean="0"/>
              <a:t>21/05/2020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260161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26807DE5-3A30-4F2B-8BD1-4AEAB36D22C3}" type="datetimeFigureOut">
              <a:rPr lang="es-CO" smtClean="0"/>
              <a:t>21/05/2020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206053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26807DE5-3A30-4F2B-8BD1-4AEAB36D22C3}" type="datetimeFigureOut">
              <a:rPr lang="es-CO" smtClean="0"/>
              <a:t>21/05/2020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381852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26807DE5-3A30-4F2B-8BD1-4AEAB36D22C3}" type="datetimeFigureOut">
              <a:rPr lang="es-CO" smtClean="0"/>
              <a:t>21/05/2020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71718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6807DE5-3A30-4F2B-8BD1-4AEAB36D22C3}" type="datetimeFigureOut">
              <a:rPr lang="es-CO" smtClean="0"/>
              <a:t>21/05/2020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356740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6807DE5-3A30-4F2B-8BD1-4AEAB36D22C3}" type="datetimeFigureOut">
              <a:rPr lang="es-CO" smtClean="0"/>
              <a:t>21/05/2020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51095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6807DE5-3A30-4F2B-8BD1-4AEAB36D22C3}" type="datetimeFigureOut">
              <a:rPr lang="es-CO" smtClean="0"/>
              <a:t>21/05/2020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FEE507-1E08-4B84-8DAD-82C0689758C0}" type="slidenum">
              <a:rPr lang="es-CO" smtClean="0"/>
              <a:t>‹Nº›</a:t>
            </a:fld>
            <a:endParaRPr lang="es-CO"/>
          </a:p>
        </p:txBody>
      </p:sp>
    </p:spTree>
    <p:extLst>
      <p:ext uri="{BB962C8B-B14F-4D97-AF65-F5344CB8AC3E}">
        <p14:creationId xmlns:p14="http://schemas.microsoft.com/office/powerpoint/2010/main" val="124456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16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07DE5-3A30-4F2B-8BD1-4AEAB36D22C3}" type="datetimeFigureOut">
              <a:rPr lang="es-CO" smtClean="0"/>
              <a:t>21/05/2020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EE507-1E08-4B84-8DAD-82C0689758C0}" type="slidenum">
              <a:rPr lang="es-CO" smtClean="0"/>
              <a:t>‹Nº›</a:t>
            </a:fld>
            <a:endParaRPr lang="es-CO"/>
          </a:p>
        </p:txBody>
      </p:sp>
    </p:spTree>
    <p:extLst>
      <p:ext uri="{BB962C8B-B14F-4D97-AF65-F5344CB8AC3E}">
        <p14:creationId xmlns:p14="http://schemas.microsoft.com/office/powerpoint/2010/main" val="311083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110"/>
          <p:cNvSpPr txBox="1">
            <a:spLocks noChangeArrowheads="1"/>
          </p:cNvSpPr>
          <p:nvPr/>
        </p:nvSpPr>
        <p:spPr bwMode="auto">
          <a:xfrm>
            <a:off x="2133600" y="1357020"/>
            <a:ext cx="6798771" cy="252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s-CO" altLang="es-CO" sz="80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CURSO DE POO EN PYTHON</a:t>
            </a:r>
            <a:endParaRPr lang="es-ES" altLang="es-CO" sz="80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endParaRPr>
          </a:p>
        </p:txBody>
      </p:sp>
      <p:sp>
        <p:nvSpPr>
          <p:cNvPr id="7" name="Rectangle 110"/>
          <p:cNvSpPr txBox="1">
            <a:spLocks noChangeArrowheads="1"/>
          </p:cNvSpPr>
          <p:nvPr/>
        </p:nvSpPr>
        <p:spPr bwMode="auto">
          <a:xfrm>
            <a:off x="287177" y="5707464"/>
            <a:ext cx="11698451" cy="97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lgn="r">
              <a:defRPr/>
            </a:pPr>
            <a:r>
              <a:rPr lang="es-MX" altLang="es-CO" sz="3600" b="1" dirty="0">
                <a:ln w="9525">
                  <a:solidFill>
                    <a:srgbClr val="FFFFFF"/>
                  </a:solidFill>
                  <a:prstDash val="solid"/>
                </a:ln>
                <a:solidFill>
                  <a:srgbClr val="000000"/>
                </a:solidFill>
                <a:effectLst>
                  <a:outerShdw blurRad="12700" dist="38100" dir="2700000" algn="tl" rotWithShape="0">
                    <a:srgbClr val="FFFFFF">
                      <a:lumMod val="50000"/>
                    </a:srgbClr>
                  </a:outerShdw>
                </a:effectLst>
                <a:latin typeface="Arial"/>
                <a:cs typeface="Arial"/>
              </a:rPr>
              <a:t>EXAMEN IMPLEMENTACIÓN COMPLETA </a:t>
            </a:r>
            <a:endParaRPr lang="es-ES" altLang="es-CO" sz="3600" b="1" dirty="0">
              <a:ln w="9525">
                <a:solidFill>
                  <a:srgbClr val="FFFFFF"/>
                </a:solidFill>
                <a:prstDash val="solid"/>
              </a:ln>
              <a:solidFill>
                <a:srgbClr val="000000"/>
              </a:solidFill>
              <a:effectLst>
                <a:outerShdw blurRad="12700" dist="38100" dir="2700000" algn="tl" rotWithShape="0">
                  <a:srgbClr val="FFFFFF">
                    <a:lumMod val="50000"/>
                  </a:srgbClr>
                </a:outerShdw>
              </a:effectLst>
              <a:latin typeface="Arial"/>
              <a:cs typeface="Arial"/>
            </a:endParaRPr>
          </a:p>
        </p:txBody>
      </p:sp>
    </p:spTree>
    <p:extLst>
      <p:ext uri="{BB962C8B-B14F-4D97-AF65-F5344CB8AC3E}">
        <p14:creationId xmlns:p14="http://schemas.microsoft.com/office/powerpoint/2010/main" val="201129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63836" y="1102219"/>
            <a:ext cx="11154423" cy="5632311"/>
          </a:xfrm>
          <a:prstGeom prst="rect">
            <a:avLst/>
          </a:prstGeom>
          <a:noFill/>
        </p:spPr>
        <p:txBody>
          <a:bodyPr wrap="square" rtlCol="0">
            <a:spAutoFit/>
          </a:bodyPr>
          <a:lstStyle/>
          <a:p>
            <a:pPr marL="457200" indent="-457200" algn="just">
              <a:buFont typeface="Arial" panose="020B0604020202020204" pitchFamily="34" charset="0"/>
              <a:buChar char="•"/>
            </a:pPr>
            <a:r>
              <a:rPr lang="es-CO" sz="3000" dirty="0"/>
              <a:t>Ir al constructor de la clase base y pedirle al usuario el salario. Ir al constructor de Paciente </a:t>
            </a:r>
            <a:r>
              <a:rPr lang="es-CO" sz="3000" dirty="0" err="1"/>
              <a:t>Covid</a:t>
            </a:r>
            <a:r>
              <a:rPr lang="es-CO" sz="3000" dirty="0"/>
              <a:t> y preguntarle al usuario si requiere asistencia respiratoria. Ir al constructor del </a:t>
            </a:r>
            <a:r>
              <a:rPr lang="es-CO" sz="3000" dirty="0" err="1"/>
              <a:t>PacienteGeneral</a:t>
            </a:r>
            <a:r>
              <a:rPr lang="es-CO" sz="3000" dirty="0"/>
              <a:t>, pedir el Peso y si sufre de conjuntivitis). Faltaban estos atributos. Agregarlos a MostrarDatos() de las respectivas clases.</a:t>
            </a:r>
          </a:p>
          <a:p>
            <a:pPr marL="457200" indent="-457200" algn="just">
              <a:buFont typeface="Arial" panose="020B0604020202020204" pitchFamily="34" charset="0"/>
              <a:buChar char="•"/>
            </a:pPr>
            <a:r>
              <a:rPr lang="es-CO" sz="3000" dirty="0"/>
              <a:t>Empiece a invocar los métodos MostrarDatos() de las 2 instancias creadas. Recuerde mostrar los mensajes que indiquen la instancia de la clase en la que se está y crear los constructores de cada clase.</a:t>
            </a:r>
          </a:p>
          <a:p>
            <a:pPr marL="457200" indent="-457200" algn="just">
              <a:buFont typeface="Arial" panose="020B0604020202020204" pitchFamily="34" charset="0"/>
              <a:buChar char="•"/>
            </a:pPr>
            <a:r>
              <a:rPr lang="es-CO" sz="3000" dirty="0"/>
              <a:t>Realizar 4 instancias de la clase Paciente donde se evidencien 2 pacientes generales y 2 pacientes </a:t>
            </a:r>
            <a:r>
              <a:rPr lang="es-CO" sz="3000" dirty="0" err="1"/>
              <a:t>Covid</a:t>
            </a:r>
            <a:r>
              <a:rPr lang="es-CO" sz="3000" dirty="0"/>
              <a:t> con casos diferentes (tener en cuenta la contraseña del paciente COVID y los síntomas) enviando parámetros a los constructores. </a:t>
            </a:r>
          </a:p>
        </p:txBody>
      </p:sp>
      <p:sp>
        <p:nvSpPr>
          <p:cNvPr id="5" name="Rectangle 2">
            <a:extLst>
              <a:ext uri="{FF2B5EF4-FFF2-40B4-BE49-F238E27FC236}">
                <a16:creationId xmlns:a16="http://schemas.microsoft.com/office/drawing/2014/main" id="{5D3C1F36-A821-400D-803A-5F7B5EB6C85D}"/>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184739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
        <p:nvSpPr>
          <p:cNvPr id="6" name="CuadroTexto 5">
            <a:extLst>
              <a:ext uri="{FF2B5EF4-FFF2-40B4-BE49-F238E27FC236}">
                <a16:creationId xmlns:a16="http://schemas.microsoft.com/office/drawing/2014/main" id="{58697CEE-10DA-4D37-BF5B-50A8DCC1157D}"/>
              </a:ext>
            </a:extLst>
          </p:cNvPr>
          <p:cNvSpPr txBox="1"/>
          <p:nvPr/>
        </p:nvSpPr>
        <p:spPr>
          <a:xfrm>
            <a:off x="7767262" y="1456633"/>
            <a:ext cx="3344452" cy="4524315"/>
          </a:xfrm>
          <a:prstGeom prst="rect">
            <a:avLst/>
          </a:prstGeom>
          <a:noFill/>
        </p:spPr>
        <p:txBody>
          <a:bodyPr wrap="square" rtlCol="0">
            <a:spAutoFit/>
          </a:bodyPr>
          <a:lstStyle/>
          <a:p>
            <a:pPr algn="just"/>
            <a:r>
              <a:rPr lang="es-CO" sz="3600" dirty="0"/>
              <a:t>Crear una clase base para estas dos clases de Pacientes en un hospital. Los dos atributos que son diferentes están en negrita.</a:t>
            </a:r>
          </a:p>
        </p:txBody>
      </p:sp>
      <p:pic>
        <p:nvPicPr>
          <p:cNvPr id="8" name="Imagen 7">
            <a:extLst>
              <a:ext uri="{FF2B5EF4-FFF2-40B4-BE49-F238E27FC236}">
                <a16:creationId xmlns:a16="http://schemas.microsoft.com/office/drawing/2014/main" id="{7131BCE1-9597-4AAB-B5B0-B7D36CFB41FE}"/>
              </a:ext>
            </a:extLst>
          </p:cNvPr>
          <p:cNvPicPr>
            <a:picLocks noChangeAspect="1"/>
          </p:cNvPicPr>
          <p:nvPr/>
        </p:nvPicPr>
        <p:blipFill>
          <a:blip r:embed="rId3"/>
          <a:stretch>
            <a:fillRect/>
          </a:stretch>
        </p:blipFill>
        <p:spPr>
          <a:xfrm>
            <a:off x="1686216" y="626725"/>
            <a:ext cx="5778418" cy="6082300"/>
          </a:xfrm>
          <a:prstGeom prst="rect">
            <a:avLst/>
          </a:prstGeom>
        </p:spPr>
      </p:pic>
    </p:spTree>
    <p:extLst>
      <p:ext uri="{BB962C8B-B14F-4D97-AF65-F5344CB8AC3E}">
        <p14:creationId xmlns:p14="http://schemas.microsoft.com/office/powerpoint/2010/main" val="132342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63467" y="1508268"/>
            <a:ext cx="11154423" cy="5078313"/>
          </a:xfrm>
          <a:prstGeom prst="rect">
            <a:avLst/>
          </a:prstGeom>
          <a:noFill/>
        </p:spPr>
        <p:txBody>
          <a:bodyPr wrap="square" rtlCol="0">
            <a:spAutoFit/>
          </a:bodyPr>
          <a:lstStyle/>
          <a:p>
            <a:pPr algn="just"/>
            <a:r>
              <a:rPr lang="es-CO" sz="3600" dirty="0"/>
              <a:t>Realizar una aplicación en </a:t>
            </a:r>
            <a:r>
              <a:rPr lang="es-CO" sz="3600" dirty="0" err="1"/>
              <a:t>python</a:t>
            </a:r>
            <a:r>
              <a:rPr lang="es-CO" sz="3600" dirty="0"/>
              <a:t> que permita leer, en el programa principal, los siguientes datos: documento, nombre completo, fecha de nacimiento, temperatura, si tiene enfermedad relacionada con la presión (s: sí / n:no), temperatura, si tiene enfermedad relacionada con la glicemia (s: sí / n:no), si tiene tos seca (s: sí / n:no), si tiene dificultad para respirar (s: sí / n:no), si tiene cansancio y/o escalofríos (s: sí / n:no) y si tiene dolor de cabeza y/o garganta (s: sí / n:no).</a:t>
            </a:r>
          </a:p>
        </p:txBody>
      </p:sp>
      <p:sp>
        <p:nvSpPr>
          <p:cNvPr id="5" name="Rectangle 2">
            <a:extLst>
              <a:ext uri="{FF2B5EF4-FFF2-40B4-BE49-F238E27FC236}">
                <a16:creationId xmlns:a16="http://schemas.microsoft.com/office/drawing/2014/main" id="{FE3FBA29-A25D-4F0E-86CA-E4EA668FD50A}"/>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16096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2606" y="1010245"/>
            <a:ext cx="11736514" cy="5847755"/>
          </a:xfrm>
          <a:prstGeom prst="rect">
            <a:avLst/>
          </a:prstGeom>
          <a:noFill/>
        </p:spPr>
        <p:txBody>
          <a:bodyPr wrap="square" rtlCol="0">
            <a:spAutoFit/>
          </a:bodyPr>
          <a:lstStyle/>
          <a:p>
            <a:pPr algn="just"/>
            <a:r>
              <a:rPr lang="es-CO" sz="3400" dirty="0"/>
              <a:t>Dependiendo si el paciente tiene tos seca, dificultad para respirar, fiebre (temperatura &gt; 37.5), cansancio y/o escalofríos y dolor de cabeza y/o garganta, crear una instancia de la clase </a:t>
            </a:r>
            <a:r>
              <a:rPr lang="es-CO" sz="3400" dirty="0" err="1"/>
              <a:t>PacienteCovid</a:t>
            </a:r>
            <a:r>
              <a:rPr lang="es-CO" sz="3400" dirty="0"/>
              <a:t> y pedirle al usuario una contraseña en el constructor; de lo contrario crear una instancia de </a:t>
            </a:r>
            <a:r>
              <a:rPr lang="es-CO" sz="3400" dirty="0" err="1"/>
              <a:t>PacienteGeneral</a:t>
            </a:r>
            <a:r>
              <a:rPr lang="es-CO" sz="3400" dirty="0"/>
              <a:t>. Enviarle los parámetros (sólo esos 10 por el momento) y hacer los constructores en las clases derivadas.</a:t>
            </a:r>
          </a:p>
          <a:p>
            <a:pPr algn="just"/>
            <a:r>
              <a:rPr lang="es-CO" sz="3400" dirty="0"/>
              <a:t>En la clase base crear un método que retorne la edad del paciente que sea invocado por el constructor de esa clase base y luego otro método que imprima los datos propios de la clase base (solo estos parámetros y la edad).</a:t>
            </a:r>
          </a:p>
        </p:txBody>
      </p:sp>
      <p:sp>
        <p:nvSpPr>
          <p:cNvPr id="5" name="Rectangle 2">
            <a:extLst>
              <a:ext uri="{FF2B5EF4-FFF2-40B4-BE49-F238E27FC236}">
                <a16:creationId xmlns:a16="http://schemas.microsoft.com/office/drawing/2014/main" id="{3CDA52F9-E3E7-479B-A7E0-98550A1476BC}"/>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200196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8769" y="1338704"/>
            <a:ext cx="12034462" cy="5324535"/>
          </a:xfrm>
          <a:prstGeom prst="rect">
            <a:avLst/>
          </a:prstGeom>
          <a:noFill/>
        </p:spPr>
        <p:txBody>
          <a:bodyPr wrap="square" rtlCol="0">
            <a:spAutoFit/>
          </a:bodyPr>
          <a:lstStyle/>
          <a:p>
            <a:pPr algn="just"/>
            <a:r>
              <a:rPr lang="es-CO" sz="3400" dirty="0"/>
              <a:t>Crear un método llamado -Diagnostico() de tipo </a:t>
            </a:r>
            <a:r>
              <a:rPr lang="es-CO" sz="3400" dirty="0" err="1"/>
              <a:t>string</a:t>
            </a:r>
            <a:r>
              <a:rPr lang="es-CO" sz="3400" dirty="0"/>
              <a:t> en cada clase derivada:</a:t>
            </a:r>
          </a:p>
          <a:p>
            <a:pPr marL="457200" indent="-457200" algn="just">
              <a:buFont typeface="Arial" panose="020B0604020202020204" pitchFamily="34" charset="0"/>
              <a:buChar char="•"/>
            </a:pPr>
            <a:r>
              <a:rPr lang="es-CO" sz="3400" dirty="0"/>
              <a:t>Si el paciente tiene COVID-19 su diagnóstico es “Paciente Infectado con COVID-19. Empezar protocolo de salud”</a:t>
            </a:r>
          </a:p>
          <a:p>
            <a:pPr marL="457200" indent="-457200" algn="just">
              <a:buFont typeface="Arial" panose="020B0604020202020204" pitchFamily="34" charset="0"/>
              <a:buChar char="•"/>
            </a:pPr>
            <a:r>
              <a:rPr lang="es-CO" sz="3400" dirty="0"/>
              <a:t>Si el paciente es general, el diagnóstico puede ser:</a:t>
            </a:r>
          </a:p>
          <a:p>
            <a:pPr marL="914400" lvl="1" indent="-457200" algn="just">
              <a:buFont typeface="Arial" panose="020B0604020202020204" pitchFamily="34" charset="0"/>
              <a:buChar char="•"/>
            </a:pPr>
            <a:r>
              <a:rPr lang="es-CO" sz="3400" dirty="0"/>
              <a:t>Sarampión: si tiene tos, dolor de garganta y conjuntivitis.</a:t>
            </a:r>
          </a:p>
          <a:p>
            <a:pPr marL="914400" lvl="1" indent="-457200" algn="just">
              <a:buFont typeface="Arial" panose="020B0604020202020204" pitchFamily="34" charset="0"/>
              <a:buChar char="•"/>
            </a:pPr>
            <a:r>
              <a:rPr lang="es-CO" sz="3400" dirty="0"/>
              <a:t>Gripe: si tiene tos seca, fiebre y no tiene dificultad para respirar.</a:t>
            </a:r>
          </a:p>
          <a:p>
            <a:pPr marL="914400" lvl="1" indent="-457200" algn="just">
              <a:buFont typeface="Arial" panose="020B0604020202020204" pitchFamily="34" charset="0"/>
              <a:buChar char="•"/>
            </a:pPr>
            <a:r>
              <a:rPr lang="es-CO" sz="3400" dirty="0"/>
              <a:t>Resfriado: si tiene fiebre, tos seca y no tiene dolor de cabeza y/o garganta.  Sino retorne “Otro” en el diagnóstico.</a:t>
            </a:r>
          </a:p>
        </p:txBody>
      </p:sp>
      <p:sp>
        <p:nvSpPr>
          <p:cNvPr id="5" name="Rectangle 2">
            <a:extLst>
              <a:ext uri="{FF2B5EF4-FFF2-40B4-BE49-F238E27FC236}">
                <a16:creationId xmlns:a16="http://schemas.microsoft.com/office/drawing/2014/main" id="{B8B9358D-ED91-4C66-8979-0E70E596DAED}"/>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406707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2880" y="1225689"/>
            <a:ext cx="11715966" cy="3970318"/>
          </a:xfrm>
          <a:prstGeom prst="rect">
            <a:avLst/>
          </a:prstGeom>
          <a:noFill/>
        </p:spPr>
        <p:txBody>
          <a:bodyPr wrap="square" rtlCol="0">
            <a:spAutoFit/>
          </a:bodyPr>
          <a:lstStyle/>
          <a:p>
            <a:pPr algn="just"/>
            <a:r>
              <a:rPr lang="es-CO" sz="3600" dirty="0"/>
              <a:t>Crear un método llamado -Tratamiento() de tipo </a:t>
            </a:r>
            <a:r>
              <a:rPr lang="es-CO" sz="3600" dirty="0" err="1"/>
              <a:t>string</a:t>
            </a:r>
            <a:r>
              <a:rPr lang="es-CO" sz="3600" dirty="0"/>
              <a:t> en cada clase derivada:</a:t>
            </a:r>
          </a:p>
          <a:p>
            <a:pPr algn="just"/>
            <a:endParaRPr lang="es-CO" sz="3600" dirty="0"/>
          </a:p>
          <a:p>
            <a:pPr marL="457200" indent="-457200" algn="just">
              <a:buFont typeface="Arial" panose="020B0604020202020204" pitchFamily="34" charset="0"/>
              <a:buChar char="•"/>
            </a:pPr>
            <a:r>
              <a:rPr lang="es-CO" sz="3600" dirty="0"/>
              <a:t>Si el paciente tiene COVID-19 y requiere hospitalización su tratamiento es “Paciente será atendido en el hospital” de lo contrario su tratamiento es “No existe tratamiento o vacuna recomendamos cuidarse en casa.”</a:t>
            </a:r>
          </a:p>
        </p:txBody>
      </p:sp>
      <p:sp>
        <p:nvSpPr>
          <p:cNvPr id="5" name="Rectangle 2">
            <a:extLst>
              <a:ext uri="{FF2B5EF4-FFF2-40B4-BE49-F238E27FC236}">
                <a16:creationId xmlns:a16="http://schemas.microsoft.com/office/drawing/2014/main" id="{B8B9358D-ED91-4C66-8979-0E70E596DAED}"/>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118794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2880" y="1133222"/>
            <a:ext cx="11715966" cy="5632311"/>
          </a:xfrm>
          <a:prstGeom prst="rect">
            <a:avLst/>
          </a:prstGeom>
          <a:noFill/>
        </p:spPr>
        <p:txBody>
          <a:bodyPr wrap="square" rtlCol="0">
            <a:spAutoFit/>
          </a:bodyPr>
          <a:lstStyle/>
          <a:p>
            <a:pPr marL="457200" indent="-457200" algn="just">
              <a:buFont typeface="Arial" panose="020B0604020202020204" pitchFamily="34" charset="0"/>
              <a:buChar char="•"/>
            </a:pPr>
            <a:r>
              <a:rPr lang="es-CO" sz="3000" dirty="0"/>
              <a:t>Si el paciente es general, el tratamiento depende del diagnostico usar una estructura </a:t>
            </a:r>
            <a:r>
              <a:rPr lang="es-CO" sz="3000" dirty="0" err="1"/>
              <a:t>switch</a:t>
            </a:r>
            <a:r>
              <a:rPr lang="es-CO" sz="3000" dirty="0"/>
              <a:t>:</a:t>
            </a:r>
          </a:p>
          <a:p>
            <a:pPr marL="914400" lvl="1" indent="-457200" algn="just">
              <a:buFont typeface="Arial" panose="020B0604020202020204" pitchFamily="34" charset="0"/>
              <a:buChar char="•"/>
            </a:pPr>
            <a:r>
              <a:rPr lang="es-CO" sz="3000" dirty="0"/>
              <a:t>Sarampión: “Alejarse de las personas. Tomar medicamentos. Llamar al médico si ves complicaciones”.</a:t>
            </a:r>
          </a:p>
          <a:p>
            <a:pPr marL="914400" lvl="1" indent="-457200" algn="just">
              <a:buFont typeface="Arial" panose="020B0604020202020204" pitchFamily="34" charset="0"/>
              <a:buChar char="•"/>
            </a:pPr>
            <a:r>
              <a:rPr lang="es-CO" sz="3000" dirty="0"/>
              <a:t>Gripe: “Evitar bebidas frías. No salir en la noche. Tomar medicamentos.”.</a:t>
            </a:r>
          </a:p>
          <a:p>
            <a:pPr marL="914400" lvl="1" indent="-457200" algn="just">
              <a:buFont typeface="Arial" panose="020B0604020202020204" pitchFamily="34" charset="0"/>
              <a:buChar char="•"/>
            </a:pPr>
            <a:r>
              <a:rPr lang="es-CO" sz="3000" dirty="0"/>
              <a:t>Resfriado: “Evitar bebidas frías. Tomar medicamentos. Cubrirse bien si va a salir de casa”.</a:t>
            </a:r>
          </a:p>
          <a:p>
            <a:pPr marL="914400" lvl="1" indent="-457200" algn="just">
              <a:buFont typeface="Arial" panose="020B0604020202020204" pitchFamily="34" charset="0"/>
              <a:buChar char="•"/>
            </a:pPr>
            <a:r>
              <a:rPr lang="es-CO" sz="3000" dirty="0"/>
              <a:t>Otro: “No entendemos porque vino al hospital.”</a:t>
            </a:r>
          </a:p>
          <a:p>
            <a:pPr algn="just"/>
            <a:r>
              <a:rPr lang="es-CO" sz="3000" dirty="0"/>
              <a:t>Para estos pacientes darles esta orientación “Cuidarse porque eres  propenso a contagiarte con COVID-19”, si enfermedad relacionada con la presión, tiene enfermedad relacionada con glicemia y tienen + de 70 años.</a:t>
            </a:r>
          </a:p>
        </p:txBody>
      </p:sp>
      <p:sp>
        <p:nvSpPr>
          <p:cNvPr id="5" name="Rectangle 2">
            <a:extLst>
              <a:ext uri="{FF2B5EF4-FFF2-40B4-BE49-F238E27FC236}">
                <a16:creationId xmlns:a16="http://schemas.microsoft.com/office/drawing/2014/main" id="{B8B9358D-ED91-4C66-8979-0E70E596DAED}"/>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330490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3651" y="1148673"/>
            <a:ext cx="11154423" cy="5632311"/>
          </a:xfrm>
          <a:prstGeom prst="rect">
            <a:avLst/>
          </a:prstGeom>
          <a:noFill/>
        </p:spPr>
        <p:txBody>
          <a:bodyPr wrap="square" rtlCol="0">
            <a:spAutoFit/>
          </a:bodyPr>
          <a:lstStyle/>
          <a:p>
            <a:pPr algn="just"/>
            <a:r>
              <a:rPr lang="es-CO" sz="3600" dirty="0"/>
              <a:t>Crear un método -</a:t>
            </a:r>
            <a:r>
              <a:rPr lang="es-CO" sz="3600" dirty="0" err="1"/>
              <a:t>ValorConsulta</a:t>
            </a:r>
            <a:r>
              <a:rPr lang="es-CO" sz="3600" dirty="0"/>
              <a:t>() de tipo </a:t>
            </a:r>
            <a:r>
              <a:rPr lang="es-CO" sz="3600" dirty="0" err="1"/>
              <a:t>double</a:t>
            </a:r>
            <a:r>
              <a:rPr lang="es-CO" sz="3600" dirty="0"/>
              <a:t> en cada clase derivada teniendo en cuenta:</a:t>
            </a:r>
          </a:p>
          <a:p>
            <a:pPr marL="457200" indent="-457200" algn="just">
              <a:buFont typeface="Arial" panose="020B0604020202020204" pitchFamily="34" charset="0"/>
              <a:buChar char="•"/>
            </a:pPr>
            <a:r>
              <a:rPr lang="es-CO" sz="3600" dirty="0"/>
              <a:t>Si el paciente tiene COVID-19 preguntarle si requiere hospitalización el valor de consulta se calcula multiplicando cada día de hospitalización por $855.000, de lo contrario pagará el 0,02% de su salario; mientras que si es un paciente general, de igual forma, preguntarle si requiere hospitalización y el valor de la consulta se multiplica cada día de hospitalización por $500.000, de lo contrario pagará el 0,015% de su salario.</a:t>
            </a:r>
            <a:endParaRPr lang="es-CO" sz="3200" b="1" dirty="0"/>
          </a:p>
        </p:txBody>
      </p:sp>
      <p:sp>
        <p:nvSpPr>
          <p:cNvPr id="5" name="Rectangle 2">
            <a:extLst>
              <a:ext uri="{FF2B5EF4-FFF2-40B4-BE49-F238E27FC236}">
                <a16:creationId xmlns:a16="http://schemas.microsoft.com/office/drawing/2014/main" id="{B8B9358D-ED91-4C66-8979-0E70E596DAED}"/>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17162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3651" y="1343882"/>
            <a:ext cx="11154423" cy="5078313"/>
          </a:xfrm>
          <a:prstGeom prst="rect">
            <a:avLst/>
          </a:prstGeom>
          <a:noFill/>
        </p:spPr>
        <p:txBody>
          <a:bodyPr wrap="square" rtlCol="0">
            <a:spAutoFit/>
          </a:bodyPr>
          <a:lstStyle/>
          <a:p>
            <a:pPr algn="just"/>
            <a:r>
              <a:rPr lang="es-CO" sz="3600" dirty="0"/>
              <a:t>Crear métodos llamados +MostrarDatos() de tipo </a:t>
            </a:r>
            <a:r>
              <a:rPr lang="es-CO" sz="3600" dirty="0" err="1"/>
              <a:t>override</a:t>
            </a:r>
            <a:r>
              <a:rPr lang="es-CO" sz="3600" dirty="0"/>
              <a:t> en cada clase derivada donde se muestre el diagnostico, el tratamiento y el valor de la consulta, teniendo en cuenta que los pacientes que tienen COVID-19 tienen contraseña y los pacientes generales no. Si es paciente COVID y la contraseña es igual a 654321 se muestra el valor de consulta, en caso contrario mostrar un mensaje ACCESO NO PERMITIDO. Esta restricción sólo es para el valor de consulta. Mostrar los demás datos solicitados (al empezar).</a:t>
            </a:r>
          </a:p>
        </p:txBody>
      </p:sp>
      <p:sp>
        <p:nvSpPr>
          <p:cNvPr id="5" name="Rectangle 2">
            <a:extLst>
              <a:ext uri="{FF2B5EF4-FFF2-40B4-BE49-F238E27FC236}">
                <a16:creationId xmlns:a16="http://schemas.microsoft.com/office/drawing/2014/main" id="{34B84028-3272-40D9-AC27-81A716E2EB21}"/>
              </a:ext>
            </a:extLst>
          </p:cNvPr>
          <p:cNvSpPr txBox="1">
            <a:spLocks noChangeArrowheads="1"/>
          </p:cNvSpPr>
          <p:nvPr/>
        </p:nvSpPr>
        <p:spPr bwMode="auto">
          <a:xfrm>
            <a:off x="563467" y="-1289"/>
            <a:ext cx="11054792" cy="6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189"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377"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566"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754"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lvl="0"/>
            <a:r>
              <a:rPr lang="es-CO" altLang="es-CO" sz="3200" b="1"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latin typeface="Arial"/>
                <a:cs typeface="Arial"/>
              </a:rPr>
              <a:t>EXAMEN IMPLEMENTACIÓN COMPLETA EN C#</a:t>
            </a:r>
            <a:endParaRPr kumimoji="0" lang="es-CO" altLang="es-CO" sz="3200" b="1" i="0" u="none" strike="noStrike" kern="1200" cap="none" spc="0" normalizeH="0" baseline="0" noProof="0" dirty="0">
              <a:ln w="12700" cmpd="sng">
                <a:solidFill>
                  <a:srgbClr val="000000"/>
                </a:solidFill>
                <a:prstDash val="solid"/>
              </a:ln>
              <a:gradFill>
                <a:gsLst>
                  <a:gs pos="0">
                    <a:srgbClr val="000000"/>
                  </a:gs>
                  <a:gs pos="4000">
                    <a:srgbClr val="000000">
                      <a:lumMod val="60000"/>
                      <a:lumOff val="40000"/>
                    </a:srgbClr>
                  </a:gs>
                  <a:gs pos="87000">
                    <a:srgbClr val="000000">
                      <a:lumMod val="20000"/>
                      <a:lumOff val="80000"/>
                    </a:srgbClr>
                  </a:gs>
                </a:gsLst>
                <a:lin ang="5400000"/>
              </a:gradFill>
              <a:effectLst/>
              <a:uLnTx/>
              <a:uFillTx/>
              <a:latin typeface="Arial"/>
              <a:ea typeface="+mj-ea"/>
              <a:cs typeface="Arial"/>
            </a:endParaRPr>
          </a:p>
        </p:txBody>
      </p:sp>
    </p:spTree>
    <p:extLst>
      <p:ext uri="{BB962C8B-B14F-4D97-AF65-F5344CB8AC3E}">
        <p14:creationId xmlns:p14="http://schemas.microsoft.com/office/powerpoint/2010/main" val="42480499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919</Words>
  <Application>Microsoft Office PowerPoint</Application>
  <PresentationFormat>Panorámica</PresentationFormat>
  <Paragraphs>37</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Jairo Ramirez (Docente de Tiempo Completo)</dc:creator>
  <cp:lastModifiedBy>Leonardo Patiño Rodriguez</cp:lastModifiedBy>
  <cp:revision>189</cp:revision>
  <dcterms:created xsi:type="dcterms:W3CDTF">2017-01-12T20:47:34Z</dcterms:created>
  <dcterms:modified xsi:type="dcterms:W3CDTF">2020-05-21T15:36:16Z</dcterms:modified>
</cp:coreProperties>
</file>