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14"/>
  </p:notesMasterIdLst>
  <p:sldIdLst>
    <p:sldId id="257" r:id="rId2"/>
    <p:sldId id="259" r:id="rId3"/>
    <p:sldId id="260" r:id="rId4"/>
    <p:sldId id="262" r:id="rId5"/>
    <p:sldId id="263" r:id="rId6"/>
    <p:sldId id="265" r:id="rId7"/>
    <p:sldId id="266" r:id="rId8"/>
    <p:sldId id="269" r:id="rId9"/>
    <p:sldId id="272" r:id="rId10"/>
    <p:sldId id="264" r:id="rId11"/>
    <p:sldId id="270" r:id="rId12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含远 胡" userId="abf7b04e-3d99-4fcb-af67-97b328dab6b6" providerId="ADAL" clId="{DEA25122-F87A-4255-8F2A-9502DBC1B23B}"/>
    <pc:docChg chg="delSld">
      <pc:chgData name="含远 胡" userId="abf7b04e-3d99-4fcb-af67-97b328dab6b6" providerId="ADAL" clId="{DEA25122-F87A-4255-8F2A-9502DBC1B23B}" dt="2020-09-10T02:12:00.764" v="1" actId="2696"/>
      <pc:docMkLst>
        <pc:docMk/>
      </pc:docMkLst>
      <pc:sldChg chg="del">
        <pc:chgData name="含远 胡" userId="abf7b04e-3d99-4fcb-af67-97b328dab6b6" providerId="ADAL" clId="{DEA25122-F87A-4255-8F2A-9502DBC1B23B}" dt="2020-09-10T02:11:58.415" v="0" actId="2696"/>
        <pc:sldMkLst>
          <pc:docMk/>
          <pc:sldMk cId="804555911" sldId="256"/>
        </pc:sldMkLst>
      </pc:sldChg>
      <pc:sldChg chg="del">
        <pc:chgData name="含远 胡" userId="abf7b04e-3d99-4fcb-af67-97b328dab6b6" providerId="ADAL" clId="{DEA25122-F87A-4255-8F2A-9502DBC1B23B}" dt="2020-09-10T02:12:00.764" v="1" actId="2696"/>
        <pc:sldMkLst>
          <pc:docMk/>
          <pc:sldMk cId="2312188746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DF8E6-821F-45B3-B691-DFEF06BAFEB7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B954C-FC01-47FE-ADB2-8A430DB68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693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B954C-FC01-47FE-ADB2-8A430DB682C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081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B954C-FC01-47FE-ADB2-8A430DB682C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052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B954C-FC01-47FE-ADB2-8A430DB682C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9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8617D-04C1-4DFE-B920-D3C0D2085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48D266-884E-44F4-89C5-B84DA60EE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6751A0-8AC6-460E-8072-C3E7FD22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5209-DE4A-4AB9-88E0-855DD931EF10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B7123D-8449-400D-A214-9D8A8D50D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6858D6-DDF6-4451-9DD2-29F61582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1302-3E99-4488-8993-B2982D170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42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97298-CC74-4DB9-B75B-3E078D9A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CCD4A9-A3F8-4260-9435-AED0513C6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B7450-7E89-43F5-9CD9-8104AA78A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5209-DE4A-4AB9-88E0-855DD931EF10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D307F2-BA2A-465F-A404-2032F0DD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622BD-5711-4D57-B8FE-C8684FDD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1302-3E99-4488-8993-B2982D170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5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B406FE-B867-4383-B4E5-C9BE72587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551DE8-695D-4A55-B314-51413676E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D41B4-8673-4D66-824C-8A105F32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5209-DE4A-4AB9-88E0-855DD931EF10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BD1D5-A588-425C-80B4-FC5B1EAF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321D2-47B4-4CB3-8F18-A813D730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1302-3E99-4488-8993-B2982D170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1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51E9B-2BAE-4E0B-B82A-B6D3C045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E264E9-8579-49DC-BB78-451905E8D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FB9169-6572-47E6-B97D-CCB0DB56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5209-DE4A-4AB9-88E0-855DD931EF10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15019-3C82-4CB3-89DE-81ED763A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89724E-E6D4-4C2D-8822-3DAD4E48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1302-3E99-4488-8993-B2982D170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05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30697-ACE0-4194-9BB7-85E7245D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F67560-DE88-4912-A197-546682F3B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F04F23-2D56-4752-937F-C033C8049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5209-DE4A-4AB9-88E0-855DD931EF10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430A8-DACF-4DB0-9F30-E0ED13D1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15AF0-3DC5-42FB-B9B2-3488BAB6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1302-3E99-4488-8993-B2982D170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628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85CD2-285C-47CE-AE3D-3ED1B1C4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67F0D-6C12-4390-AD71-DF0BA929F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C78EE3-3AEA-499A-BA3F-93B33F4D5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517D3D-FB7D-4894-A259-27033309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5209-DE4A-4AB9-88E0-855DD931EF10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6313BD-34B5-4665-A3C3-B81E506F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A8EEDB-0253-4CC7-83CF-F02B3B97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1302-3E99-4488-8993-B2982D170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52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19285-1563-4CFD-82DF-0F6F8FE6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639204-4129-4646-896A-48EF3D61D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970538-1D88-4BFB-8305-AEC8F8491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A0C032-C3D8-4581-B98E-5DB5AA44D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40676A-2F46-4934-B86A-E813C4C28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36A380-8F54-4050-9224-5FBE6198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5209-DE4A-4AB9-88E0-855DD931EF10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35348B-C016-4C80-A557-800C31EB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4E02DB-6426-45A7-8592-E0340BBB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1302-3E99-4488-8993-B2982D170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14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E8FFD-557C-410A-AFA1-14CE7C7B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6A7ED4-49DF-474A-A468-F32730A7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5209-DE4A-4AB9-88E0-855DD931EF10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F33A6-630B-4209-B927-BDBBD5B9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460791-E64E-4081-8A72-11CA9427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1302-3E99-4488-8993-B2982D170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32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8F137A-1E3E-491A-B0E1-6D6F54C1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5209-DE4A-4AB9-88E0-855DD931EF10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4D0716-2632-4806-B2CB-5CCA522D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73172A-0235-415C-A9F0-0D4098B6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1302-3E99-4488-8993-B2982D170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09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6F6EE-6274-4DD8-8C22-9AFE9A685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A64957-C8A9-4BC1-8931-3C2AD49C0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D8576E-5B2F-4D35-9252-A71955A07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B8812E-D5B4-4B1A-AC40-611CF017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5209-DE4A-4AB9-88E0-855DD931EF10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918DDE-F783-419D-801C-B228022B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B91CF0-1383-4ACF-94AC-F9A1DDAC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1302-3E99-4488-8993-B2982D170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7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9C276-0C1C-42BF-B280-0F9C03F2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47FA70-DE71-45F7-8C99-0CFE08DD09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D9FA25-434B-46EF-9725-ABA289461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1CC597-C64C-484F-99AB-28B0E36D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5209-DE4A-4AB9-88E0-855DD931EF10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09A4E8-5F17-4343-8FC1-E7FDB720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F7FEC0-79CB-4213-8BED-E1B70B35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1302-3E99-4488-8993-B2982D170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56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7586A0-B15C-44CB-BCA5-EEB6AAEE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F7168D-87D2-484B-B1CD-C74A1439E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FB1792-AABE-4E45-8923-4125752A7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15209-DE4A-4AB9-88E0-855DD931EF10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570F66-C475-4FF2-8EF4-2CF757C35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18418-FA4C-4916-881E-E1CBF2F5E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21302-3E99-4488-8993-B2982D170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21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12.PNG"/><Relationship Id="rId21" Type="http://schemas.openxmlformats.org/officeDocument/2006/relationships/image" Target="../media/image25.png"/><Relationship Id="rId7" Type="http://schemas.openxmlformats.org/officeDocument/2006/relationships/image" Target="../media/image110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0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0.PNG"/><Relationship Id="rId19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130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20B1A-2B64-4A3E-86E6-CCD2754EE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5C6D31-874D-4CF5-A008-2A377B235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Derivation of the </a:t>
            </a:r>
            <a:r>
              <a:rPr lang="en-US" altLang="zh-CN" dirty="0">
                <a:solidFill>
                  <a:srgbClr val="FF0000"/>
                </a:solidFill>
              </a:rPr>
              <a:t>Gyrokinetic equation </a:t>
            </a:r>
            <a:r>
              <a:rPr lang="en-US" altLang="zh-CN" dirty="0"/>
              <a:t>in</a:t>
            </a:r>
            <a:r>
              <a:rPr lang="en-US" altLang="zh-CN" dirty="0">
                <a:solidFill>
                  <a:srgbClr val="FF0000"/>
                </a:solidFill>
              </a:rPr>
              <a:t> ITG mode</a:t>
            </a:r>
          </a:p>
          <a:p>
            <a:endParaRPr lang="en-US" altLang="zh-CN" dirty="0"/>
          </a:p>
          <a:p>
            <a:r>
              <a:rPr lang="en-US" altLang="zh-CN" dirty="0"/>
              <a:t>Influence of </a:t>
            </a:r>
            <a:r>
              <a:rPr lang="en-US" altLang="zh-CN" dirty="0">
                <a:solidFill>
                  <a:srgbClr val="FF0000"/>
                </a:solidFill>
              </a:rPr>
              <a:t>EGAM</a:t>
            </a:r>
            <a:r>
              <a:rPr lang="en-US" altLang="zh-CN" dirty="0"/>
              <a:t> in </a:t>
            </a:r>
            <a:r>
              <a:rPr lang="en-US" altLang="zh-CN" dirty="0">
                <a:solidFill>
                  <a:srgbClr val="FF0000"/>
                </a:solidFill>
              </a:rPr>
              <a:t>ITG mode</a:t>
            </a:r>
            <a:r>
              <a:rPr lang="en-US" altLang="zh-CN" dirty="0"/>
              <a:t> in the tokamak toroidal geometry</a:t>
            </a:r>
          </a:p>
          <a:p>
            <a:endParaRPr lang="en-US" altLang="zh-CN" dirty="0"/>
          </a:p>
          <a:p>
            <a:r>
              <a:rPr lang="en-US" altLang="zh-CN" dirty="0"/>
              <a:t>Double check on the eigenvalue of non-linear PDE via </a:t>
            </a:r>
            <a:r>
              <a:rPr lang="en-US" altLang="zh-CN" dirty="0">
                <a:solidFill>
                  <a:srgbClr val="FF0000"/>
                </a:solidFill>
              </a:rPr>
              <a:t>companion matrix method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initial value method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599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16CBA-050F-4CAD-8E81-9F81F30A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GAM In ITG mode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D1BE6D9B-CC3D-4B11-AFD8-70FD1A5A7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39" y="2395425"/>
            <a:ext cx="2838538" cy="295016"/>
          </a:xfr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9A009AA-6925-49A4-9AC2-49171B6BB20F}"/>
              </a:ext>
            </a:extLst>
          </p:cNvPr>
          <p:cNvCxnSpPr/>
          <p:nvPr/>
        </p:nvCxnSpPr>
        <p:spPr>
          <a:xfrm>
            <a:off x="3490546" y="2556124"/>
            <a:ext cx="1002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内容占位符 11">
            <a:extLst>
              <a:ext uri="{FF2B5EF4-FFF2-40B4-BE49-F238E27FC236}">
                <a16:creationId xmlns:a16="http://schemas.microsoft.com/office/drawing/2014/main" id="{3C9CD245-8E2C-498C-B646-969587F78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8450">
            <a:off x="4435365" y="3061747"/>
            <a:ext cx="2611315" cy="271400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260814F-A653-4D85-8783-8307EE8AB78E}"/>
              </a:ext>
            </a:extLst>
          </p:cNvPr>
          <p:cNvCxnSpPr/>
          <p:nvPr/>
        </p:nvCxnSpPr>
        <p:spPr>
          <a:xfrm>
            <a:off x="6666799" y="3648808"/>
            <a:ext cx="1002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内容占位符 11">
            <a:extLst>
              <a:ext uri="{FF2B5EF4-FFF2-40B4-BE49-F238E27FC236}">
                <a16:creationId xmlns:a16="http://schemas.microsoft.com/office/drawing/2014/main" id="{AF4F5525-AD51-421A-84C7-07379C541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03374">
            <a:off x="4382538" y="1669419"/>
            <a:ext cx="2413308" cy="250821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C031D63-38D1-49DD-9322-50C6F6CB561F}"/>
              </a:ext>
            </a:extLst>
          </p:cNvPr>
          <p:cNvCxnSpPr/>
          <p:nvPr/>
        </p:nvCxnSpPr>
        <p:spPr>
          <a:xfrm>
            <a:off x="6610413" y="1154724"/>
            <a:ext cx="1002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ADA713D-7E83-42D5-81D3-4EC2045E551D}"/>
              </a:ext>
            </a:extLst>
          </p:cNvPr>
          <p:cNvSpPr txBox="1"/>
          <p:nvPr/>
        </p:nvSpPr>
        <p:spPr>
          <a:xfrm>
            <a:off x="6610413" y="1485900"/>
            <a:ext cx="164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ITG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99E7E5A-DA9B-4D9F-B5BB-0DE4055B5DDF}"/>
              </a:ext>
            </a:extLst>
          </p:cNvPr>
          <p:cNvSpPr txBox="1"/>
          <p:nvPr/>
        </p:nvSpPr>
        <p:spPr>
          <a:xfrm>
            <a:off x="6762813" y="3128407"/>
            <a:ext cx="164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GAM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5DB5D29-8E13-45EA-AF11-BB5E7CA3F8E1}"/>
              </a:ext>
            </a:extLst>
          </p:cNvPr>
          <p:cNvSpPr txBox="1"/>
          <p:nvPr/>
        </p:nvSpPr>
        <p:spPr>
          <a:xfrm>
            <a:off x="1428104" y="2759075"/>
            <a:ext cx="164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ITG Pump</a:t>
            </a:r>
            <a:endParaRPr lang="zh-CN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231CAEBC-C3B8-4CFD-9A96-9F590999C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659" y="1821394"/>
            <a:ext cx="2388689" cy="71152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92241BC6-D979-487B-877F-2126AFEAF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072" y="2432526"/>
            <a:ext cx="2507276" cy="677641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6245DB4-AF01-4D61-B4E0-1077A2DF572D}"/>
              </a:ext>
            </a:extLst>
          </p:cNvPr>
          <p:cNvCxnSpPr/>
          <p:nvPr/>
        </p:nvCxnSpPr>
        <p:spPr>
          <a:xfrm flipH="1" flipV="1">
            <a:off x="2980592" y="2857500"/>
            <a:ext cx="4632144" cy="791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D8334FF-081E-431F-BA01-BC12BC244A6E}"/>
              </a:ext>
            </a:extLst>
          </p:cNvPr>
          <p:cNvCxnSpPr>
            <a:cxnSpLocks/>
          </p:cNvCxnSpPr>
          <p:nvPr/>
        </p:nvCxnSpPr>
        <p:spPr>
          <a:xfrm flipH="1" flipV="1">
            <a:off x="7029561" y="1944324"/>
            <a:ext cx="610603" cy="165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1FA313E-FB9A-4500-9B53-3750F780A090}"/>
              </a:ext>
            </a:extLst>
          </p:cNvPr>
          <p:cNvSpPr txBox="1"/>
          <p:nvPr/>
        </p:nvSpPr>
        <p:spPr>
          <a:xfrm>
            <a:off x="7351940" y="2338808"/>
            <a:ext cx="144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influence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CBFE0A9-5AAC-4119-AD66-EB2D5647F353}"/>
              </a:ext>
            </a:extLst>
          </p:cNvPr>
          <p:cNvSpPr txBox="1"/>
          <p:nvPr/>
        </p:nvSpPr>
        <p:spPr>
          <a:xfrm>
            <a:off x="3588316" y="3068488"/>
            <a:ext cx="144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influence</a:t>
            </a:r>
            <a:endParaRPr lang="zh-CN" altLang="en-US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E19C1367-2DFD-43F0-BBFB-7068DCCA20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52" y="4561984"/>
            <a:ext cx="10654148" cy="1018980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5E4CC1AD-5CA8-46FF-BF13-59A0A0AB323F}"/>
              </a:ext>
            </a:extLst>
          </p:cNvPr>
          <p:cNvSpPr/>
          <p:nvPr/>
        </p:nvSpPr>
        <p:spPr>
          <a:xfrm>
            <a:off x="3894993" y="4561983"/>
            <a:ext cx="720970" cy="8654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3D8117B-DC56-4FFC-BA8E-DCF37680192E}"/>
              </a:ext>
            </a:extLst>
          </p:cNvPr>
          <p:cNvSpPr/>
          <p:nvPr/>
        </p:nvSpPr>
        <p:spPr>
          <a:xfrm>
            <a:off x="8255977" y="4579683"/>
            <a:ext cx="1771943" cy="8654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C931FEB-D3D8-4627-A4D4-1FBA02C34753}"/>
              </a:ext>
            </a:extLst>
          </p:cNvPr>
          <p:cNvSpPr txBox="1"/>
          <p:nvPr/>
        </p:nvSpPr>
        <p:spPr>
          <a:xfrm>
            <a:off x="1286932" y="5580964"/>
            <a:ext cx="302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Deploy</a:t>
            </a:r>
            <a:r>
              <a:rPr lang="en-US" altLang="zh-CN" dirty="0">
                <a:solidFill>
                  <a:srgbClr val="FF0000"/>
                </a:solidFill>
              </a:rPr>
              <a:t> numerical simulation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30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9752F-8040-4CA8-8510-CAF1B055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result——eigenmatrix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676A217-ADE4-45C0-8FD2-5C70CA6C6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99" y="1537646"/>
            <a:ext cx="5279493" cy="401582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BC6F759-86CC-4FC9-87B4-78AF76AD7F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167" y="1537646"/>
            <a:ext cx="5159187" cy="396274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816D110-3713-4F2D-BA77-C1C24AFAF04D}"/>
              </a:ext>
            </a:extLst>
          </p:cNvPr>
          <p:cNvSpPr txBox="1"/>
          <p:nvPr/>
        </p:nvSpPr>
        <p:spPr>
          <a:xfrm>
            <a:off x="1050890" y="5692637"/>
            <a:ext cx="4371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Theoretic result: -</a:t>
            </a:r>
            <a:r>
              <a:rPr kumimoji="1" lang="en-US" altLang="zh-CN" dirty="0"/>
              <a:t>1.5640</a:t>
            </a:r>
            <a:r>
              <a:rPr kumimoji="1" lang="en-US" altLang="ja-JP" dirty="0"/>
              <a:t>+0.</a:t>
            </a:r>
            <a:r>
              <a:rPr kumimoji="1" lang="en-US" altLang="zh-CN" dirty="0"/>
              <a:t>7076</a:t>
            </a:r>
            <a:r>
              <a:rPr kumimoji="1" lang="en-US" altLang="ja-JP" dirty="0"/>
              <a:t>i</a:t>
            </a:r>
          </a:p>
          <a:p>
            <a:endParaRPr kumimoji="1" lang="en-US" altLang="ja-JP" dirty="0"/>
          </a:p>
          <a:p>
            <a:r>
              <a:rPr lang="en-US" altLang="ja-JP" dirty="0"/>
              <a:t>Simulation result:-1.5596+0.70</a:t>
            </a:r>
            <a:r>
              <a:rPr lang="en-US" altLang="zh-CN" dirty="0"/>
              <a:t>70</a:t>
            </a:r>
            <a:r>
              <a:rPr lang="en-US" altLang="ja-JP" dirty="0"/>
              <a:t>i</a:t>
            </a:r>
            <a:endParaRPr kumimoji="1" lang="ja-JP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FB946A9-8319-4034-8AE5-F3D23CB54D02}"/>
              </a:ext>
            </a:extLst>
          </p:cNvPr>
          <p:cNvSpPr/>
          <p:nvPr/>
        </p:nvSpPr>
        <p:spPr>
          <a:xfrm>
            <a:off x="6532167" y="5969636"/>
            <a:ext cx="4023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b="1" dirty="0"/>
              <a:t>Relative error of </a:t>
            </a:r>
            <a:r>
              <a:rPr kumimoji="1" lang="en-US" altLang="ja-JP" b="1" dirty="0" err="1"/>
              <a:t>imag</a:t>
            </a:r>
            <a:r>
              <a:rPr kumimoji="1" lang="en-US" altLang="ja-JP" b="1" dirty="0"/>
              <a:t>(</a:t>
            </a:r>
            <a:r>
              <a:rPr kumimoji="1" lang="en-US" altLang="zh-CN" b="1" dirty="0"/>
              <a:t>Ω</a:t>
            </a:r>
            <a:r>
              <a:rPr kumimoji="1" lang="en-US" altLang="ja-JP" b="1" dirty="0"/>
              <a:t>)=8.48</a:t>
            </a:r>
            <a:r>
              <a:rPr kumimoji="1" lang="en-US" altLang="zh-CN" b="1" dirty="0"/>
              <a:t>7</a:t>
            </a:r>
            <a:r>
              <a:rPr kumimoji="1" lang="en-US" altLang="ja-JP" b="1" dirty="0"/>
              <a:t>e-04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266360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9752F-8040-4CA8-8510-CAF1B055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result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A5BBB4-44AF-4AA3-ADA4-17ECAB420C07}"/>
              </a:ext>
            </a:extLst>
          </p:cNvPr>
          <p:cNvSpPr txBox="1"/>
          <p:nvPr/>
        </p:nvSpPr>
        <p:spPr>
          <a:xfrm>
            <a:off x="1943100" y="5608143"/>
            <a:ext cx="2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Matrix 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FB6A3B-5937-48FC-B842-DD20A5C2F0D1}"/>
              </a:ext>
            </a:extLst>
          </p:cNvPr>
          <p:cNvSpPr txBox="1"/>
          <p:nvPr/>
        </p:nvSpPr>
        <p:spPr>
          <a:xfrm>
            <a:off x="8232530" y="5627077"/>
            <a:ext cx="242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Initial value method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8F8B5A-4C5B-470C-9B7B-5ACF11ECF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71" y="1660641"/>
            <a:ext cx="5037257" cy="394750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4DE6C3F-8E1C-4673-BAC3-AC61DEFD1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474" y="1630158"/>
            <a:ext cx="5121084" cy="39779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B6B8B4-9D83-4BA3-94CF-0463542235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833" y="2042008"/>
            <a:ext cx="2896559" cy="5047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B18F2E-9D11-456D-9690-784F4AF60A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833" y="3788308"/>
            <a:ext cx="5364337" cy="7813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1C63003-237B-41BA-B67B-7F86517CBC50}"/>
                  </a:ext>
                </a:extLst>
              </p:cNvPr>
              <p:cNvSpPr txBox="1"/>
              <p:nvPr/>
            </p:nvSpPr>
            <p:spPr>
              <a:xfrm>
                <a:off x="6390442" y="922031"/>
                <a:ext cx="15725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𝛺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𝛺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𝛺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1C63003-237B-41BA-B67B-7F86517CB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442" y="922031"/>
                <a:ext cx="1572589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A6D9732-6D0C-4380-8005-FB4C39EA8148}"/>
                  </a:ext>
                </a:extLst>
              </p:cNvPr>
              <p:cNvSpPr txBox="1"/>
              <p:nvPr/>
            </p:nvSpPr>
            <p:spPr>
              <a:xfrm>
                <a:off x="8232530" y="771078"/>
                <a:ext cx="1647873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𝛺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=ⅈ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A6D9732-6D0C-4380-8005-FB4C39EA8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530" y="771078"/>
                <a:ext cx="1647873" cy="526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627C1485-3B35-4154-8554-313F0FF4D7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609" y="709335"/>
            <a:ext cx="2013999" cy="77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2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2CD57-5E5F-4DDD-9BBF-D251A5C6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Derivation of the Gyrokinetic equation </a:t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u="sn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B9109-79E6-4EB8-A862-DA03466B5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tokamak toroidal geometry——ITG mode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F8C42B-2B16-4D0C-BDFC-88DED8917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535" y="2674749"/>
            <a:ext cx="7475042" cy="92820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B7790F2-DC82-4FEF-9B07-E115B1CE6F1C}"/>
              </a:ext>
            </a:extLst>
          </p:cNvPr>
          <p:cNvSpPr txBox="1"/>
          <p:nvPr/>
        </p:nvSpPr>
        <p:spPr>
          <a:xfrm>
            <a:off x="3721535" y="3918239"/>
            <a:ext cx="7475042" cy="1710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Where </a:t>
            </a:r>
            <a:r>
              <a:rPr lang="en-US" altLang="zh-CN" dirty="0" err="1"/>
              <a:t>δH</a:t>
            </a:r>
            <a:r>
              <a:rPr lang="en-US" altLang="zh-CN" dirty="0"/>
              <a:t> represents the </a:t>
            </a:r>
            <a:r>
              <a:rPr lang="en-US" altLang="zh-CN" dirty="0">
                <a:solidFill>
                  <a:srgbClr val="FF0000"/>
                </a:solidFill>
              </a:rPr>
              <a:t>Partition function </a:t>
            </a:r>
            <a:r>
              <a:rPr lang="en-US" altLang="zh-CN" dirty="0"/>
              <a:t>which correspond to </a:t>
            </a:r>
            <a:r>
              <a:rPr lang="en-US" altLang="zh-CN" dirty="0">
                <a:solidFill>
                  <a:srgbClr val="FF0000"/>
                </a:solidFill>
              </a:rPr>
              <a:t>non-adiabatic response of the ion </a:t>
            </a:r>
            <a:r>
              <a:rPr lang="en-US" altLang="zh-CN" dirty="0"/>
              <a:t>, v// is the velocity parallel to B.  </a:t>
            </a:r>
            <a:r>
              <a:rPr lang="en-US" altLang="zh-CN" dirty="0" err="1"/>
              <a:t>Vd</a:t>
            </a:r>
            <a:r>
              <a:rPr lang="en-US" altLang="zh-CN" dirty="0"/>
              <a:t> is the drift velocity. J0 is </a:t>
            </a:r>
            <a:r>
              <a:rPr lang="en-US" altLang="zh-CN" dirty="0">
                <a:solidFill>
                  <a:srgbClr val="FF0000"/>
                </a:solidFill>
              </a:rPr>
              <a:t>Bessel function</a:t>
            </a:r>
            <a:r>
              <a:rPr lang="en-US" altLang="zh-CN" dirty="0"/>
              <a:t> appeared in cylindrical coordinates. The right side of the equation represents the </a:t>
            </a:r>
            <a:r>
              <a:rPr lang="en-US" altLang="zh-CN" dirty="0">
                <a:solidFill>
                  <a:srgbClr val="FF0000"/>
                </a:solidFill>
              </a:rPr>
              <a:t>free energy </a:t>
            </a:r>
            <a:r>
              <a:rPr lang="en-US" altLang="zh-CN" dirty="0"/>
              <a:t>which may excite the change of </a:t>
            </a:r>
            <a:r>
              <a:rPr lang="en-US" altLang="zh-CN" dirty="0" err="1"/>
              <a:t>δH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3A4EEF-59C7-4444-A3D0-5220DE5AE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15" y="2824913"/>
            <a:ext cx="2652535" cy="23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6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2CD57-5E5F-4DDD-9BBF-D251A5C6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Derivation of the Gyrokinetic equation </a:t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u="sn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B9109-79E6-4EB8-A862-DA03466B5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5038469"/>
            <a:ext cx="9603275" cy="1425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/>
              <a:t>Where </a:t>
            </a:r>
            <a:endParaRPr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F8C42B-2B16-4D0C-BDFC-88DED8917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91" y="2011066"/>
            <a:ext cx="8034850" cy="92820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B7790F2-DC82-4FEF-9B07-E115B1CE6F1C}"/>
              </a:ext>
            </a:extLst>
          </p:cNvPr>
          <p:cNvSpPr txBox="1"/>
          <p:nvPr/>
        </p:nvSpPr>
        <p:spPr>
          <a:xfrm>
            <a:off x="1451578" y="3062566"/>
            <a:ext cx="9169529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Deploy a </a:t>
            </a:r>
            <a:r>
              <a:rPr lang="en-US" altLang="zh-CN" dirty="0">
                <a:solidFill>
                  <a:srgbClr val="FF0000"/>
                </a:solidFill>
              </a:rPr>
              <a:t>Fourier &amp; Laplacian Transformation </a:t>
            </a:r>
            <a:r>
              <a:rPr lang="en-US" altLang="zh-CN" dirty="0"/>
              <a:t>where </a:t>
            </a:r>
            <a:r>
              <a:rPr lang="en-US" altLang="zh-CN" dirty="0" err="1"/>
              <a:t>δH</a:t>
            </a:r>
            <a:r>
              <a:rPr lang="en-US" altLang="zh-CN" dirty="0"/>
              <a:t> has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form of exp[</a:t>
            </a:r>
            <a:r>
              <a:rPr lang="en-US" altLang="zh-CN" dirty="0" err="1"/>
              <a:t>i</a:t>
            </a:r>
            <a:r>
              <a:rPr lang="en-US" altLang="zh-CN" dirty="0"/>
              <a:t>(</a:t>
            </a:r>
            <a:r>
              <a:rPr lang="en-US" altLang="zh-CN" dirty="0" err="1"/>
              <a:t>kr-ωt</a:t>
            </a:r>
            <a:r>
              <a:rPr lang="en-US" altLang="zh-CN" dirty="0"/>
              <a:t>)]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79B5632-5C5D-49F3-A2AF-899B87A30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864" y="3780482"/>
            <a:ext cx="7062704" cy="8632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4EBCFC5-1218-4C86-AA21-3FC3A44AB3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91" y="4898032"/>
            <a:ext cx="2948787" cy="6542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59C7768-C1AF-4235-AC6F-DDE45C451F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91" y="4898031"/>
            <a:ext cx="3071898" cy="65420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A2D4425-F114-4F52-9D88-C26C8BB273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816" y="4997008"/>
            <a:ext cx="1096169" cy="40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9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2CD57-5E5F-4DDD-9BBF-D251A5C6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Derivation of the Gyrokinetic equation </a:t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u="sn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B9109-79E6-4EB8-A862-DA03466B5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494" y="2419742"/>
            <a:ext cx="10110306" cy="481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Quasi-neutral condition </a:t>
            </a:r>
            <a:r>
              <a:rPr lang="en-US" altLang="zh-CN" sz="1600" dirty="0"/>
              <a:t>with </a:t>
            </a:r>
            <a:r>
              <a:rPr lang="en-US" altLang="zh-CN" sz="1600" dirty="0">
                <a:solidFill>
                  <a:srgbClr val="FF0000"/>
                </a:solidFill>
              </a:rPr>
              <a:t>adiabatic response </a:t>
            </a:r>
            <a:r>
              <a:rPr lang="en-US" altLang="zh-CN" sz="1600" dirty="0"/>
              <a:t>of electron and </a:t>
            </a:r>
            <a:r>
              <a:rPr lang="en-US" altLang="zh-CN" sz="1600" dirty="0">
                <a:solidFill>
                  <a:srgbClr val="FF0000"/>
                </a:solidFill>
              </a:rPr>
              <a:t>adiabatic &amp; non-adiabatic </a:t>
            </a:r>
            <a:r>
              <a:rPr lang="en-US" altLang="zh-CN" sz="1600" dirty="0"/>
              <a:t>response of ion</a:t>
            </a:r>
            <a:endParaRPr lang="zh-CN" altLang="en-US" sz="1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E67E05B-BABE-40C4-827D-95FFA08FF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054" y="3100174"/>
            <a:ext cx="5963890" cy="767824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EC7136A-8DB1-4DC3-9542-4BE24E27A4D0}"/>
              </a:ext>
            </a:extLst>
          </p:cNvPr>
          <p:cNvCxnSpPr>
            <a:cxnSpLocks/>
          </p:cNvCxnSpPr>
          <p:nvPr/>
        </p:nvCxnSpPr>
        <p:spPr>
          <a:xfrm>
            <a:off x="4686299" y="3174752"/>
            <a:ext cx="1037493" cy="5451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23998C42-76BC-43B6-B0E6-BE4602F72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054" y="1519470"/>
            <a:ext cx="5963890" cy="728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95B79723-6F70-48FE-8125-B540ABC353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5748" y="3942194"/>
                <a:ext cx="11086252" cy="98732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1600" dirty="0"/>
                  <a:t>We have an equation concerning its dispersion relationship. Use the Fourier transformation, </a:t>
                </a:r>
                <a14:m>
                  <m:oMath xmlns:m="http://schemas.openxmlformats.org/officeDocument/2006/math"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zh-CN" alt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zh-CN" altLang="en-US" sz="1600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zh-CN" altLang="en-US" sz="1600" i="0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en-US" sz="16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1600" i="1" dirty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 dirty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zh-CN" altLang="en-US" sz="1600" i="1" dirty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6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func>
                          <m:funcPr>
                            <m:ctrlPr>
                              <a:rPr lang="zh-CN" altLang="en-US" sz="16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1600" i="0" dirty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zh-CN" alt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600" i="0" dirty="0">
                                    <a:latin typeface="Cambria Math" panose="02040503050406030204" pitchFamily="18" charset="0"/>
                                  </a:rPr>
                                  <m:t>ⅈ</m:t>
                                </m:r>
                                <m:r>
                                  <a:rPr lang="zh-CN" altLang="en-US" sz="16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sz="16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95B79723-6F70-48FE-8125-B540ABC35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748" y="3942194"/>
                <a:ext cx="11086252" cy="987326"/>
              </a:xfrm>
              <a:prstGeom prst="rect">
                <a:avLst/>
              </a:prstGeom>
              <a:blipFill>
                <a:blip r:embed="rId4"/>
                <a:stretch>
                  <a:fillRect l="-275" t="-41975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B6E2B338-8119-404C-BAA5-3F2E46E22B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124" y="4435857"/>
            <a:ext cx="7873751" cy="880147"/>
          </a:xfrm>
          <a:prstGeom prst="rect">
            <a:avLst/>
          </a:prstGeom>
        </p:spPr>
      </p:pic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4B20D2EF-3C42-44C4-AB96-674DE7C121ED}"/>
              </a:ext>
            </a:extLst>
          </p:cNvPr>
          <p:cNvSpPr txBox="1">
            <a:spLocks/>
          </p:cNvSpPr>
          <p:nvPr/>
        </p:nvSpPr>
        <p:spPr>
          <a:xfrm>
            <a:off x="1284525" y="5515364"/>
            <a:ext cx="11086252" cy="9873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Where</a:t>
            </a:r>
            <a:endParaRPr lang="zh-CN" altLang="en-US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6DC2F4-939C-4149-9150-2C5EDD67C3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124" y="5527703"/>
            <a:ext cx="2113417" cy="37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1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2CD57-5E5F-4DDD-9BBF-D251A5C6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Derivation of the Gyrokinetic equation </a:t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u="sng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6E2B338-8119-404C-BAA5-3F2E46E22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785" y="1853754"/>
            <a:ext cx="7873751" cy="880147"/>
          </a:xfrm>
          <a:prstGeom prst="rect">
            <a:avLst/>
          </a:prstGeom>
        </p:spPr>
      </p:pic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4B20D2EF-3C42-44C4-AB96-674DE7C121ED}"/>
              </a:ext>
            </a:extLst>
          </p:cNvPr>
          <p:cNvSpPr txBox="1">
            <a:spLocks/>
          </p:cNvSpPr>
          <p:nvPr/>
        </p:nvSpPr>
        <p:spPr>
          <a:xfrm>
            <a:off x="1565879" y="2935337"/>
            <a:ext cx="9635521" cy="9873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Transform into </a:t>
            </a:r>
            <a:r>
              <a:rPr lang="en-US" altLang="zh-CN" sz="1800" dirty="0">
                <a:solidFill>
                  <a:srgbClr val="FF0000"/>
                </a:solidFill>
              </a:rPr>
              <a:t>ballooning space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We have the PDE equation of </a:t>
            </a:r>
            <a:r>
              <a:rPr lang="en-US" altLang="zh-CN" sz="1800" dirty="0">
                <a:solidFill>
                  <a:srgbClr val="FF0000"/>
                </a:solidFill>
              </a:rPr>
              <a:t>ITG mode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172079-3F5C-4DDD-911F-CFAB146EF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054" y="3014468"/>
            <a:ext cx="3863675" cy="30482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B103623-636F-4223-BF0E-E1E2AC28B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785" y="4124099"/>
            <a:ext cx="7961371" cy="93241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AD51DC9-57F5-4401-8F3C-744872AF2772}"/>
              </a:ext>
            </a:extLst>
          </p:cNvPr>
          <p:cNvSpPr txBox="1"/>
          <p:nvPr/>
        </p:nvSpPr>
        <p:spPr>
          <a:xfrm>
            <a:off x="1711108" y="5257948"/>
            <a:ext cx="302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Deploy</a:t>
            </a:r>
            <a:r>
              <a:rPr lang="en-US" altLang="zh-CN" dirty="0">
                <a:solidFill>
                  <a:srgbClr val="FF0000"/>
                </a:solidFill>
              </a:rPr>
              <a:t> numerical simulation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05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16CBA-050F-4CAD-8E81-9F81F30A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Simulation and numerical computation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9727D-99DD-4239-A483-01A50B267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557" y="1712820"/>
            <a:ext cx="9603275" cy="3450613"/>
          </a:xfrm>
        </p:spPr>
        <p:txBody>
          <a:bodyPr/>
          <a:lstStyle/>
          <a:p>
            <a:r>
              <a:rPr lang="en-US" altLang="zh-CN" dirty="0"/>
              <a:t>Companion matrix——eigenmatrix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A93C42-4EF7-49AD-A21E-940DAFD00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274" y="3323341"/>
            <a:ext cx="4160331" cy="5082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42F4046-0474-41F4-B0C4-B0CB51E87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447" y="2392628"/>
            <a:ext cx="7961371" cy="93241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6C8DE61-11D6-4D58-80F3-C12D2005227D}"/>
              </a:ext>
            </a:extLst>
          </p:cNvPr>
          <p:cNvSpPr txBox="1"/>
          <p:nvPr/>
        </p:nvSpPr>
        <p:spPr>
          <a:xfrm>
            <a:off x="1432182" y="2627795"/>
            <a:ext cx="285750" cy="37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: 单圆角 8">
            <a:extLst>
              <a:ext uri="{FF2B5EF4-FFF2-40B4-BE49-F238E27FC236}">
                <a16:creationId xmlns:a16="http://schemas.microsoft.com/office/drawing/2014/main" id="{D00A6E98-CB96-4A32-A5CC-E2D0D408292C}"/>
              </a:ext>
            </a:extLst>
          </p:cNvPr>
          <p:cNvSpPr/>
          <p:nvPr/>
        </p:nvSpPr>
        <p:spPr>
          <a:xfrm>
            <a:off x="1935274" y="2499464"/>
            <a:ext cx="571500" cy="650179"/>
          </a:xfrm>
          <a:prstGeom prst="round1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67BDEE0-51CB-44B4-A560-0D72581EA14E}"/>
              </a:ext>
            </a:extLst>
          </p:cNvPr>
          <p:cNvCxnSpPr>
            <a:endCxn id="9" idx="1"/>
          </p:cNvCxnSpPr>
          <p:nvPr/>
        </p:nvCxnSpPr>
        <p:spPr>
          <a:xfrm>
            <a:off x="1731522" y="2819019"/>
            <a:ext cx="203752" cy="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120DD7B-C2DB-40A3-B2EA-CC05F13E6892}"/>
                  </a:ext>
                </a:extLst>
              </p:cNvPr>
              <p:cNvSpPr/>
              <p:nvPr/>
            </p:nvSpPr>
            <p:spPr>
              <a:xfrm>
                <a:off x="5157043" y="3352446"/>
                <a:ext cx="430824" cy="425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120DD7B-C2DB-40A3-B2EA-CC05F13E68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043" y="3352446"/>
                <a:ext cx="430824" cy="425556"/>
              </a:xfrm>
              <a:prstGeom prst="rect">
                <a:avLst/>
              </a:prstGeom>
              <a:blipFill>
                <a:blip r:embed="rId5"/>
                <a:stretch>
                  <a:fillRect l="-1370" b="-277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2CCE504E-8E66-4A30-8CA8-54A23B1034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2" y="3831552"/>
            <a:ext cx="4648396" cy="15808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CD6CE67-7C5B-468D-A687-AD325AD1CAA0}"/>
                  </a:ext>
                </a:extLst>
              </p:cNvPr>
              <p:cNvSpPr/>
              <p:nvPr/>
            </p:nvSpPr>
            <p:spPr>
              <a:xfrm>
                <a:off x="1159213" y="4357348"/>
                <a:ext cx="274779" cy="425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CD6CE67-7C5B-468D-A687-AD325AD1CA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213" y="4357348"/>
                <a:ext cx="274779" cy="425556"/>
              </a:xfrm>
              <a:prstGeom prst="rect">
                <a:avLst/>
              </a:prstGeom>
              <a:blipFill>
                <a:blip r:embed="rId7"/>
                <a:stretch>
                  <a:fillRect l="-29787" r="-8511" b="-277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>
            <a:extLst>
              <a:ext uri="{FF2B5EF4-FFF2-40B4-BE49-F238E27FC236}">
                <a16:creationId xmlns:a16="http://schemas.microsoft.com/office/drawing/2014/main" id="{A04A208D-4133-40C1-8307-3155345ECF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259" y="4000376"/>
            <a:ext cx="5093766" cy="1234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8E12BD0-46DC-4EB7-9A08-9FE1CC0E9A06}"/>
                  </a:ext>
                </a:extLst>
              </p:cNvPr>
              <p:cNvSpPr/>
              <p:nvPr/>
            </p:nvSpPr>
            <p:spPr>
              <a:xfrm>
                <a:off x="1586470" y="4357348"/>
                <a:ext cx="274779" cy="425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zh-CN" altLang="en-US" b="1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8E12BD0-46DC-4EB7-9A08-9FE1CC0E9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470" y="4357348"/>
                <a:ext cx="274779" cy="425556"/>
              </a:xfrm>
              <a:prstGeom prst="rect">
                <a:avLst/>
              </a:prstGeom>
              <a:blipFill>
                <a:blip r:embed="rId9"/>
                <a:stretch>
                  <a:fillRect l="-48936" r="-8511" b="-277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BDBA940-8BF6-4489-90A6-12F258239526}"/>
                  </a:ext>
                </a:extLst>
              </p:cNvPr>
              <p:cNvSpPr/>
              <p:nvPr/>
            </p:nvSpPr>
            <p:spPr>
              <a:xfrm>
                <a:off x="2414253" y="4000376"/>
                <a:ext cx="274779" cy="425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BDBA940-8BF6-4489-90A6-12F2582395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253" y="4000376"/>
                <a:ext cx="274779" cy="425556"/>
              </a:xfrm>
              <a:prstGeom prst="rect">
                <a:avLst/>
              </a:prstGeom>
              <a:blipFill>
                <a:blip r:embed="rId10"/>
                <a:stretch>
                  <a:fillRect l="-46809" r="-4255" b="-416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2F247D8-86B7-4D81-AAA6-1AE1FDDF6C36}"/>
                  </a:ext>
                </a:extLst>
              </p:cNvPr>
              <p:cNvSpPr/>
              <p:nvPr/>
            </p:nvSpPr>
            <p:spPr>
              <a:xfrm>
                <a:off x="2887542" y="4017215"/>
                <a:ext cx="274779" cy="425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2F247D8-86B7-4D81-AAA6-1AE1FDDF6C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542" y="4017215"/>
                <a:ext cx="274779" cy="425556"/>
              </a:xfrm>
              <a:prstGeom prst="rect">
                <a:avLst/>
              </a:prstGeom>
              <a:blipFill>
                <a:blip r:embed="rId11"/>
                <a:stretch>
                  <a:fillRect l="-48936" r="-4255" b="-277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09D710F-0F98-4CB1-93C2-8364F1558A51}"/>
                  </a:ext>
                </a:extLst>
              </p:cNvPr>
              <p:cNvSpPr/>
              <p:nvPr/>
            </p:nvSpPr>
            <p:spPr>
              <a:xfrm>
                <a:off x="2426266" y="4364393"/>
                <a:ext cx="274779" cy="425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09D710F-0F98-4CB1-93C2-8364F1558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266" y="4364393"/>
                <a:ext cx="274779" cy="425556"/>
              </a:xfrm>
              <a:prstGeom prst="rect">
                <a:avLst/>
              </a:prstGeom>
              <a:blipFill>
                <a:blip r:embed="rId12"/>
                <a:stretch>
                  <a:fillRect l="-48936" r="-6383" b="-277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EB4744A-18F0-4572-BF4A-BC177FF7B7A0}"/>
                  </a:ext>
                </a:extLst>
              </p:cNvPr>
              <p:cNvSpPr/>
              <p:nvPr/>
            </p:nvSpPr>
            <p:spPr>
              <a:xfrm>
                <a:off x="2887543" y="4381978"/>
                <a:ext cx="274779" cy="425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EB4744A-18F0-4572-BF4A-BC177FF7B7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543" y="4381978"/>
                <a:ext cx="274779" cy="425556"/>
              </a:xfrm>
              <a:prstGeom prst="rect">
                <a:avLst/>
              </a:prstGeom>
              <a:blipFill>
                <a:blip r:embed="rId13"/>
                <a:stretch>
                  <a:fillRect l="-48936" r="-4255" b="-277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9EBB9DD-47BE-44C9-B80C-68403D0197B9}"/>
                  </a:ext>
                </a:extLst>
              </p:cNvPr>
              <p:cNvSpPr/>
              <p:nvPr/>
            </p:nvSpPr>
            <p:spPr>
              <a:xfrm>
                <a:off x="2721842" y="4728410"/>
                <a:ext cx="274779" cy="425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9EBB9DD-47BE-44C9-B80C-68403D0197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42" y="4728410"/>
                <a:ext cx="274779" cy="425556"/>
              </a:xfrm>
              <a:prstGeom prst="rect">
                <a:avLst/>
              </a:prstGeom>
              <a:blipFill>
                <a:blip r:embed="rId14"/>
                <a:stretch>
                  <a:fillRect l="-45833" r="-4167" b="-422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2199025-CE44-43A5-B7B4-514C8CAE4963}"/>
                  </a:ext>
                </a:extLst>
              </p:cNvPr>
              <p:cNvSpPr/>
              <p:nvPr/>
            </p:nvSpPr>
            <p:spPr>
              <a:xfrm>
                <a:off x="3623600" y="4728410"/>
                <a:ext cx="274779" cy="425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2199025-CE44-43A5-B7B4-514C8CAE49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600" y="4728410"/>
                <a:ext cx="274779" cy="425556"/>
              </a:xfrm>
              <a:prstGeom prst="rect">
                <a:avLst/>
              </a:prstGeom>
              <a:blipFill>
                <a:blip r:embed="rId15"/>
                <a:stretch>
                  <a:fillRect l="-46809" r="-6383" b="-422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94F1429-F17A-4D37-8398-31EE723646EF}"/>
                  </a:ext>
                </a:extLst>
              </p:cNvPr>
              <p:cNvSpPr/>
              <p:nvPr/>
            </p:nvSpPr>
            <p:spPr>
              <a:xfrm>
                <a:off x="5072493" y="4728410"/>
                <a:ext cx="274779" cy="425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zh-CN" altLang="en-US" b="1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94F1429-F17A-4D37-8398-31EE723646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493" y="4728410"/>
                <a:ext cx="274779" cy="425556"/>
              </a:xfrm>
              <a:prstGeom prst="rect">
                <a:avLst/>
              </a:prstGeom>
              <a:blipFill>
                <a:blip r:embed="rId16"/>
                <a:stretch>
                  <a:fillRect l="-48936" r="-8511" b="-422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4661351-A573-4AD1-B81C-9F06C96C2EA7}"/>
                  </a:ext>
                </a:extLst>
              </p:cNvPr>
              <p:cNvSpPr/>
              <p:nvPr/>
            </p:nvSpPr>
            <p:spPr>
              <a:xfrm>
                <a:off x="4348046" y="4719624"/>
                <a:ext cx="274779" cy="425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4661351-A573-4AD1-B81C-9F06C96C2E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046" y="4719624"/>
                <a:ext cx="274779" cy="425556"/>
              </a:xfrm>
              <a:prstGeom prst="rect">
                <a:avLst/>
              </a:prstGeom>
              <a:blipFill>
                <a:blip r:embed="rId17"/>
                <a:stretch>
                  <a:fillRect l="-46809" r="-6383" b="-416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F7FE8DA-44D0-47E7-AFD4-194517BFFD06}"/>
                  </a:ext>
                </a:extLst>
              </p:cNvPr>
              <p:cNvSpPr/>
              <p:nvPr/>
            </p:nvSpPr>
            <p:spPr>
              <a:xfrm>
                <a:off x="10771443" y="4032146"/>
                <a:ext cx="274779" cy="425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zh-CN" altLang="en-US" b="1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F7FE8DA-44D0-47E7-AFD4-194517BFFD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1443" y="4032146"/>
                <a:ext cx="274779" cy="425556"/>
              </a:xfrm>
              <a:prstGeom prst="rect">
                <a:avLst/>
              </a:prstGeom>
              <a:blipFill>
                <a:blip r:embed="rId18"/>
                <a:stretch>
                  <a:fillRect l="-48936" r="-8511" b="-416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7A02640-1557-4A41-9779-C0F3065BFF9B}"/>
                  </a:ext>
                </a:extLst>
              </p:cNvPr>
              <p:cNvSpPr/>
              <p:nvPr/>
            </p:nvSpPr>
            <p:spPr>
              <a:xfrm>
                <a:off x="7965145" y="4037415"/>
                <a:ext cx="274779" cy="425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zh-CN" altLang="en-US" b="1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7A02640-1557-4A41-9779-C0F3065BF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145" y="4037415"/>
                <a:ext cx="274779" cy="425556"/>
              </a:xfrm>
              <a:prstGeom prst="rect">
                <a:avLst/>
              </a:prstGeom>
              <a:blipFill>
                <a:blip r:embed="rId19"/>
                <a:stretch>
                  <a:fillRect l="-48936" r="-8511" b="-416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箭头: 右 33">
            <a:extLst>
              <a:ext uri="{FF2B5EF4-FFF2-40B4-BE49-F238E27FC236}">
                <a16:creationId xmlns:a16="http://schemas.microsoft.com/office/drawing/2014/main" id="{9725208A-D3B9-44FC-9FB3-153B430955D6}"/>
              </a:ext>
            </a:extLst>
          </p:cNvPr>
          <p:cNvSpPr/>
          <p:nvPr/>
        </p:nvSpPr>
        <p:spPr>
          <a:xfrm>
            <a:off x="5203436" y="4418190"/>
            <a:ext cx="694436" cy="25667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37E1CC3-F2AC-412D-B766-5FD6FC325026}"/>
                  </a:ext>
                </a:extLst>
              </p:cNvPr>
              <p:cNvSpPr/>
              <p:nvPr/>
            </p:nvSpPr>
            <p:spPr>
              <a:xfrm>
                <a:off x="7959472" y="4364393"/>
                <a:ext cx="274779" cy="425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37E1CC3-F2AC-412D-B766-5FD6FC3250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472" y="4364393"/>
                <a:ext cx="274779" cy="425556"/>
              </a:xfrm>
              <a:prstGeom prst="rect">
                <a:avLst/>
              </a:prstGeom>
              <a:blipFill>
                <a:blip r:embed="rId20"/>
                <a:stretch>
                  <a:fillRect l="-48936" r="-4255" b="-277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9173BE2B-6ED2-4EB1-82C3-DB449DE01335}"/>
                  </a:ext>
                </a:extLst>
              </p:cNvPr>
              <p:cNvSpPr/>
              <p:nvPr/>
            </p:nvSpPr>
            <p:spPr>
              <a:xfrm>
                <a:off x="7953799" y="4725641"/>
                <a:ext cx="274779" cy="425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9173BE2B-6ED2-4EB1-82C3-DB449DE01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799" y="4725641"/>
                <a:ext cx="274779" cy="425556"/>
              </a:xfrm>
              <a:prstGeom prst="rect">
                <a:avLst/>
              </a:prstGeom>
              <a:blipFill>
                <a:blip r:embed="rId21"/>
                <a:stretch>
                  <a:fillRect l="-48936" r="-6383" b="-416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21AD639-17BF-43FE-B7B5-98755682C188}"/>
                  </a:ext>
                </a:extLst>
              </p:cNvPr>
              <p:cNvSpPr/>
              <p:nvPr/>
            </p:nvSpPr>
            <p:spPr>
              <a:xfrm>
                <a:off x="10763583" y="4031398"/>
                <a:ext cx="274779" cy="425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zh-CN" altLang="en-US" b="1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21AD639-17BF-43FE-B7B5-98755682C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3583" y="4031398"/>
                <a:ext cx="274779" cy="425556"/>
              </a:xfrm>
              <a:prstGeom prst="rect">
                <a:avLst/>
              </a:prstGeom>
              <a:blipFill>
                <a:blip r:embed="rId22"/>
                <a:stretch>
                  <a:fillRect l="-48936" r="-8511" b="-416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FC0B185-F332-4C6E-969B-59E98F06F4A1}"/>
                  </a:ext>
                </a:extLst>
              </p:cNvPr>
              <p:cNvSpPr/>
              <p:nvPr/>
            </p:nvSpPr>
            <p:spPr>
              <a:xfrm>
                <a:off x="10757910" y="4358376"/>
                <a:ext cx="274779" cy="425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FC0B185-F332-4C6E-969B-59E98F06F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7910" y="4358376"/>
                <a:ext cx="274779" cy="425556"/>
              </a:xfrm>
              <a:prstGeom prst="rect">
                <a:avLst/>
              </a:prstGeom>
              <a:blipFill>
                <a:blip r:embed="rId23"/>
                <a:stretch>
                  <a:fillRect l="-48936" r="-6383" b="-277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5D083292-80A5-444A-8733-68D9B2B90C24}"/>
                  </a:ext>
                </a:extLst>
              </p:cNvPr>
              <p:cNvSpPr/>
              <p:nvPr/>
            </p:nvSpPr>
            <p:spPr>
              <a:xfrm>
                <a:off x="10752237" y="4719624"/>
                <a:ext cx="274779" cy="425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5D083292-80A5-444A-8733-68D9B2B90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2237" y="4719624"/>
                <a:ext cx="274779" cy="425556"/>
              </a:xfrm>
              <a:prstGeom prst="rect">
                <a:avLst/>
              </a:prstGeom>
              <a:blipFill>
                <a:blip r:embed="rId24"/>
                <a:stretch>
                  <a:fillRect l="-48936" r="-6383" b="-416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E7B9270E-99AE-421B-8D43-12A455FFA4D1}"/>
              </a:ext>
            </a:extLst>
          </p:cNvPr>
          <p:cNvSpPr txBox="1"/>
          <p:nvPr/>
        </p:nvSpPr>
        <p:spPr>
          <a:xfrm>
            <a:off x="1432182" y="5686807"/>
            <a:ext cx="8403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 method cannot be used to analyze the non-linear procedure, but can </a:t>
            </a:r>
            <a:r>
              <a:rPr lang="en-US" altLang="zh-CN" dirty="0">
                <a:solidFill>
                  <a:srgbClr val="FF0000"/>
                </a:solidFill>
              </a:rPr>
              <a:t>give all eigenvalues of instable modes.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00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16CBA-050F-4CAD-8E81-9F81F30A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Simulation and numerical computation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9727D-99DD-4239-A483-01A50B267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703693"/>
            <a:ext cx="9603275" cy="3450613"/>
          </a:xfrm>
        </p:spPr>
        <p:txBody>
          <a:bodyPr/>
          <a:lstStyle/>
          <a:p>
            <a:r>
              <a:rPr lang="en-US" altLang="zh-CN" dirty="0"/>
              <a:t>Initial value method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2F4046-0474-41F4-B0C4-B0CB51E87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447" y="2392628"/>
            <a:ext cx="7961371" cy="93241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6C8DE61-11D6-4D58-80F3-C12D2005227D}"/>
              </a:ext>
            </a:extLst>
          </p:cNvPr>
          <p:cNvSpPr txBox="1"/>
          <p:nvPr/>
        </p:nvSpPr>
        <p:spPr>
          <a:xfrm>
            <a:off x="1432182" y="2627795"/>
            <a:ext cx="285750" cy="37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: 单圆角 8">
            <a:extLst>
              <a:ext uri="{FF2B5EF4-FFF2-40B4-BE49-F238E27FC236}">
                <a16:creationId xmlns:a16="http://schemas.microsoft.com/office/drawing/2014/main" id="{D00A6E98-CB96-4A32-A5CC-E2D0D408292C}"/>
              </a:ext>
            </a:extLst>
          </p:cNvPr>
          <p:cNvSpPr/>
          <p:nvPr/>
        </p:nvSpPr>
        <p:spPr>
          <a:xfrm>
            <a:off x="1935274" y="2499464"/>
            <a:ext cx="571500" cy="650179"/>
          </a:xfrm>
          <a:prstGeom prst="round1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67BDEE0-51CB-44B4-A560-0D72581EA14E}"/>
              </a:ext>
            </a:extLst>
          </p:cNvPr>
          <p:cNvCxnSpPr>
            <a:endCxn id="9" idx="1"/>
          </p:cNvCxnSpPr>
          <p:nvPr/>
        </p:nvCxnSpPr>
        <p:spPr>
          <a:xfrm>
            <a:off x="1731522" y="2819019"/>
            <a:ext cx="203752" cy="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B3D9DB3-A65C-48D8-B572-790B684B0AA7}"/>
                  </a:ext>
                </a:extLst>
              </p:cNvPr>
              <p:cNvSpPr txBox="1"/>
              <p:nvPr/>
            </p:nvSpPr>
            <p:spPr>
              <a:xfrm>
                <a:off x="1432182" y="3491867"/>
                <a:ext cx="15725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𝛺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𝛺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𝛺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B3D9DB3-A65C-48D8-B572-790B684B0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82" y="3491867"/>
                <a:ext cx="1572589" cy="276999"/>
              </a:xfrm>
              <a:prstGeom prst="rect">
                <a:avLst/>
              </a:prstGeom>
              <a:blipFill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C550383-25AD-4287-BB50-8A7575012218}"/>
                  </a:ext>
                </a:extLst>
              </p:cNvPr>
              <p:cNvSpPr txBox="1"/>
              <p:nvPr/>
            </p:nvSpPr>
            <p:spPr>
              <a:xfrm>
                <a:off x="3274270" y="3340914"/>
                <a:ext cx="989695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𝛺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=ⅈ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C550383-25AD-4287-BB50-8A7575012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270" y="3340914"/>
                <a:ext cx="989695" cy="526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F391B56-EA01-44FE-AF66-BE5F27988529}"/>
                  </a:ext>
                </a:extLst>
              </p:cNvPr>
              <p:cNvSpPr txBox="1"/>
              <p:nvPr/>
            </p:nvSpPr>
            <p:spPr>
              <a:xfrm>
                <a:off x="2074120" y="3979767"/>
                <a:ext cx="24003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Keep to the 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140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zh-CN" altLang="en-US" sz="1400" i="1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US" altLang="zh-CN" sz="1400" dirty="0"/>
                  <a:t>)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F391B56-EA01-44FE-AF66-BE5F27988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120" y="3979767"/>
                <a:ext cx="2400300" cy="307777"/>
              </a:xfrm>
              <a:prstGeom prst="rect">
                <a:avLst/>
              </a:prstGeom>
              <a:blipFill>
                <a:blip r:embed="rId6"/>
                <a:stretch>
                  <a:fillRect l="-761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B718AE51-522C-47CF-89E3-0F5579099B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606" y="3239247"/>
            <a:ext cx="2664745" cy="1004990"/>
          </a:xfrm>
          <a:prstGeom prst="rect">
            <a:avLst/>
          </a:prstGeom>
        </p:spPr>
      </p:pic>
      <p:sp>
        <p:nvSpPr>
          <p:cNvPr id="41" name="箭头: 右 40">
            <a:extLst>
              <a:ext uri="{FF2B5EF4-FFF2-40B4-BE49-F238E27FC236}">
                <a16:creationId xmlns:a16="http://schemas.microsoft.com/office/drawing/2014/main" id="{33A4C569-1D65-4217-9794-DE88FCD7EC1A}"/>
              </a:ext>
            </a:extLst>
          </p:cNvPr>
          <p:cNvSpPr/>
          <p:nvPr/>
        </p:nvSpPr>
        <p:spPr>
          <a:xfrm>
            <a:off x="5221170" y="3669866"/>
            <a:ext cx="694436" cy="25667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B086B13-9FD8-4498-B204-DECAC9D69B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296" y="3479237"/>
            <a:ext cx="2324075" cy="69133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14F2918-0610-46A9-A19B-65398066A4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132" y="4324772"/>
            <a:ext cx="3280772" cy="92050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A7CD7D2-B5FE-4F33-9867-8C756BEFC8EE}"/>
              </a:ext>
            </a:extLst>
          </p:cNvPr>
          <p:cNvSpPr txBox="1"/>
          <p:nvPr/>
        </p:nvSpPr>
        <p:spPr>
          <a:xfrm>
            <a:off x="1435714" y="5473861"/>
            <a:ext cx="8403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 method can be used to analyze the </a:t>
            </a:r>
            <a:r>
              <a:rPr lang="en-US" altLang="zh-CN" dirty="0">
                <a:solidFill>
                  <a:srgbClr val="FF0000"/>
                </a:solidFill>
              </a:rPr>
              <a:t>non-linear procedure</a:t>
            </a:r>
            <a:r>
              <a:rPr lang="en-US" altLang="zh-CN" dirty="0"/>
              <a:t>, but can </a:t>
            </a:r>
            <a:r>
              <a:rPr lang="en-US" altLang="zh-CN" dirty="0">
                <a:solidFill>
                  <a:srgbClr val="FF0000"/>
                </a:solidFill>
              </a:rPr>
              <a:t>only</a:t>
            </a:r>
            <a:r>
              <a:rPr lang="en-US" altLang="zh-CN" dirty="0"/>
              <a:t> be used to </a:t>
            </a:r>
            <a:r>
              <a:rPr lang="en-US" altLang="zh-CN" dirty="0">
                <a:solidFill>
                  <a:srgbClr val="FF0000"/>
                </a:solidFill>
              </a:rPr>
              <a:t>analyze the most instable mode </a:t>
            </a:r>
            <a:r>
              <a:rPr lang="en-US" altLang="zh-CN" dirty="0"/>
              <a:t>rather than all instable modes.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780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9752F-8040-4CA8-8510-CAF1B055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result——eigenmatrix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87C81C-F9CD-4148-AFDB-8A522BD3B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54" y="1689697"/>
            <a:ext cx="5318913" cy="375665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AB3AEA2-D38A-43A6-A5B7-07AFA4FB8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788" y="1690688"/>
            <a:ext cx="5123343" cy="375467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C894BFD-5AF5-4DDE-993D-33988F5B4AD5}"/>
              </a:ext>
            </a:extLst>
          </p:cNvPr>
          <p:cNvSpPr txBox="1"/>
          <p:nvPr/>
        </p:nvSpPr>
        <p:spPr>
          <a:xfrm>
            <a:off x="1022838" y="5569545"/>
            <a:ext cx="4371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Theoretic result: -0.8808+0.9611i</a:t>
            </a:r>
          </a:p>
          <a:p>
            <a:endParaRPr kumimoji="1" lang="en-US" altLang="ja-JP" dirty="0"/>
          </a:p>
          <a:p>
            <a:r>
              <a:rPr lang="en-US" altLang="ja-JP" dirty="0"/>
              <a:t>Simulation result: -0.9409+0.9899i</a:t>
            </a:r>
            <a:endParaRPr kumimoji="1" lang="ja-JP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1724526-607F-496A-9F9E-FFBD6B5E7F8A}"/>
              </a:ext>
            </a:extLst>
          </p:cNvPr>
          <p:cNvSpPr txBox="1"/>
          <p:nvPr/>
        </p:nvSpPr>
        <p:spPr>
          <a:xfrm>
            <a:off x="6661727" y="5920065"/>
            <a:ext cx="469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Relative error of </a:t>
            </a:r>
            <a:r>
              <a:rPr kumimoji="1" lang="en-US" altLang="ja-JP" b="1" dirty="0" err="1"/>
              <a:t>imag</a:t>
            </a:r>
            <a:r>
              <a:rPr kumimoji="1" lang="en-US" altLang="ja-JP" b="1" dirty="0"/>
              <a:t>(</a:t>
            </a:r>
            <a:r>
              <a:rPr kumimoji="1" lang="en-US" altLang="zh-CN" b="1" dirty="0"/>
              <a:t>Ω</a:t>
            </a:r>
            <a:r>
              <a:rPr kumimoji="1" lang="en-US" altLang="ja-JP" b="1" dirty="0"/>
              <a:t>)=2.909%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17790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9752F-8040-4CA8-8510-CAF1B055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Simulation result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F6DFB2-61AF-403C-8A37-FD1C1A788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69" y="1972823"/>
            <a:ext cx="4999153" cy="393226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63BCAC0-5CCE-405A-88EB-19F785D4E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061" y="1965203"/>
            <a:ext cx="5067739" cy="393988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FA5BBB4-44AF-4AA3-ADA4-17ECAB420C07}"/>
              </a:ext>
            </a:extLst>
          </p:cNvPr>
          <p:cNvSpPr txBox="1"/>
          <p:nvPr/>
        </p:nvSpPr>
        <p:spPr>
          <a:xfrm>
            <a:off x="1943100" y="5986212"/>
            <a:ext cx="2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Matrix 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FB6A3B-5937-48FC-B842-DD20A5C2F0D1}"/>
              </a:ext>
            </a:extLst>
          </p:cNvPr>
          <p:cNvSpPr txBox="1"/>
          <p:nvPr/>
        </p:nvSpPr>
        <p:spPr>
          <a:xfrm>
            <a:off x="8232530" y="6005146"/>
            <a:ext cx="242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Initial value method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70094F-78CA-47AD-8856-0EF640958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088" y="2760513"/>
            <a:ext cx="2891867" cy="5430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0843C87-20A3-40D0-A4A9-0CAEFD35520B}"/>
                  </a:ext>
                </a:extLst>
              </p:cNvPr>
              <p:cNvSpPr txBox="1"/>
              <p:nvPr/>
            </p:nvSpPr>
            <p:spPr>
              <a:xfrm>
                <a:off x="5988147" y="1129713"/>
                <a:ext cx="15725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𝛺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𝛺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𝛺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0843C87-20A3-40D0-A4A9-0CAEFD355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47" y="1129713"/>
                <a:ext cx="1572589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4A8BC07-7D39-4323-B76F-7689B52CFEBE}"/>
                  </a:ext>
                </a:extLst>
              </p:cNvPr>
              <p:cNvSpPr txBox="1"/>
              <p:nvPr/>
            </p:nvSpPr>
            <p:spPr>
              <a:xfrm>
                <a:off x="7830235" y="978760"/>
                <a:ext cx="1647873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𝛺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=ⅈ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4A8BC07-7D39-4323-B76F-7689B52CF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235" y="978760"/>
                <a:ext cx="1647873" cy="526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22BEE5D-56DA-4E75-BECA-DC1181FB3C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314" y="917017"/>
            <a:ext cx="2013999" cy="7736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1474DDE-3F99-41FB-A8FA-6F49435FB0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581" y="4131824"/>
            <a:ext cx="4670878" cy="95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8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</TotalTime>
  <Words>404</Words>
  <Application>Microsoft Office PowerPoint</Application>
  <PresentationFormat>宽屏</PresentationFormat>
  <Paragraphs>79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游ゴシック</vt:lpstr>
      <vt:lpstr>等线</vt:lpstr>
      <vt:lpstr>等线 Light</vt:lpstr>
      <vt:lpstr>Arial</vt:lpstr>
      <vt:lpstr>Cambria Math</vt:lpstr>
      <vt:lpstr>Office 主题​​</vt:lpstr>
      <vt:lpstr>My work</vt:lpstr>
      <vt:lpstr>Derivation of the Gyrokinetic equation  </vt:lpstr>
      <vt:lpstr>Derivation of the Gyrokinetic equation  </vt:lpstr>
      <vt:lpstr>Derivation of the Gyrokinetic equation  </vt:lpstr>
      <vt:lpstr>Derivation of the Gyrokinetic equation  </vt:lpstr>
      <vt:lpstr>Simulation and numerical computation </vt:lpstr>
      <vt:lpstr>Simulation and numerical computation </vt:lpstr>
      <vt:lpstr>Simulation result——eigenmatrix</vt:lpstr>
      <vt:lpstr>Simulation result</vt:lpstr>
      <vt:lpstr>GAM In ITG mode </vt:lpstr>
      <vt:lpstr>Simulation result——eigenmatrix</vt:lpstr>
      <vt:lpstr>Simulation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近代物理实验II期中答辩</dc:title>
  <dc:creator>胡含远</dc:creator>
  <cp:lastModifiedBy>含远 胡</cp:lastModifiedBy>
  <cp:revision>39</cp:revision>
  <dcterms:created xsi:type="dcterms:W3CDTF">2020-04-13T12:07:51Z</dcterms:created>
  <dcterms:modified xsi:type="dcterms:W3CDTF">2020-09-10T02:12:01Z</dcterms:modified>
</cp:coreProperties>
</file>