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8" r:id="rId3"/>
    <p:sldId id="264" r:id="rId4"/>
    <p:sldId id="280" r:id="rId5"/>
    <p:sldId id="259" r:id="rId6"/>
    <p:sldId id="281" r:id="rId7"/>
    <p:sldId id="288" r:id="rId8"/>
    <p:sldId id="279" r:id="rId9"/>
    <p:sldId id="287" r:id="rId10"/>
    <p:sldId id="262" r:id="rId11"/>
    <p:sldId id="263" r:id="rId12"/>
    <p:sldId id="289" r:id="rId13"/>
    <p:sldId id="265" r:id="rId14"/>
    <p:sldId id="268" r:id="rId15"/>
    <p:sldId id="266" r:id="rId16"/>
    <p:sldId id="272" r:id="rId17"/>
    <p:sldId id="267" r:id="rId18"/>
    <p:sldId id="274" r:id="rId19"/>
    <p:sldId id="284" r:id="rId20"/>
    <p:sldId id="273" r:id="rId21"/>
    <p:sldId id="291" r:id="rId22"/>
    <p:sldId id="270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79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9AC0F9C-F80A-487E-AD59-6B81B7D699F1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F4F9092-B31F-42C2-9FA3-38C634EC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64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0F9C-F80A-487E-AD59-6B81B7D699F1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9092-B31F-42C2-9FA3-38C634EC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28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0F9C-F80A-487E-AD59-6B81B7D699F1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9092-B31F-42C2-9FA3-38C634EC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990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0F9C-F80A-487E-AD59-6B81B7D699F1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9092-B31F-42C2-9FA3-38C634ECCDF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66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0F9C-F80A-487E-AD59-6B81B7D699F1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9092-B31F-42C2-9FA3-38C634EC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87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0F9C-F80A-487E-AD59-6B81B7D699F1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9092-B31F-42C2-9FA3-38C634ECCDF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505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0F9C-F80A-487E-AD59-6B81B7D699F1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9092-B31F-42C2-9FA3-38C634EC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252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0F9C-F80A-487E-AD59-6B81B7D699F1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9092-B31F-42C2-9FA3-38C634EC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49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0F9C-F80A-487E-AD59-6B81B7D699F1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9092-B31F-42C2-9FA3-38C634EC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30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0F9C-F80A-487E-AD59-6B81B7D699F1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9092-B31F-42C2-9FA3-38C634EC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94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0F9C-F80A-487E-AD59-6B81B7D699F1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9092-B31F-42C2-9FA3-38C634EC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41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0F9C-F80A-487E-AD59-6B81B7D699F1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9092-B31F-42C2-9FA3-38C634EC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6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0F9C-F80A-487E-AD59-6B81B7D699F1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9092-B31F-42C2-9FA3-38C634EC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68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0F9C-F80A-487E-AD59-6B81B7D699F1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9092-B31F-42C2-9FA3-38C634EC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84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0F9C-F80A-487E-AD59-6B81B7D699F1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9092-B31F-42C2-9FA3-38C634EC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80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0F9C-F80A-487E-AD59-6B81B7D699F1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9092-B31F-42C2-9FA3-38C634EC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77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0F9C-F80A-487E-AD59-6B81B7D699F1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9092-B31F-42C2-9FA3-38C634EC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81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AC0F9C-F80A-487E-AD59-6B81B7D699F1}" type="datetimeFigureOut">
              <a:rPr lang="en-IN" smtClean="0"/>
              <a:t>20-08-2022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4F9092-B31F-42C2-9FA3-38C634EC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65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1F980-7629-46E1-ABC0-255985123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577049"/>
            <a:ext cx="6815669" cy="280961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Optimized Last-level TLB Replacement Policy for Graph Processing Workloads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FE90C-D537-4279-BAAD-69035890F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8597" y="3582710"/>
            <a:ext cx="3193002" cy="1747837"/>
          </a:xfrm>
        </p:spPr>
        <p:txBody>
          <a:bodyPr>
            <a:normAutofit lnSpcReduction="10000"/>
          </a:bodyPr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M.Tech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J Leo Evenss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20111038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DA2FC72-569E-46A7-8CB5-252FD4D9E7E4}"/>
              </a:ext>
            </a:extLst>
          </p:cNvPr>
          <p:cNvSpPr txBox="1">
            <a:spLocks/>
          </p:cNvSpPr>
          <p:nvPr/>
        </p:nvSpPr>
        <p:spPr>
          <a:xfrm>
            <a:off x="6312023" y="3699599"/>
            <a:ext cx="3274396" cy="1747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By,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Mainak Chaudhuri,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IIT, Kanpur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29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59BA-5E77-4BB1-9E1B-AAF0E9A4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 – Quantized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Rereference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69838C-C624-4E98-8DFF-12B03F418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716003"/>
            <a:ext cx="9410698" cy="3000794"/>
          </a:xfrm>
        </p:spPr>
      </p:pic>
    </p:spTree>
    <p:extLst>
      <p:ext uri="{BB962C8B-B14F-4D97-AF65-F5344CB8AC3E}">
        <p14:creationId xmlns:p14="http://schemas.microsoft.com/office/powerpoint/2010/main" val="3395609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27993-C300-4E1E-BF6C-43B8A51C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POPT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549DE3-1958-4192-8A26-816BCD625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228" y="2557463"/>
            <a:ext cx="7049544" cy="3317875"/>
          </a:xfrm>
        </p:spPr>
      </p:pic>
    </p:spTree>
    <p:extLst>
      <p:ext uri="{BB962C8B-B14F-4D97-AF65-F5344CB8AC3E}">
        <p14:creationId xmlns:p14="http://schemas.microsoft.com/office/powerpoint/2010/main" val="2187314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31F8-B709-4172-89EC-C4B2B5881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Variations of POPT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5F6990-3963-4248-B191-5A7BC56BA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8471" y="2619261"/>
            <a:ext cx="4210638" cy="10649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E26B77-C230-4E56-AA7F-A58D7045B5B7}"/>
              </a:ext>
            </a:extLst>
          </p:cNvPr>
          <p:cNvSpPr txBox="1"/>
          <p:nvPr/>
        </p:nvSpPr>
        <p:spPr>
          <a:xfrm>
            <a:off x="1376039" y="2840854"/>
            <a:ext cx="51046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POPT-INTER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MSB , 1 column stored on chip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POPT-INTER-INTRA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MSB , 2 columns stored on chip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POPT-INTER-INTRA-SE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bits of MSB, 1 column stored on chip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63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EDDA-C60D-41D2-9EAD-8D04888B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over TOPT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683E1-7EFC-4322-9028-B6329992B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lookup per cache line into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rereference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matrix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lookups for every vertex in cache , but require offline building of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rereference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matrix.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store entire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rereference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matrix at any point in time.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1 column , or 2 columns of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rereference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matrix needed for replacement decisions.</a:t>
            </a:r>
          </a:p>
        </p:txBody>
      </p:sp>
    </p:spTree>
    <p:extLst>
      <p:ext uri="{BB962C8B-B14F-4D97-AF65-F5344CB8AC3E}">
        <p14:creationId xmlns:p14="http://schemas.microsoft.com/office/powerpoint/2010/main" val="1609367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E5DC-642C-4FD5-A12D-F6F6B458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Shortcomings of POPT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785AC-D7BC-4E0B-88AB-8072FCB73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65810"/>
            <a:ext cx="9601196" cy="3318936"/>
          </a:xfrm>
        </p:spPr>
        <p:txBody>
          <a:bodyPr>
            <a:normAutofit/>
          </a:bodyPr>
          <a:lstStyle/>
          <a:p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P-OPT policy assumes that the entire irregular data is allocated in the physical memory contiguously. </a:t>
            </a:r>
          </a:p>
          <a:p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oes not discuss the impact of paging and translation overhead in the graph processing workloads.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658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72495-758D-4A58-B9C0-6CDE7E71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B7819-83D0-4128-B746-C6BC76256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Since the TLB access is on the critical path for every access to the memory, performance improvement of the TLB is the primary motivation of our work.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POPT and its variations on TLB for practical optimal replacement.</a:t>
            </a:r>
          </a:p>
        </p:txBody>
      </p:sp>
    </p:spTree>
    <p:extLst>
      <p:ext uri="{BB962C8B-B14F-4D97-AF65-F5344CB8AC3E}">
        <p14:creationId xmlns:p14="http://schemas.microsoft.com/office/powerpoint/2010/main" val="4285947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8438-B5EC-4C06-BE56-A3C17EFAA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Modifications Needed for POPT in TLB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21F3A-20FC-4754-A74C-77FF9B7AD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do not require entire irregular data to be stored in a contiguous manner in physical memory as TLB works on virtual addresses and these are generally in contiguous manner.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of the re-reference matrix is reduced compared to that of cache level , because the number of rows correspond to number of pages.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bits per re-reference entry needed for encoding because of coarser granularity.</a:t>
            </a:r>
          </a:p>
        </p:txBody>
      </p:sp>
    </p:spTree>
    <p:extLst>
      <p:ext uri="{BB962C8B-B14F-4D97-AF65-F5344CB8AC3E}">
        <p14:creationId xmlns:p14="http://schemas.microsoft.com/office/powerpoint/2010/main" val="800596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1D17-3B27-4CC1-8E00-44D572B9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TLB -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2EE3D1-C6B3-4823-94B2-4BE0C97C8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7678" y="2557463"/>
            <a:ext cx="8806648" cy="3317875"/>
          </a:xfrm>
        </p:spPr>
      </p:pic>
    </p:spTree>
    <p:extLst>
      <p:ext uri="{BB962C8B-B14F-4D97-AF65-F5344CB8AC3E}">
        <p14:creationId xmlns:p14="http://schemas.microsoft.com/office/powerpoint/2010/main" val="2461396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D6F3-4319-4AAF-9AEA-D3E9643D5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870" y="839078"/>
            <a:ext cx="9601196" cy="130386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58874F-C2F9-477C-BE06-DC137C594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9732" y="3191522"/>
            <a:ext cx="3666760" cy="25721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603901-A36B-4158-AC7E-99BFBFC72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62" y="3261532"/>
            <a:ext cx="2210108" cy="20291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F85609-AB12-44CF-89E2-688B949B7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160" y="2703045"/>
            <a:ext cx="5080478" cy="306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68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45EE-C759-477C-A349-63F2AF7B5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7698437" y="2722729"/>
            <a:ext cx="4981575" cy="615950"/>
          </a:xfrm>
        </p:spPr>
        <p:txBody>
          <a:bodyPr>
            <a:no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Level TLB designs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DC56F4-5C7C-423B-8964-B3899D8D1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1967" y="242228"/>
            <a:ext cx="4286674" cy="16730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581A9D-184D-46AC-9EB0-7A998A9E4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065" y="1861968"/>
            <a:ext cx="4219576" cy="42804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19EDA4-1897-432C-B05F-374732464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440" y="427895"/>
            <a:ext cx="3805659" cy="28602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0DB140-4742-4079-A12D-A37B5A97C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7193" y="3288158"/>
            <a:ext cx="3805658" cy="285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9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75B9-050A-46D2-A3D2-A028BC39C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38992-D555-478B-9815-BD23DAE6A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67537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D27E9-F11B-4049-9298-56810FD0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4DE6D4-2794-48C0-A048-9054A014F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2557993"/>
            <a:ext cx="5649280" cy="3317875"/>
          </a:xfr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51B7DA23-3497-4778-8778-878F74BB6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132" y="2592286"/>
            <a:ext cx="5476168" cy="324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64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C95D6-8037-4F81-B5F9-D96B26E61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B63B38-DC4E-4562-AF6E-3CA9F7C60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26" y="2557993"/>
            <a:ext cx="5108455" cy="3672478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8293500-6F20-494A-A2B0-69900F037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480" y="2557993"/>
            <a:ext cx="5737413" cy="379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86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7DE-2709-4C41-A9A3-DC1A5C26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53318-FE57-4BB2-9F03-A90ADB473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mproved the miss rate of the last-level TLB via design of replacement policies. </a:t>
            </a:r>
          </a:p>
          <a:p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future work can include cycle-level simulation and estimation of the speedup arising from the implemented replacement policy optimizations. </a:t>
            </a:r>
          </a:p>
          <a:p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omparison with transparent huge pages is an </a:t>
            </a: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also an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relevant study.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094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2265-B5B4-4412-BA69-CE75C011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8" y="2335968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9413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F7DB-E985-4601-BC4E-CD66F812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FDA99-439C-429E-A0A3-ED1658C84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applications and their properties (sparsity &amp; huge memory footprints)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the Graph Applications  - Irregular memory accesses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Compressed Sparse Row(CSR)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Compressed Sparse Column(CSC)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TLB and its importance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90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77C71F-4239-488D-BC2A-AA314B2BB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608" y="1171760"/>
            <a:ext cx="10014011" cy="466068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7B0B4C-DBE3-43A6-BD30-BE18740E1820}"/>
              </a:ext>
            </a:extLst>
          </p:cNvPr>
          <p:cNvSpPr/>
          <p:nvPr/>
        </p:nvSpPr>
        <p:spPr>
          <a:xfrm>
            <a:off x="10870799" y="5415379"/>
            <a:ext cx="263186" cy="157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3C2755-FE23-4A7D-A037-B949CF94DF15}"/>
              </a:ext>
            </a:extLst>
          </p:cNvPr>
          <p:cNvSpPr txBox="1"/>
          <p:nvPr/>
        </p:nvSpPr>
        <p:spPr>
          <a:xfrm>
            <a:off x="604976" y="5876925"/>
            <a:ext cx="796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Typical graphs are extremely sparse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1DD1A2-FA5E-446C-9800-F4B8DD2E18AC}"/>
              </a:ext>
            </a:extLst>
          </p:cNvPr>
          <p:cNvSpPr txBox="1"/>
          <p:nvPr/>
        </p:nvSpPr>
        <p:spPr>
          <a:xfrm>
            <a:off x="2394011" y="862297"/>
            <a:ext cx="740397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Representation types</a:t>
            </a:r>
          </a:p>
        </p:txBody>
      </p:sp>
    </p:spTree>
    <p:extLst>
      <p:ext uri="{BB962C8B-B14F-4D97-AF65-F5344CB8AC3E}">
        <p14:creationId xmlns:p14="http://schemas.microsoft.com/office/powerpoint/2010/main" val="160763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5ADA-BBC1-4372-91A4-C4EBFA5B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76" y="493861"/>
            <a:ext cx="9601196" cy="1303867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Kernel Traversal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86CC41-4E13-4D53-8007-EC7464C03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328" y="1577050"/>
            <a:ext cx="9440062" cy="4351338"/>
          </a:xfrm>
        </p:spPr>
      </p:pic>
    </p:spTree>
    <p:extLst>
      <p:ext uri="{BB962C8B-B14F-4D97-AF65-F5344CB8AC3E}">
        <p14:creationId xmlns:p14="http://schemas.microsoft.com/office/powerpoint/2010/main" val="528803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6D7B-6980-42CF-BA07-4DA4D625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Capturing (irregular) Graph Data reuse is Challenging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4CC553-D6ED-402A-9144-6843DF58B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0387" y="2557463"/>
            <a:ext cx="7051226" cy="3317875"/>
          </a:xfrm>
        </p:spPr>
      </p:pic>
    </p:spTree>
    <p:extLst>
      <p:ext uri="{BB962C8B-B14F-4D97-AF65-F5344CB8AC3E}">
        <p14:creationId xmlns:p14="http://schemas.microsoft.com/office/powerpoint/2010/main" val="336006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2F14-E51B-45AC-9AFD-DC1226C9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Work-Overview of TOPT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DD1D-FCF8-4F1D-A90C-4D1A593B2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Picture from the paper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32911D-664E-49D7-B4C2-D94EE09FE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41" y="2428735"/>
            <a:ext cx="9919655" cy="33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52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00379D-9E2E-4209-AF19-3044DFCB9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688" y="621437"/>
            <a:ext cx="10468708" cy="5327351"/>
          </a:xfrm>
        </p:spPr>
      </p:pic>
    </p:spTree>
    <p:extLst>
      <p:ext uri="{BB962C8B-B14F-4D97-AF65-F5344CB8AC3E}">
        <p14:creationId xmlns:p14="http://schemas.microsoft.com/office/powerpoint/2010/main" val="944172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02710-067E-4624-8595-B1EC52DC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991" y="915543"/>
            <a:ext cx="11191875" cy="901700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Transpose based opt replacement incurs overhead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368782-3B2B-40FD-BA0F-1CDF22A64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7827" y="2557463"/>
            <a:ext cx="6976345" cy="3317875"/>
          </a:xfrm>
        </p:spPr>
      </p:pic>
    </p:spTree>
    <p:extLst>
      <p:ext uri="{BB962C8B-B14F-4D97-AF65-F5344CB8AC3E}">
        <p14:creationId xmlns:p14="http://schemas.microsoft.com/office/powerpoint/2010/main" val="121325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4594</TotalTime>
  <Words>427</Words>
  <Application>Microsoft Office PowerPoint</Application>
  <PresentationFormat>Widescreen</PresentationFormat>
  <Paragraphs>62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Algerian</vt:lpstr>
      <vt:lpstr>Arial</vt:lpstr>
      <vt:lpstr>Garamond</vt:lpstr>
      <vt:lpstr>Times New Roman</vt:lpstr>
      <vt:lpstr>Organic</vt:lpstr>
      <vt:lpstr>An Optimized Last-level TLB Replacement Policy for Graph Processing Workloads</vt:lpstr>
      <vt:lpstr>Outline</vt:lpstr>
      <vt:lpstr>Introduction</vt:lpstr>
      <vt:lpstr>PowerPoint Presentation</vt:lpstr>
      <vt:lpstr>Graph Kernel Traversal Types</vt:lpstr>
      <vt:lpstr>Capturing (irregular) Graph Data reuse is Challenging</vt:lpstr>
      <vt:lpstr>Related Work-Overview of TOPT </vt:lpstr>
      <vt:lpstr>PowerPoint Presentation</vt:lpstr>
      <vt:lpstr>Transpose based opt replacement incurs overhead</vt:lpstr>
      <vt:lpstr>Related Work – Quantized Rereference matrix</vt:lpstr>
      <vt:lpstr>POPT Architecture</vt:lpstr>
      <vt:lpstr>Variations of POPT</vt:lpstr>
      <vt:lpstr>Advantages over TOPT </vt:lpstr>
      <vt:lpstr>Shortcomings of POPT</vt:lpstr>
      <vt:lpstr>Problem Statement</vt:lpstr>
      <vt:lpstr>Modifications Needed for POPT in TLB</vt:lpstr>
      <vt:lpstr>TLB - Architecture</vt:lpstr>
      <vt:lpstr>Evaluation Parameters</vt:lpstr>
      <vt:lpstr>Last Level TLB designs</vt:lpstr>
      <vt:lpstr>Results</vt:lpstr>
      <vt:lpstr>Results(contd)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Optimized Last-level TLB Replacement Policy for Graph Processing Workloads</dc:title>
  <dc:creator>P J Leo Evenss</dc:creator>
  <cp:lastModifiedBy>P J Leo Evenss</cp:lastModifiedBy>
  <cp:revision>12</cp:revision>
  <dcterms:created xsi:type="dcterms:W3CDTF">2022-08-15T13:54:26Z</dcterms:created>
  <dcterms:modified xsi:type="dcterms:W3CDTF">2022-08-22T05:21:40Z</dcterms:modified>
</cp:coreProperties>
</file>