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F8EA5A-F56D-480B-945D-7316F29A4530}">
  <a:tblStyle styleId="{D2F8EA5A-F56D-480B-945D-7316F29A453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f73bceda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f73bced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f73bceda0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f73bced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767b21d16_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767b21d16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9f73bced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9f73bceda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f73bceda0_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9f73bceda0_7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6DBDE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2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C629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Relationship Id="rId4" Type="http://schemas.openxmlformats.org/officeDocument/2006/relationships/hyperlink" Target="http://map-legislation.bt.enap.gov.b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Relationship Id="rId9" Type="http://schemas.openxmlformats.org/officeDocument/2006/relationships/image" Target="../media/image31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Relationship Id="rId7" Type="http://schemas.openxmlformats.org/officeDocument/2006/relationships/image" Target="../media/image29.png"/><Relationship Id="rId8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25.png"/><Relationship Id="rId6" Type="http://schemas.openxmlformats.org/officeDocument/2006/relationships/image" Target="../media/image13.png"/><Relationship Id="rId7" Type="http://schemas.openxmlformats.org/officeDocument/2006/relationships/image" Target="../media/image1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&#10;" id="164" name="Google Shape;164;p1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450" y="389125"/>
            <a:ext cx="7428000" cy="32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>
            <p:ph type="ctrTitle"/>
          </p:nvPr>
        </p:nvSpPr>
        <p:spPr>
          <a:xfrm>
            <a:off x="1767438" y="3769100"/>
            <a:ext cx="91491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D5672"/>
              </a:buClr>
              <a:buSzPts val="4860"/>
              <a:buFont typeface="Century Gothic"/>
              <a:buNone/>
            </a:pPr>
            <a:r>
              <a:rPr b="1" lang="pt-BR" sz="4860" u="sng">
                <a:solidFill>
                  <a:schemeClr val="hlink"/>
                </a:solidFill>
                <a:hlinkClick r:id="rId4"/>
              </a:rPr>
              <a:t>Sistema de Informação Geográfica para Legislação do Licenciamento Ambiental</a:t>
            </a:r>
            <a:endParaRPr b="1" sz="4860" u="sng">
              <a:solidFill>
                <a:srgbClr val="0D5672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subTitle"/>
          </p:nvPr>
        </p:nvSpPr>
        <p:spPr>
          <a:xfrm>
            <a:off x="1784675" y="6152475"/>
            <a:ext cx="5290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/>
              <a:t>Apresentação de uso de Machine Learning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991175" y="906625"/>
            <a:ext cx="2801400" cy="14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pt-BR" sz="1800">
                <a:latin typeface="Century Gothic"/>
                <a:ea typeface="Century Gothic"/>
                <a:cs typeface="Century Gothic"/>
                <a:sym typeface="Century Gothic"/>
              </a:rPr>
              <a:t>Bruno Parente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pt-BR" sz="1800">
                <a:latin typeface="Century Gothic"/>
                <a:ea typeface="Century Gothic"/>
                <a:cs typeface="Century Gothic"/>
                <a:sym typeface="Century Gothic"/>
              </a:rPr>
              <a:t>Leandro Lima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pt-BR" sz="1800">
                <a:latin typeface="Century Gothic"/>
                <a:ea typeface="Century Gothic"/>
                <a:cs typeface="Century Gothic"/>
                <a:sym typeface="Century Gothic"/>
              </a:rPr>
              <a:t>Vitor Santana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</a:pPr>
            <a:r>
              <a:rPr lang="pt-BR" sz="1800">
                <a:latin typeface="Century Gothic"/>
                <a:ea typeface="Century Gothic"/>
                <a:cs typeface="Century Gothic"/>
                <a:sym typeface="Century Gothic"/>
              </a:rPr>
              <a:t>Wátila Portela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50" y="1585625"/>
            <a:ext cx="2284412" cy="22844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5" name="Google Shape;265;p27"/>
          <p:cNvSpPr txBox="1"/>
          <p:nvPr>
            <p:ph type="title"/>
          </p:nvPr>
        </p:nvSpPr>
        <p:spPr>
          <a:xfrm>
            <a:off x="2592925" y="624100"/>
            <a:ext cx="39324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Busca diária nos diários oficiais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Upload de arquivos no PostgreSQL/PostGIS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Classificação por indústria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Classificação por abrangência espacial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Inclusão de Normas Municipais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/>
              <a:t>Uso dos comentários do site para refinar modelo de previsão</a:t>
            </a:r>
            <a:endParaRPr/>
          </a:p>
        </p:txBody>
      </p:sp>
      <p:pic>
        <p:nvPicPr>
          <p:cNvPr id="267" name="Google Shape;26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6600" y="464450"/>
            <a:ext cx="2857500" cy="1600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68" name="Google Shape;268;p27"/>
          <p:cNvGrpSpPr/>
          <p:nvPr/>
        </p:nvGrpSpPr>
        <p:grpSpPr>
          <a:xfrm>
            <a:off x="8159848" y="3561653"/>
            <a:ext cx="4032161" cy="3083205"/>
            <a:chOff x="6737638" y="2828113"/>
            <a:chExt cx="4879188" cy="3730888"/>
          </a:xfrm>
        </p:grpSpPr>
        <p:pic>
          <p:nvPicPr>
            <p:cNvPr id="269" name="Google Shape;269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37638" y="3954175"/>
              <a:ext cx="3762375" cy="12192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70" name="Google Shape;270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987925" y="2828113"/>
              <a:ext cx="2628900" cy="17430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pic>
          <p:nvPicPr>
            <p:cNvPr id="271" name="Google Shape;271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124363" y="4844500"/>
              <a:ext cx="2657475" cy="17145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272" name="Google Shape;27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850" y="4577000"/>
            <a:ext cx="1982000" cy="198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73" name="Google Shape;27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70375" y="5039650"/>
            <a:ext cx="3162300" cy="1447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ela de normas&#10;"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8491"/>
          <a:stretch/>
        </p:blipFill>
        <p:spPr>
          <a:xfrm>
            <a:off x="471750" y="2147875"/>
            <a:ext cx="11248499" cy="4517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3" name="Google Shape;173;p19"/>
          <p:cNvSpPr/>
          <p:nvPr/>
        </p:nvSpPr>
        <p:spPr>
          <a:xfrm>
            <a:off x="9370828" y="2432402"/>
            <a:ext cx="308400" cy="61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9998149" y="2419315"/>
            <a:ext cx="351000" cy="63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5875">
            <a:solidFill>
              <a:srgbClr val="147E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8410629" y="5042134"/>
            <a:ext cx="762000" cy="235500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573075" y="560875"/>
            <a:ext cx="109710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320"/>
              <a:buFont typeface="Century Gothic"/>
              <a:buNone/>
            </a:pPr>
            <a:r>
              <a:rPr lang="pt-BR" sz="4320"/>
              <a:t>PROBLEMA</a:t>
            </a:r>
            <a:endParaRPr sz="43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4320"/>
              <a:buFont typeface="Century Gothic"/>
              <a:buNone/>
            </a:pPr>
            <a:r>
              <a:rPr lang="pt-BR" sz="4320"/>
              <a:t>como manter o banco de dados atualizado?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50" y="2256675"/>
            <a:ext cx="5981700" cy="3524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0"/>
          <p:cNvPicPr preferRelativeResize="0"/>
          <p:nvPr/>
        </p:nvPicPr>
        <p:blipFill rotWithShape="1">
          <a:blip r:embed="rId3">
            <a:alphaModFix/>
          </a:blip>
          <a:srcRect b="0" l="5133" r="6048" t="2771"/>
          <a:stretch/>
        </p:blipFill>
        <p:spPr>
          <a:xfrm>
            <a:off x="384575" y="1296903"/>
            <a:ext cx="6617299" cy="436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3" name="Google Shape;183;p20"/>
          <p:cNvSpPr txBox="1"/>
          <p:nvPr>
            <p:ph type="title"/>
          </p:nvPr>
        </p:nvSpPr>
        <p:spPr>
          <a:xfrm>
            <a:off x="2288125" y="624105"/>
            <a:ext cx="19821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pt-BR"/>
              <a:t>Dados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1748"/>
          <a:stretch/>
        </p:blipFill>
        <p:spPr>
          <a:xfrm>
            <a:off x="7552800" y="3806050"/>
            <a:ext cx="4521500" cy="281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 b="46463" l="0" r="0" t="0"/>
          <a:stretch/>
        </p:blipFill>
        <p:spPr>
          <a:xfrm>
            <a:off x="7907800" y="782700"/>
            <a:ext cx="1133475" cy="2774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6" name="Google Shape;186;p20"/>
          <p:cNvPicPr preferRelativeResize="0"/>
          <p:nvPr/>
        </p:nvPicPr>
        <p:blipFill rotWithShape="1">
          <a:blip r:embed="rId6">
            <a:alphaModFix/>
          </a:blip>
          <a:srcRect b="1138" l="0" r="0" t="53503"/>
          <a:stretch/>
        </p:blipFill>
        <p:spPr>
          <a:xfrm>
            <a:off x="9246825" y="869050"/>
            <a:ext cx="1133475" cy="2350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187" name="Google Shape;187;p20"/>
          <p:cNvGrpSpPr/>
          <p:nvPr/>
        </p:nvGrpSpPr>
        <p:grpSpPr>
          <a:xfrm>
            <a:off x="5257200" y="924525"/>
            <a:ext cx="530550" cy="4392250"/>
            <a:chOff x="5257200" y="924525"/>
            <a:chExt cx="530550" cy="4392250"/>
          </a:xfrm>
        </p:grpSpPr>
        <p:sp>
          <p:nvSpPr>
            <p:cNvPr id="188" name="Google Shape;188;p20"/>
            <p:cNvSpPr/>
            <p:nvPr/>
          </p:nvSpPr>
          <p:spPr>
            <a:xfrm>
              <a:off x="5257200" y="1043275"/>
              <a:ext cx="530400" cy="4273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5383350" y="924525"/>
              <a:ext cx="4044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r>
                <a:rPr b="1" baseline="-25000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</a:t>
              </a:r>
              <a:endParaRPr b="1" baseline="-250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90" name="Google Shape;190;p20"/>
          <p:cNvGrpSpPr/>
          <p:nvPr/>
        </p:nvGrpSpPr>
        <p:grpSpPr>
          <a:xfrm>
            <a:off x="5840400" y="937288"/>
            <a:ext cx="416868" cy="4379487"/>
            <a:chOff x="5840400" y="937288"/>
            <a:chExt cx="416868" cy="4379487"/>
          </a:xfrm>
        </p:grpSpPr>
        <p:sp>
          <p:nvSpPr>
            <p:cNvPr id="191" name="Google Shape;191;p20"/>
            <p:cNvSpPr txBox="1"/>
            <p:nvPr/>
          </p:nvSpPr>
          <p:spPr>
            <a:xfrm>
              <a:off x="5852868" y="937288"/>
              <a:ext cx="4044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r>
                <a:rPr b="1" baseline="-25000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</a:t>
              </a:r>
              <a:endParaRPr b="1" baseline="-250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5840400" y="1043275"/>
              <a:ext cx="330300" cy="4273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20"/>
          <p:cNvGrpSpPr/>
          <p:nvPr/>
        </p:nvGrpSpPr>
        <p:grpSpPr>
          <a:xfrm>
            <a:off x="6247800" y="940382"/>
            <a:ext cx="637200" cy="4376393"/>
            <a:chOff x="6247800" y="940382"/>
            <a:chExt cx="637200" cy="4376393"/>
          </a:xfrm>
        </p:grpSpPr>
        <p:sp>
          <p:nvSpPr>
            <p:cNvPr id="194" name="Google Shape;194;p20"/>
            <p:cNvSpPr txBox="1"/>
            <p:nvPr/>
          </p:nvSpPr>
          <p:spPr>
            <a:xfrm>
              <a:off x="6381878" y="940382"/>
              <a:ext cx="4044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r>
                <a:rPr b="1" baseline="-25000" lang="pt-BR">
                  <a:solidFill>
                    <a:srgbClr val="CC00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3</a:t>
              </a:r>
              <a:endParaRPr b="1" baseline="-25000">
                <a:solidFill>
                  <a:srgbClr val="CC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247800" y="1043275"/>
              <a:ext cx="637200" cy="42735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980050" y="1231400"/>
            <a:ext cx="4224300" cy="4085425"/>
            <a:chOff x="980050" y="1231400"/>
            <a:chExt cx="4224300" cy="4085425"/>
          </a:xfrm>
        </p:grpSpPr>
        <p:sp>
          <p:nvSpPr>
            <p:cNvPr id="197" name="Google Shape;197;p20"/>
            <p:cNvSpPr/>
            <p:nvPr/>
          </p:nvSpPr>
          <p:spPr>
            <a:xfrm>
              <a:off x="980050" y="1289325"/>
              <a:ext cx="4224300" cy="40275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 txBox="1"/>
            <p:nvPr/>
          </p:nvSpPr>
          <p:spPr>
            <a:xfrm>
              <a:off x="1037975" y="1231400"/>
              <a:ext cx="404400" cy="36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rgbClr val="0000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20"/>
          <p:cNvSpPr txBox="1"/>
          <p:nvPr/>
        </p:nvSpPr>
        <p:spPr>
          <a:xfrm>
            <a:off x="1960050" y="6059600"/>
            <a:ext cx="2815500" cy="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Century Gothic"/>
                <a:ea typeface="Century Gothic"/>
                <a:cs typeface="Century Gothic"/>
                <a:sym typeface="Century Gothic"/>
              </a:rPr>
              <a:t>Pré-processamento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1781500" y="387200"/>
            <a:ext cx="91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pt-BR"/>
              <a:t>Predizendo se uma norma é do Licenciamento Ambiental</a:t>
            </a:r>
            <a:endParaRPr/>
          </a:p>
        </p:txBody>
      </p:sp>
      <p:grpSp>
        <p:nvGrpSpPr>
          <p:cNvPr id="205" name="Google Shape;205;p21"/>
          <p:cNvGrpSpPr/>
          <p:nvPr/>
        </p:nvGrpSpPr>
        <p:grpSpPr>
          <a:xfrm>
            <a:off x="780951" y="1556905"/>
            <a:ext cx="3875804" cy="2523455"/>
            <a:chOff x="874950" y="1647325"/>
            <a:chExt cx="2647950" cy="1724025"/>
          </a:xfrm>
        </p:grpSpPr>
        <p:pic>
          <p:nvPicPr>
            <p:cNvPr id="206" name="Google Shape;20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74950" y="1647325"/>
              <a:ext cx="2647950" cy="172402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207" name="Google Shape;207;p21"/>
            <p:cNvCxnSpPr/>
            <p:nvPr/>
          </p:nvCxnSpPr>
          <p:spPr>
            <a:xfrm>
              <a:off x="955125" y="1857175"/>
              <a:ext cx="597900" cy="8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21"/>
            <p:cNvCxnSpPr/>
            <p:nvPr/>
          </p:nvCxnSpPr>
          <p:spPr>
            <a:xfrm>
              <a:off x="916500" y="2773650"/>
              <a:ext cx="597900" cy="8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21"/>
          <p:cNvGrpSpPr/>
          <p:nvPr/>
        </p:nvGrpSpPr>
        <p:grpSpPr>
          <a:xfrm>
            <a:off x="2040929" y="1820514"/>
            <a:ext cx="9356308" cy="1996211"/>
            <a:chOff x="3812100" y="1556900"/>
            <a:chExt cx="7639050" cy="1295400"/>
          </a:xfrm>
        </p:grpSpPr>
        <p:pic>
          <p:nvPicPr>
            <p:cNvPr id="210" name="Google Shape;21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12100" y="1556900"/>
              <a:ext cx="7639050" cy="1295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cxnSp>
          <p:nvCxnSpPr>
            <p:cNvPr id="211" name="Google Shape;211;p21"/>
            <p:cNvCxnSpPr/>
            <p:nvPr/>
          </p:nvCxnSpPr>
          <p:spPr>
            <a:xfrm>
              <a:off x="3964500" y="2545050"/>
              <a:ext cx="921900" cy="6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927" y="3101050"/>
            <a:ext cx="11529074" cy="199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500" y="2043867"/>
            <a:ext cx="6480750" cy="4584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4" name="Google Shape;214;p21"/>
          <p:cNvSpPr txBox="1"/>
          <p:nvPr/>
        </p:nvSpPr>
        <p:spPr>
          <a:xfrm>
            <a:off x="7492475" y="5141550"/>
            <a:ext cx="2376600" cy="15519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= 0.9057</a:t>
            </a:r>
            <a:endParaRPr b="1" sz="19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f1_score = 0.9054</a:t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cv score = 0.8584</a:t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25" y="1990123"/>
            <a:ext cx="5429250" cy="3629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0" name="Google Shape;220;p22"/>
          <p:cNvSpPr txBox="1"/>
          <p:nvPr>
            <p:ph type="title"/>
          </p:nvPr>
        </p:nvSpPr>
        <p:spPr>
          <a:xfrm>
            <a:off x="1830925" y="3955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palavras mais contribuíram para a classificação?</a:t>
            </a:r>
            <a:endParaRPr/>
          </a:p>
        </p:txBody>
      </p:sp>
      <p:graphicFrame>
        <p:nvGraphicFramePr>
          <p:cNvPr id="221" name="Google Shape;221;p22"/>
          <p:cNvGraphicFramePr/>
          <p:nvPr/>
        </p:nvGraphicFramePr>
        <p:xfrm>
          <a:off x="6871525" y="110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{D2F8EA5A-F56D-480B-945D-7316F29A4530}</a:tableStyleId>
              </a:tblPr>
              <a:tblGrid>
                <a:gridCol w="2691000"/>
                <a:gridCol w="1566675"/>
              </a:tblGrid>
              <a:tr h="161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palavras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500"/>
                        <a:t>peso</a:t>
                      </a:r>
                      <a:endParaRPr b="1" sz="1500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ambiental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0.062987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ibama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0.034029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licenciamento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0.031872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meio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0.026553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empreendimento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0.022312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ambiente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0.022102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conservação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0.021904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atividades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0.021605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áreas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0.021437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conama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0.020752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licença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/>
                        <a:t>0.019335</a:t>
                      </a:r>
                      <a:endParaRPr sz="15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175" y="609200"/>
            <a:ext cx="10991126" cy="542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3"/>
          <p:cNvSpPr txBox="1"/>
          <p:nvPr/>
        </p:nvSpPr>
        <p:spPr>
          <a:xfrm>
            <a:off x="9862300" y="6036675"/>
            <a:ext cx="1932000" cy="5493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= 0.858</a:t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50" y="0"/>
            <a:ext cx="11677386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438875" y="208325"/>
            <a:ext cx="35766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 b="1"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score: 0.85849</a:t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endParaRPr b="1"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score: 0.87735</a:t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 com Grid Search</a:t>
            </a:r>
            <a:endParaRPr b="1"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score: 0.88679</a:t>
            </a:r>
            <a:endParaRPr sz="15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475" y="1740100"/>
            <a:ext cx="6439750" cy="39996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9" name="Google Shape;239;p25"/>
          <p:cNvSpPr txBox="1"/>
          <p:nvPr>
            <p:ph type="title"/>
          </p:nvPr>
        </p:nvSpPr>
        <p:spPr>
          <a:xfrm>
            <a:off x="1781500" y="387200"/>
            <a:ext cx="91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pt-BR"/>
              <a:t>Predizendo se uma norma é </a:t>
            </a:r>
            <a:r>
              <a:rPr lang="pt-BR" u="sng"/>
              <a:t>federal</a:t>
            </a:r>
            <a:r>
              <a:rPr lang="pt-BR"/>
              <a:t> ou </a:t>
            </a:r>
            <a:r>
              <a:rPr lang="pt-BR" u="sng"/>
              <a:t>estadual</a:t>
            </a:r>
            <a:endParaRPr u="sng"/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825" y="1682425"/>
            <a:ext cx="5274206" cy="3414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825" y="1508400"/>
            <a:ext cx="11650176" cy="15819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2" name="Google Shape;24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3393" y="2781325"/>
            <a:ext cx="10568656" cy="1581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3" name="Google Shape;24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0650" y="1556900"/>
            <a:ext cx="6786832" cy="4920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4" name="Google Shape;244;p25"/>
          <p:cNvSpPr txBox="1"/>
          <p:nvPr/>
        </p:nvSpPr>
        <p:spPr>
          <a:xfrm>
            <a:off x="9215675" y="5739800"/>
            <a:ext cx="2376600" cy="980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= 0.9623</a:t>
            </a:r>
            <a:endParaRPr b="1" sz="19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f1_score = 0.9622</a:t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475" y="1740100"/>
            <a:ext cx="6439750" cy="39996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0" name="Google Shape;250;p26"/>
          <p:cNvSpPr txBox="1"/>
          <p:nvPr>
            <p:ph type="title"/>
          </p:nvPr>
        </p:nvSpPr>
        <p:spPr>
          <a:xfrm>
            <a:off x="1781500" y="387200"/>
            <a:ext cx="918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6294"/>
              </a:buClr>
              <a:buSzPts val="3600"/>
              <a:buFont typeface="Century Gothic"/>
              <a:buNone/>
            </a:pPr>
            <a:r>
              <a:rPr lang="pt-BR"/>
              <a:t>Predizendo </a:t>
            </a:r>
            <a:r>
              <a:rPr lang="pt-BR" u="sng"/>
              <a:t>UF</a:t>
            </a:r>
            <a:r>
              <a:rPr lang="pt-BR"/>
              <a:t> de uma norma</a:t>
            </a:r>
            <a:endParaRPr u="sng"/>
          </a:p>
        </p:txBody>
      </p:sp>
      <p:sp>
        <p:nvSpPr>
          <p:cNvPr id="251" name="Google Shape;251;p26"/>
          <p:cNvSpPr txBox="1"/>
          <p:nvPr/>
        </p:nvSpPr>
        <p:spPr>
          <a:xfrm>
            <a:off x="9485425" y="5554450"/>
            <a:ext cx="2376600" cy="980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4A86E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 = 0.7547</a:t>
            </a:r>
            <a:endParaRPr b="1" sz="1900">
              <a:solidFill>
                <a:srgbClr val="4A86E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f1_score = 0.7121</a:t>
            </a:r>
            <a:endParaRPr b="1" sz="1900">
              <a:solidFill>
                <a:srgbClr val="0000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00" y="1556900"/>
            <a:ext cx="1476700" cy="471537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3" name="Google Shape;2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1875" y="1484237"/>
            <a:ext cx="1378925" cy="486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475" y="1373650"/>
            <a:ext cx="10593049" cy="2112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6425" y="3486000"/>
            <a:ext cx="11235600" cy="1667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pSp>
        <p:nvGrpSpPr>
          <p:cNvPr id="256" name="Google Shape;256;p26"/>
          <p:cNvGrpSpPr/>
          <p:nvPr/>
        </p:nvGrpSpPr>
        <p:grpSpPr>
          <a:xfrm>
            <a:off x="1582100" y="170625"/>
            <a:ext cx="7602226" cy="6622375"/>
            <a:chOff x="1582100" y="170625"/>
            <a:chExt cx="7602226" cy="6622375"/>
          </a:xfrm>
        </p:grpSpPr>
        <p:pic>
          <p:nvPicPr>
            <p:cNvPr id="257" name="Google Shape;257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582100" y="170625"/>
              <a:ext cx="7602226" cy="66223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8" name="Google Shape;258;p26"/>
            <p:cNvCxnSpPr/>
            <p:nvPr/>
          </p:nvCxnSpPr>
          <p:spPr>
            <a:xfrm>
              <a:off x="1943450" y="196150"/>
              <a:ext cx="6577500" cy="6561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6"/>
            <p:cNvCxnSpPr/>
            <p:nvPr/>
          </p:nvCxnSpPr>
          <p:spPr>
            <a:xfrm>
              <a:off x="1821775" y="340250"/>
              <a:ext cx="6383700" cy="63837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Azul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