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726-AC97-4E59-B776-3D998DF8F9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30E967-B607-4859-8957-AF255E3C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08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726-AC97-4E59-B776-3D998DF8F9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30E967-B607-4859-8957-AF255E3C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28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726-AC97-4E59-B776-3D998DF8F9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30E967-B607-4859-8957-AF255E3C588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99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726-AC97-4E59-B776-3D998DF8F9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30E967-B607-4859-8957-AF255E3C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016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726-AC97-4E59-B776-3D998DF8F9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30E967-B607-4859-8957-AF255E3C588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7733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726-AC97-4E59-B776-3D998DF8F9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30E967-B607-4859-8957-AF255E3C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321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726-AC97-4E59-B776-3D998DF8F9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E967-B607-4859-8957-AF255E3C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118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726-AC97-4E59-B776-3D998DF8F9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E967-B607-4859-8957-AF255E3C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70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726-AC97-4E59-B776-3D998DF8F9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E967-B607-4859-8957-AF255E3C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58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726-AC97-4E59-B776-3D998DF8F9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30E967-B607-4859-8957-AF255E3C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8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726-AC97-4E59-B776-3D998DF8F9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30E967-B607-4859-8957-AF255E3C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85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726-AC97-4E59-B776-3D998DF8F9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30E967-B607-4859-8957-AF255E3C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09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726-AC97-4E59-B776-3D998DF8F9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E967-B607-4859-8957-AF255E3C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82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726-AC97-4E59-B776-3D998DF8F9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E967-B607-4859-8957-AF255E3C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00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726-AC97-4E59-B776-3D998DF8F9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E967-B607-4859-8957-AF255E3C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38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96726-AC97-4E59-B776-3D998DF8F9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30E967-B607-4859-8957-AF255E3C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6726-AC97-4E59-B776-3D998DF8F94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30E967-B607-4859-8957-AF255E3C58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3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ap-legislation.bt.enap.gov.b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91745-6EA4-4BF6-A558-474B7DC02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149131" cy="2262781"/>
          </a:xfrm>
        </p:spPr>
        <p:txBody>
          <a:bodyPr>
            <a:normAutofit fontScale="90000"/>
          </a:bodyPr>
          <a:lstStyle/>
          <a:p>
            <a:r>
              <a:rPr lang="pt-BR" b="1" u="sng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 de Informação Geográfica para Legislação do Licenciamento Ambiental</a:t>
            </a:r>
            <a:endParaRPr lang="pt-BR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D3D995-62F0-4A73-81F4-DEF1FEBBD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284381"/>
            <a:ext cx="8915399" cy="619281"/>
          </a:xfrm>
        </p:spPr>
        <p:txBody>
          <a:bodyPr/>
          <a:lstStyle/>
          <a:p>
            <a:r>
              <a:rPr lang="pt-BR" b="1" dirty="0"/>
              <a:t>Apresentação de uso de </a:t>
            </a:r>
            <a:r>
              <a:rPr lang="pt-BR" b="1" dirty="0" err="1"/>
              <a:t>Machine</a:t>
            </a:r>
            <a:r>
              <a:rPr lang="pt-BR" b="1" dirty="0"/>
              <a:t> Learning</a:t>
            </a:r>
          </a:p>
        </p:txBody>
      </p:sp>
    </p:spTree>
    <p:extLst>
      <p:ext uri="{BB962C8B-B14F-4D97-AF65-F5344CB8AC3E}">
        <p14:creationId xmlns:p14="http://schemas.microsoft.com/office/powerpoint/2010/main" val="53491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3FB6D-C747-484A-9320-54BBBC8E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330" y="212651"/>
            <a:ext cx="9154633" cy="1320209"/>
          </a:xfrm>
        </p:spPr>
        <p:txBody>
          <a:bodyPr/>
          <a:lstStyle/>
          <a:p>
            <a:r>
              <a:rPr lang="pt-BR" dirty="0"/>
              <a:t>Uma ferramenta para facilitar a vida dos analistas</a:t>
            </a:r>
          </a:p>
        </p:txBody>
      </p:sp>
      <p:pic>
        <p:nvPicPr>
          <p:cNvPr id="5" name="Espaço Reservado para Conteúdo 4" descr="Mapa&#10;">
            <a:extLst>
              <a:ext uri="{FF2B5EF4-FFF2-40B4-BE49-F238E27FC236}">
                <a16:creationId xmlns:a16="http://schemas.microsoft.com/office/drawing/2014/main" id="{1FABC97D-CB76-4A77-B9E3-ABF63EE09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39" y="1786271"/>
            <a:ext cx="10466843" cy="4571999"/>
          </a:xfrm>
        </p:spPr>
      </p:pic>
    </p:spTree>
    <p:extLst>
      <p:ext uri="{BB962C8B-B14F-4D97-AF65-F5344CB8AC3E}">
        <p14:creationId xmlns:p14="http://schemas.microsoft.com/office/powerpoint/2010/main" val="10493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506FC-E980-4750-A4CB-0B681A00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/>
              <a:t>Mas </a:t>
            </a:r>
            <a:r>
              <a:rPr lang="en-US" sz="4800" dirty="0" err="1"/>
              <a:t>como</a:t>
            </a:r>
            <a:r>
              <a:rPr lang="en-US" sz="4800" dirty="0"/>
              <a:t> popular o banco de dados?</a:t>
            </a:r>
          </a:p>
        </p:txBody>
      </p:sp>
      <p:pic>
        <p:nvPicPr>
          <p:cNvPr id="5" name="Gráfico 4" descr="Programador">
            <a:extLst>
              <a:ext uri="{FF2B5EF4-FFF2-40B4-BE49-F238E27FC236}">
                <a16:creationId xmlns:a16="http://schemas.microsoft.com/office/drawing/2014/main" id="{B779EC88-39E7-4854-872C-F4985DA3E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2176" y="2957665"/>
            <a:ext cx="3346376" cy="3346376"/>
          </a:xfrm>
          <a:prstGeom prst="rect">
            <a:avLst/>
          </a:prstGeom>
        </p:spPr>
      </p:pic>
      <p:pic>
        <p:nvPicPr>
          <p:cNvPr id="7" name="Gráfico 6" descr="Computação em Nuvem">
            <a:extLst>
              <a:ext uri="{FF2B5EF4-FFF2-40B4-BE49-F238E27FC236}">
                <a16:creationId xmlns:a16="http://schemas.microsoft.com/office/drawing/2014/main" id="{B1128E1E-860D-4507-A833-972F65D7D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3447" y="2957665"/>
            <a:ext cx="3346376" cy="3346376"/>
          </a:xfrm>
          <a:prstGeom prst="rect">
            <a:avLst/>
          </a:prstGeom>
        </p:spPr>
      </p:pic>
      <p:pic>
        <p:nvPicPr>
          <p:cNvPr id="9" name="Imagem 8" descr="Tabela de normas&#10;">
            <a:extLst>
              <a:ext uri="{FF2B5EF4-FFF2-40B4-BE49-F238E27FC236}">
                <a16:creationId xmlns:a16="http://schemas.microsoft.com/office/drawing/2014/main" id="{F3787C68-27AF-41B7-A136-8F74DEE4B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3912"/>
            <a:ext cx="12192000" cy="5350213"/>
          </a:xfrm>
          <a:prstGeom prst="rect">
            <a:avLst/>
          </a:prstGeom>
        </p:spPr>
      </p:pic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35C3E863-C885-41CA-968F-1C6E9CB37E61}"/>
              </a:ext>
            </a:extLst>
          </p:cNvPr>
          <p:cNvSpPr/>
          <p:nvPr/>
        </p:nvSpPr>
        <p:spPr>
          <a:xfrm>
            <a:off x="9675628" y="2432402"/>
            <a:ext cx="308344" cy="6117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A7CA0F6C-E08A-4771-A527-37B7D9B98164}"/>
              </a:ext>
            </a:extLst>
          </p:cNvPr>
          <p:cNvSpPr/>
          <p:nvPr/>
        </p:nvSpPr>
        <p:spPr>
          <a:xfrm>
            <a:off x="10302949" y="2419315"/>
            <a:ext cx="350874" cy="63795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1374D5C-E417-448F-B5FF-223B57A76D4B}"/>
              </a:ext>
            </a:extLst>
          </p:cNvPr>
          <p:cNvSpPr/>
          <p:nvPr/>
        </p:nvSpPr>
        <p:spPr>
          <a:xfrm>
            <a:off x="8686799" y="5223164"/>
            <a:ext cx="762001" cy="23552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24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124F9E17-6E1F-43B5-922D-0A9F6FB59EC4}"/>
              </a:ext>
            </a:extLst>
          </p:cNvPr>
          <p:cNvSpPr/>
          <p:nvPr/>
        </p:nvSpPr>
        <p:spPr>
          <a:xfrm>
            <a:off x="7048768" y="4553631"/>
            <a:ext cx="4783479" cy="2304369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14D15B-A725-4306-BC80-94AD2B39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2B8462-BF33-4BA9-885B-E77FDC8CE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791" y="2284538"/>
            <a:ext cx="8911687" cy="3837873"/>
          </a:xfrm>
        </p:spPr>
        <p:txBody>
          <a:bodyPr/>
          <a:lstStyle/>
          <a:p>
            <a:r>
              <a:rPr lang="pt-BR" dirty="0"/>
              <a:t>Textos publicados em Diários Oficiais</a:t>
            </a:r>
          </a:p>
          <a:p>
            <a:r>
              <a:rPr lang="pt-BR" dirty="0"/>
              <a:t>Banco de dados com exemplos de normas sobre licenciamento</a:t>
            </a:r>
          </a:p>
          <a:p>
            <a:r>
              <a:rPr lang="pt-BR" dirty="0"/>
              <a:t>Reunidos em um </a:t>
            </a:r>
            <a:r>
              <a:rPr lang="pt-BR" dirty="0" err="1"/>
              <a:t>csv</a:t>
            </a:r>
            <a:endParaRPr lang="pt-BR" dirty="0"/>
          </a:p>
          <a:p>
            <a:r>
              <a:rPr lang="pt-BR" dirty="0"/>
              <a:t>Separador (“,” , “.”, “;”):  @ -&gt; £</a:t>
            </a:r>
          </a:p>
          <a:p>
            <a:r>
              <a:rPr lang="pt-BR" dirty="0"/>
              <a:t>Balanceamento: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 descr="Uma imagem contendo Forma&#10;&#10;Descrição gerada automaticamente">
            <a:extLst>
              <a:ext uri="{FF2B5EF4-FFF2-40B4-BE49-F238E27FC236}">
                <a16:creationId xmlns:a16="http://schemas.microsoft.com/office/drawing/2014/main" id="{4FDBE4F4-E5B8-4DC6-AFDD-3123D87E18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33"/>
          <a:stretch/>
        </p:blipFill>
        <p:spPr>
          <a:xfrm>
            <a:off x="3361131" y="4203475"/>
            <a:ext cx="3802984" cy="27345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C4ABCC4-7CF8-4735-A33A-95C5340515CB}"/>
              </a:ext>
            </a:extLst>
          </p:cNvPr>
          <p:cNvSpPr txBox="1"/>
          <p:nvPr/>
        </p:nvSpPr>
        <p:spPr>
          <a:xfrm>
            <a:off x="4062713" y="5864558"/>
            <a:ext cx="71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50%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DD052F-B583-4950-BA06-DBDEBEE0740E}"/>
              </a:ext>
            </a:extLst>
          </p:cNvPr>
          <p:cNvSpPr txBox="1"/>
          <p:nvPr/>
        </p:nvSpPr>
        <p:spPr>
          <a:xfrm>
            <a:off x="5854360" y="5872326"/>
            <a:ext cx="71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50%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9D17A7-2064-43E9-AD5A-A23164668D4A}"/>
              </a:ext>
            </a:extLst>
          </p:cNvPr>
          <p:cNvSpPr txBox="1"/>
          <p:nvPr/>
        </p:nvSpPr>
        <p:spPr>
          <a:xfrm>
            <a:off x="8183761" y="5143703"/>
            <a:ext cx="3691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TREINO</a:t>
            </a:r>
            <a:r>
              <a:rPr lang="en-US" sz="1400" dirty="0"/>
              <a:t> : (207,) 0 0.507246 1 0.492754 Name: value, </a:t>
            </a:r>
            <a:r>
              <a:rPr lang="en-US" sz="1400" dirty="0" err="1"/>
              <a:t>dtype</a:t>
            </a:r>
            <a:r>
              <a:rPr lang="en-US" sz="1400" dirty="0"/>
              <a:t>: float64 </a:t>
            </a:r>
          </a:p>
          <a:p>
            <a:endParaRPr lang="en-US" sz="1400" dirty="0"/>
          </a:p>
          <a:p>
            <a:r>
              <a:rPr lang="en-US" sz="1400" b="1" dirty="0"/>
              <a:t>TESTE </a:t>
            </a:r>
            <a:r>
              <a:rPr lang="en-US" sz="1400" dirty="0"/>
              <a:t>: (52,) 1 0.5 0 0.5 Name: value, </a:t>
            </a:r>
            <a:r>
              <a:rPr lang="en-US" sz="1400" dirty="0" err="1"/>
              <a:t>dtype</a:t>
            </a:r>
            <a:r>
              <a:rPr lang="en-US" sz="1400" dirty="0"/>
              <a:t>: float64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9729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Tela de computador&#10;&#10;Descrição gerada automaticamente">
            <a:extLst>
              <a:ext uri="{FF2B5EF4-FFF2-40B4-BE49-F238E27FC236}">
                <a16:creationId xmlns:a16="http://schemas.microsoft.com/office/drawing/2014/main" id="{C7F7C7C2-7C0C-4BA9-BBF1-0A1251166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7384" y="855405"/>
            <a:ext cx="14297605" cy="68432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5FC68BD-221F-40DC-93DB-0FB72609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422" y="512409"/>
            <a:ext cx="8911687" cy="128089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354C74B-6942-4006-B973-95CDB8DFE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1287" y="2832900"/>
            <a:ext cx="3136611" cy="255754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21900CA-19A6-4052-9249-6F9B0DDC4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153" y="3019322"/>
            <a:ext cx="3933146" cy="21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6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72D9-3C4B-431F-8EF5-75AD0D63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00DDC6-21D9-4A27-9BF8-C1781BFD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Busca diária nos diários oficiais</a:t>
            </a:r>
          </a:p>
          <a:p>
            <a:r>
              <a:rPr lang="pt-BR" dirty="0"/>
              <a:t>Upload de arquivos no PostgreSQL/</a:t>
            </a:r>
            <a:r>
              <a:rPr lang="pt-BR" dirty="0" err="1"/>
              <a:t>PostGIS</a:t>
            </a:r>
            <a:endParaRPr lang="pt-BR" dirty="0"/>
          </a:p>
          <a:p>
            <a:r>
              <a:rPr lang="pt-BR" dirty="0"/>
              <a:t>Classificação por indústria</a:t>
            </a:r>
          </a:p>
          <a:p>
            <a:r>
              <a:rPr lang="pt-BR" dirty="0"/>
              <a:t>Classificação por mapa</a:t>
            </a:r>
          </a:p>
          <a:p>
            <a:r>
              <a:rPr lang="pt-BR" dirty="0"/>
              <a:t>Inclusão de Estados e Municípios</a:t>
            </a:r>
          </a:p>
          <a:p>
            <a:r>
              <a:rPr lang="pt-BR" dirty="0"/>
              <a:t>Uso dos comentários do site para refinar modelo de previsão</a:t>
            </a:r>
          </a:p>
        </p:txBody>
      </p:sp>
    </p:spTree>
    <p:extLst>
      <p:ext uri="{BB962C8B-B14F-4D97-AF65-F5344CB8AC3E}">
        <p14:creationId xmlns:p14="http://schemas.microsoft.com/office/powerpoint/2010/main" val="240430076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452</TotalTime>
  <Words>132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Cacho</vt:lpstr>
      <vt:lpstr>Sistema de Informação Geográfica para Legislação do Licenciamento Ambiental</vt:lpstr>
      <vt:lpstr>Uma ferramenta para facilitar a vida dos analistas</vt:lpstr>
      <vt:lpstr>Mas como popular o banco de dados?</vt:lpstr>
      <vt:lpstr>Dados</vt:lpstr>
      <vt:lpstr>Resultados</vt:lpstr>
      <vt:lpstr>Próximos passos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Informação Geográfica para Legislação do Licenciamento Ambiental</dc:title>
  <dc:creator>Bruno Norberto</dc:creator>
  <cp:lastModifiedBy>Bruno Norberto</cp:lastModifiedBy>
  <cp:revision>13</cp:revision>
  <dcterms:created xsi:type="dcterms:W3CDTF">2020-11-03T12:49:19Z</dcterms:created>
  <dcterms:modified xsi:type="dcterms:W3CDTF">2020-11-03T20:22:08Z</dcterms:modified>
</cp:coreProperties>
</file>