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6"/>
  </p:notesMasterIdLst>
  <p:handoutMasterIdLst>
    <p:handoutMasterId r:id="rId47"/>
  </p:handoutMasterIdLst>
  <p:sldIdLst>
    <p:sldId id="621" r:id="rId2"/>
    <p:sldId id="797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781" r:id="rId31"/>
    <p:sldId id="782" r:id="rId32"/>
    <p:sldId id="784" r:id="rId33"/>
    <p:sldId id="785" r:id="rId34"/>
    <p:sldId id="786" r:id="rId35"/>
    <p:sldId id="787" r:id="rId36"/>
    <p:sldId id="788" r:id="rId37"/>
    <p:sldId id="789" r:id="rId38"/>
    <p:sldId id="790" r:id="rId39"/>
    <p:sldId id="791" r:id="rId40"/>
    <p:sldId id="792" r:id="rId41"/>
    <p:sldId id="793" r:id="rId42"/>
    <p:sldId id="794" r:id="rId43"/>
    <p:sldId id="795" r:id="rId44"/>
    <p:sldId id="796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00CC"/>
    <a:srgbClr val="FF9999"/>
    <a:srgbClr val="DDDDDD"/>
    <a:srgbClr val="EAEAEA"/>
    <a:srgbClr val="FF3300"/>
    <a:srgbClr val="000000"/>
    <a:srgbClr val="FFFFFF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7" autoAdjust="0"/>
    <p:restoredTop sz="87983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4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9F0953C3-A4B2-42E4-905B-28DE79BF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2054171-FB65-4B69-90B9-594D63326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4104F7-35FC-4AE3-9C16-51A6E9F76B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30 – 115 fps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no precomputation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demo &amp; video is on nzone.com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2C779B-A5AE-4AF6-A0DB-7A69D80508B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B1683-6299-409B-AFF4-4695E5E3E2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58E66-A737-4690-8535-1F1646BE8CE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51D015-6F18-46F3-AE95-EBB0CD2887C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4624388"/>
            <a:ext cx="8229600" cy="5794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562600"/>
            <a:ext cx="8229600" cy="457200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533400" y="1981200"/>
            <a:ext cx="822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 193G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63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  <p:sldLayoutId id="2147484861" r:id="rId12"/>
    <p:sldLayoutId id="2147484862" r:id="rId13"/>
    <p:sldLayoutId id="2147484864" r:id="rId1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6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74725" indent="-403225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6"/>
        </a:buBlip>
        <a:defRPr sz="2400" b="1">
          <a:solidFill>
            <a:schemeClr val="tx1"/>
          </a:solidFill>
          <a:latin typeface="+mn-lt"/>
        </a:defRPr>
      </a:lvl2pPr>
      <a:lvl3pPr marL="1431925" indent="-3429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6"/>
        </a:buBlip>
        <a:defRPr sz="2400" b="1">
          <a:solidFill>
            <a:schemeClr val="tx1"/>
          </a:solidFill>
          <a:latin typeface="+mn-lt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455613" y="4624388"/>
            <a:ext cx="8229600" cy="1077218"/>
          </a:xfrm>
        </p:spPr>
        <p:txBody>
          <a:bodyPr/>
          <a:lstStyle/>
          <a:p>
            <a:pPr eaLnBrk="1" hangingPunct="1"/>
            <a:r>
              <a:rPr lang="en-US" dirty="0" smtClean="0"/>
              <a:t>Lecture 2: GPU History &amp; CUDA Programming Basics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Model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1577975" y="2339975"/>
            <a:ext cx="5988050" cy="2178050"/>
            <a:chOff x="528" y="2612"/>
            <a:chExt cx="3772" cy="1372"/>
          </a:xfrm>
        </p:grpSpPr>
        <p:sp>
          <p:nvSpPr>
            <p:cNvPr id="49156" name="Rectangle 128"/>
            <p:cNvSpPr>
              <a:spLocks noChangeArrowheads="1"/>
            </p:cNvSpPr>
            <p:nvPr/>
          </p:nvSpPr>
          <p:spPr bwMode="auto">
            <a:xfrm>
              <a:off x="3244" y="2660"/>
              <a:ext cx="1056" cy="604"/>
            </a:xfrm>
            <a:prstGeom prst="rect">
              <a:avLst/>
            </a:prstGeom>
            <a:solidFill>
              <a:srgbClr val="00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Device 0</a:t>
              </a:r>
              <a:br>
                <a:rPr lang="en-US"/>
              </a:br>
              <a:r>
                <a:rPr lang="en-US"/>
                <a:t>memory</a:t>
              </a:r>
            </a:p>
          </p:txBody>
        </p:sp>
        <p:sp>
          <p:nvSpPr>
            <p:cNvPr id="49157" name="Line 129"/>
            <p:cNvSpPr>
              <a:spLocks noChangeShapeType="1"/>
            </p:cNvSpPr>
            <p:nvPr/>
          </p:nvSpPr>
          <p:spPr bwMode="auto">
            <a:xfrm>
              <a:off x="1584" y="2973"/>
              <a:ext cx="165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Line 130"/>
            <p:cNvSpPr>
              <a:spLocks noChangeShapeType="1"/>
            </p:cNvSpPr>
            <p:nvPr/>
          </p:nvSpPr>
          <p:spPr bwMode="auto">
            <a:xfrm>
              <a:off x="1584" y="3639"/>
              <a:ext cx="165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Rectangle 131"/>
            <p:cNvSpPr>
              <a:spLocks noChangeArrowheads="1"/>
            </p:cNvSpPr>
            <p:nvPr/>
          </p:nvSpPr>
          <p:spPr bwMode="auto">
            <a:xfrm>
              <a:off x="3244" y="3332"/>
              <a:ext cx="1056" cy="604"/>
            </a:xfrm>
            <a:prstGeom prst="rect">
              <a:avLst/>
            </a:prstGeom>
            <a:solidFill>
              <a:srgbClr val="00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Device 1</a:t>
              </a:r>
              <a:br>
                <a:rPr lang="en-US"/>
              </a:br>
              <a:r>
                <a:rPr lang="en-US"/>
                <a:t>memory</a:t>
              </a:r>
            </a:p>
          </p:txBody>
        </p:sp>
        <p:sp>
          <p:nvSpPr>
            <p:cNvPr id="49160" name="Rectangle 132"/>
            <p:cNvSpPr>
              <a:spLocks noChangeArrowheads="1"/>
            </p:cNvSpPr>
            <p:nvPr/>
          </p:nvSpPr>
          <p:spPr bwMode="auto">
            <a:xfrm>
              <a:off x="528" y="2612"/>
              <a:ext cx="1056" cy="1372"/>
            </a:xfrm>
            <a:prstGeom prst="rect">
              <a:avLst/>
            </a:prstGeom>
            <a:solidFill>
              <a:srgbClr val="00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Host memory</a:t>
              </a:r>
            </a:p>
          </p:txBody>
        </p:sp>
        <p:sp>
          <p:nvSpPr>
            <p:cNvPr id="49161" name="Text Box 133"/>
            <p:cNvSpPr txBox="1">
              <a:spLocks noChangeArrowheads="1"/>
            </p:cNvSpPr>
            <p:nvPr/>
          </p:nvSpPr>
          <p:spPr bwMode="auto">
            <a:xfrm>
              <a:off x="1680" y="3158"/>
              <a:ext cx="1536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FFFF00"/>
                  </a:solidFill>
                  <a:latin typeface="Courier New" pitchFamily="49" charset="0"/>
                </a:rPr>
                <a:t>cudaMemcpy()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0" y="1600200"/>
            <a:ext cx="8686800" cy="2590800"/>
          </a:xfrm>
          <a:prstGeom prst="rect">
            <a:avLst/>
          </a:prstGeom>
          <a:solidFill>
            <a:srgbClr val="33CCCC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Vector Addition Kernel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// Compute vector sum C = A+B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// Each thread performs one pair-wise addition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  <a:r>
              <a:rPr lang="en-US" sz="2000" dirty="0">
                <a:latin typeface="Courier New" pitchFamily="49" charset="0"/>
              </a:rPr>
              <a:t> void </a:t>
            </a:r>
            <a:r>
              <a:rPr lang="en-US" sz="2000" dirty="0" err="1">
                <a:latin typeface="Courier New" pitchFamily="49" charset="0"/>
              </a:rPr>
              <a:t>vecAdd</a:t>
            </a:r>
            <a:r>
              <a:rPr lang="en-US" sz="2000" dirty="0">
                <a:latin typeface="Courier New" pitchFamily="49" charset="0"/>
              </a:rPr>
              <a:t>(float* A, float* B, float* C)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2000" dirty="0">
                <a:latin typeface="Courier New" pitchFamily="49" charset="0"/>
              </a:rPr>
              <a:t> + 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2000" dirty="0">
                <a:latin typeface="Courier New" pitchFamily="49" charset="0"/>
              </a:rPr>
              <a:t> * 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C[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] = A[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] + B[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</a:rPr>
            </a:b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main()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    // Run grid of N/256 blocks of 256 threads each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vecAdd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&lt;&lt;&lt; N/256, 256&gt;&gt;&gt;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d_A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d_B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d_C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457200" y="2286000"/>
            <a:ext cx="1738313" cy="527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3932238" y="2286000"/>
            <a:ext cx="4572000" cy="527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2346325" y="2971800"/>
            <a:ext cx="5883275" cy="527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1066800" y="3362325"/>
            <a:ext cx="2986088" cy="447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6672263" y="1143000"/>
            <a:ext cx="2014537" cy="457200"/>
          </a:xfrm>
          <a:prstGeom prst="rect">
            <a:avLst/>
          </a:prstGeom>
          <a:solidFill>
            <a:srgbClr val="33CCCC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400"/>
              <a:t>Device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nimBg="1"/>
      <p:bldP spid="321541" grpId="1" animBg="1"/>
      <p:bldP spid="321542" grpId="0" animBg="1"/>
      <p:bldP spid="321542" grpId="1" animBg="1"/>
      <p:bldP spid="321543" grpId="0" animBg="1"/>
      <p:bldP spid="321543" grpId="1" animBg="1"/>
      <p:bldP spid="321544" grpId="0" animBg="1"/>
      <p:bldP spid="32154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4419600"/>
            <a:ext cx="8686800" cy="1905000"/>
          </a:xfrm>
          <a:prstGeom prst="rect">
            <a:avLst/>
          </a:prstGeom>
          <a:solidFill>
            <a:srgbClr val="33CCCC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Vector Addition Kernel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// Compute vector sum C = A+B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// Each thread performs one pair-wise addition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__global__</a:t>
            </a:r>
            <a:r>
              <a:rPr lang="en-US" sz="2000">
                <a:latin typeface="Courier New" pitchFamily="49" charset="0"/>
              </a:rPr>
              <a:t> void vecAdd(float* A, float* B, float* C)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int i =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2000">
                <a:latin typeface="Courier New" pitchFamily="49" charset="0"/>
              </a:rPr>
              <a:t> +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2000">
                <a:latin typeface="Courier New" pitchFamily="49" charset="0"/>
              </a:rPr>
              <a:t> *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C[i] = A[i] + B[i];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  <a:br>
              <a:rPr lang="en-US" sz="2000">
                <a:latin typeface="Courier New" pitchFamily="49" charset="0"/>
              </a:rPr>
            </a:b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int main()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    // Run grid of N/256 blocks of 256 threads each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    vecAdd&lt;&lt;&lt; N/256, 256&gt;&gt;&gt;</a:t>
            </a:r>
            <a:r>
              <a:rPr lang="en-US" sz="2000">
                <a:latin typeface="Courier New" pitchFamily="49" charset="0"/>
              </a:rPr>
              <a:t>(d_A, d_B, d_C);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6978650" y="3962400"/>
            <a:ext cx="1708150" cy="457200"/>
          </a:xfrm>
          <a:prstGeom prst="rect">
            <a:avLst/>
          </a:prstGeom>
          <a:solidFill>
            <a:srgbClr val="33CCCC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400"/>
              <a:t>Host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641350"/>
          </a:xfrm>
        </p:spPr>
        <p:txBody>
          <a:bodyPr/>
          <a:lstStyle/>
          <a:p>
            <a:r>
              <a:rPr lang="en-US" dirty="0"/>
              <a:t>Example: Host code for  </a:t>
            </a:r>
            <a:r>
              <a:rPr lang="en-US" sz="3600" dirty="0" err="1">
                <a:latin typeface="Courier New" pitchFamily="49" charset="0"/>
              </a:rPr>
              <a:t>vecAdd</a:t>
            </a:r>
            <a:endParaRPr lang="en-US" sz="3600" dirty="0">
              <a:latin typeface="Courier New" pitchFamily="49" charset="0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// allocate and initialize host (CPU) memory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float *</a:t>
            </a:r>
            <a:r>
              <a:rPr lang="en-US" sz="1800" dirty="0" err="1">
                <a:latin typeface="Courier New" pitchFamily="49" charset="0"/>
              </a:rPr>
              <a:t>h_A</a:t>
            </a:r>
            <a:r>
              <a:rPr lang="en-US" sz="1800" dirty="0">
                <a:latin typeface="Courier New" pitchFamily="49" charset="0"/>
              </a:rPr>
              <a:t> = …,   *</a:t>
            </a:r>
            <a:r>
              <a:rPr lang="en-US" sz="1800" dirty="0" err="1">
                <a:latin typeface="Courier New" pitchFamily="49" charset="0"/>
              </a:rPr>
              <a:t>h_B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</a:rPr>
              <a:t>…; *</a:t>
            </a:r>
            <a:r>
              <a:rPr lang="en-US" sz="1800" dirty="0" err="1" smtClean="0">
                <a:latin typeface="Courier New" pitchFamily="49" charset="0"/>
              </a:rPr>
              <a:t>h_C</a:t>
            </a:r>
            <a:r>
              <a:rPr lang="en-US" sz="1800" dirty="0" smtClean="0">
                <a:latin typeface="Courier New" pitchFamily="49" charset="0"/>
              </a:rPr>
              <a:t> = …(empty)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// allocate device (GPU) memory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float *</a:t>
            </a:r>
            <a:r>
              <a:rPr lang="en-US" sz="1800" dirty="0" err="1">
                <a:latin typeface="Courier New" pitchFamily="49" charset="0"/>
              </a:rPr>
              <a:t>d_A</a:t>
            </a:r>
            <a:r>
              <a:rPr lang="en-US" sz="1800" dirty="0">
                <a:latin typeface="Courier New" pitchFamily="49" charset="0"/>
              </a:rPr>
              <a:t>, *</a:t>
            </a:r>
            <a:r>
              <a:rPr lang="en-US" sz="1800" dirty="0" err="1">
                <a:latin typeface="Courier New" pitchFamily="49" charset="0"/>
              </a:rPr>
              <a:t>d_B</a:t>
            </a:r>
            <a:r>
              <a:rPr lang="en-US" sz="1800" dirty="0">
                <a:latin typeface="Courier New" pitchFamily="49" charset="0"/>
              </a:rPr>
              <a:t>, *</a:t>
            </a:r>
            <a:r>
              <a:rPr lang="en-US" sz="1800" dirty="0" err="1">
                <a:latin typeface="Courier New" pitchFamily="49" charset="0"/>
              </a:rPr>
              <a:t>d_C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cudaMalloc</a:t>
            </a:r>
            <a:r>
              <a:rPr lang="en-US" sz="1800" dirty="0">
                <a:latin typeface="Courier New" pitchFamily="49" charset="0"/>
              </a:rPr>
              <a:t>( (void**) &amp;</a:t>
            </a:r>
            <a:r>
              <a:rPr lang="en-US" sz="1800" dirty="0" err="1">
                <a:latin typeface="Courier New" pitchFamily="49" charset="0"/>
              </a:rPr>
              <a:t>d_A</a:t>
            </a:r>
            <a:r>
              <a:rPr lang="en-US" sz="1800" dirty="0">
                <a:latin typeface="Courier New" pitchFamily="49" charset="0"/>
              </a:rPr>
              <a:t>, N *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(float));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cudaMalloc</a:t>
            </a:r>
            <a:r>
              <a:rPr lang="en-US" sz="1800" dirty="0">
                <a:latin typeface="Courier New" pitchFamily="49" charset="0"/>
              </a:rPr>
              <a:t>( (void**) &amp;</a:t>
            </a:r>
            <a:r>
              <a:rPr lang="en-US" sz="1800" dirty="0" err="1">
                <a:latin typeface="Courier New" pitchFamily="49" charset="0"/>
              </a:rPr>
              <a:t>d_B</a:t>
            </a:r>
            <a:r>
              <a:rPr lang="en-US" sz="1800" dirty="0">
                <a:latin typeface="Courier New" pitchFamily="49" charset="0"/>
              </a:rPr>
              <a:t>, N *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(float));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cudaMalloc</a:t>
            </a:r>
            <a:r>
              <a:rPr lang="en-US" sz="1800" dirty="0">
                <a:latin typeface="Courier New" pitchFamily="49" charset="0"/>
              </a:rPr>
              <a:t>( (void**) &amp;</a:t>
            </a:r>
            <a:r>
              <a:rPr lang="en-US" sz="1800" dirty="0" err="1">
                <a:latin typeface="Courier New" pitchFamily="49" charset="0"/>
              </a:rPr>
              <a:t>d_C</a:t>
            </a:r>
            <a:r>
              <a:rPr lang="en-US" sz="1800" dirty="0">
                <a:latin typeface="Courier New" pitchFamily="49" charset="0"/>
              </a:rPr>
              <a:t>, N *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(float));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// copy host memory to device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cudaMemcpy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d_A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h_A</a:t>
            </a:r>
            <a:r>
              <a:rPr lang="en-US" sz="1800" dirty="0">
                <a:latin typeface="Courier New" pitchFamily="49" charset="0"/>
              </a:rPr>
              <a:t>, N *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(float),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cudaMemcpyHostToDevice</a:t>
            </a:r>
            <a:r>
              <a:rPr lang="en-US" sz="1800" dirty="0">
                <a:latin typeface="Courier New" pitchFamily="49" charset="0"/>
              </a:rPr>
              <a:t>)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cudaMemcpy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d_B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h_B</a:t>
            </a:r>
            <a:r>
              <a:rPr lang="en-US" sz="1800" dirty="0">
                <a:latin typeface="Courier New" pitchFamily="49" charset="0"/>
              </a:rPr>
              <a:t>, N *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(float),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cudaMemcpyHostToDevice</a:t>
            </a:r>
            <a:r>
              <a:rPr lang="en-US" sz="1800" dirty="0">
                <a:latin typeface="Courier New" pitchFamily="49" charset="0"/>
              </a:rPr>
              <a:t>) );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// execute grid of N/256 blocks of 256 threads 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vecAdd</a:t>
            </a:r>
            <a:r>
              <a:rPr lang="en-US" sz="1800" dirty="0">
                <a:latin typeface="Courier New" pitchFamily="49" charset="0"/>
              </a:rPr>
              <a:t>&lt;&lt;&lt;N/256, 256&gt;&gt;&gt;(</a:t>
            </a:r>
            <a:r>
              <a:rPr lang="en-US" sz="1800" dirty="0" err="1">
                <a:latin typeface="Courier New" pitchFamily="49" charset="0"/>
              </a:rPr>
              <a:t>d_A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d_B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d_C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427038" y="2951163"/>
            <a:ext cx="6507162" cy="9350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427038" y="4343400"/>
            <a:ext cx="5715000" cy="1030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nimBg="1"/>
      <p:bldP spid="342020" grpId="1" animBg="1"/>
      <p:bldP spid="342021" grpId="0" animBg="1"/>
      <p:bldP spid="3420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1200329"/>
          </a:xfrm>
        </p:spPr>
        <p:txBody>
          <a:bodyPr/>
          <a:lstStyle/>
          <a:p>
            <a:r>
              <a:rPr lang="en-US" dirty="0"/>
              <a:t>Example: Host code for  </a:t>
            </a:r>
            <a:r>
              <a:rPr lang="en-US" sz="3600" dirty="0" err="1" smtClean="0">
                <a:latin typeface="Courier New" pitchFamily="49" charset="0"/>
              </a:rPr>
              <a:t>vecAdd</a:t>
            </a:r>
            <a:r>
              <a:rPr lang="en-US" sz="3600" dirty="0" smtClean="0">
                <a:latin typeface="Courier New" pitchFamily="49" charset="0"/>
              </a:rPr>
              <a:t> (2)</a:t>
            </a:r>
            <a:endParaRPr lang="en-US" sz="3600" dirty="0">
              <a:latin typeface="Courier New" pitchFamily="49" charset="0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</a:rPr>
              <a:t>// execute grid of N/256 blocks of 256 threads 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vecAdd</a:t>
            </a:r>
            <a:r>
              <a:rPr lang="en-US" sz="1800" dirty="0" smtClean="0">
                <a:latin typeface="Courier New" pitchFamily="49" charset="0"/>
              </a:rPr>
              <a:t>&lt;&lt;&lt;N/256, 256&gt;&gt;&gt;(</a:t>
            </a:r>
            <a:r>
              <a:rPr lang="en-US" sz="1800" dirty="0" err="1" smtClean="0">
                <a:latin typeface="Courier New" pitchFamily="49" charset="0"/>
              </a:rPr>
              <a:t>d_A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d_B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d_C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</a:rPr>
              <a:t>// copy result back to host memory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cudaMemcpy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h_C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d_C</a:t>
            </a:r>
            <a:r>
              <a:rPr lang="en-US" sz="1800" dirty="0" smtClean="0">
                <a:latin typeface="Courier New" pitchFamily="49" charset="0"/>
              </a:rPr>
              <a:t>, N * </a:t>
            </a:r>
            <a:r>
              <a:rPr lang="en-US" sz="1800" dirty="0" err="1" smtClean="0">
                <a:latin typeface="Courier New" pitchFamily="49" charset="0"/>
              </a:rPr>
              <a:t>sizeof</a:t>
            </a:r>
            <a:r>
              <a:rPr lang="en-US" sz="1800" dirty="0" smtClean="0">
                <a:latin typeface="Courier New" pitchFamily="49" charset="0"/>
              </a:rPr>
              <a:t>(float),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cudaMemcpyDeviceToHost</a:t>
            </a:r>
            <a:r>
              <a:rPr lang="en-US" sz="1800" dirty="0" smtClean="0">
                <a:latin typeface="Courier New" pitchFamily="49" charset="0"/>
              </a:rPr>
              <a:t>)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</a:rPr>
              <a:t>// do something with the result…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</a:rPr>
              <a:t>// free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device (GPU) memory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cudaFree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d_A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cudaFree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d_B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cudaFree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d_C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381000" y="2743201"/>
            <a:ext cx="6507162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457200" y="4267200"/>
            <a:ext cx="57150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nimBg="1"/>
      <p:bldP spid="342020" grpId="1" animBg="1"/>
      <p:bldP spid="342021" grpId="0" animBg="1"/>
      <p:bldP spid="3420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143000"/>
            <a:ext cx="586740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</a:rPr>
              <a:t>__global__ </a:t>
            </a:r>
            <a:r>
              <a:rPr lang="en-US" sz="1400" dirty="0"/>
              <a:t>void kernel( </a:t>
            </a:r>
            <a:r>
              <a:rPr lang="en-US" sz="1400" dirty="0" err="1"/>
              <a:t>int</a:t>
            </a:r>
            <a:r>
              <a:rPr lang="en-US" sz="1400" dirty="0"/>
              <a:t> *a )</a:t>
            </a:r>
          </a:p>
          <a:p>
            <a:pPr>
              <a:defRPr/>
            </a:pPr>
            <a:r>
              <a:rPr lang="en-US" sz="1400" dirty="0"/>
              <a:t>{</a:t>
            </a:r>
          </a:p>
          <a:p>
            <a:pPr>
              <a:defRPr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idx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chemeClr val="accent2"/>
                </a:solidFill>
              </a:rPr>
              <a:t>blockIdx.x</a:t>
            </a:r>
            <a:r>
              <a:rPr lang="en-US" sz="1400" dirty="0"/>
              <a:t>*</a:t>
            </a:r>
            <a:r>
              <a:rPr lang="en-US" sz="1400" dirty="0" err="1">
                <a:solidFill>
                  <a:schemeClr val="accent2"/>
                </a:solidFill>
              </a:rPr>
              <a:t>blockDim.x</a:t>
            </a:r>
            <a:r>
              <a:rPr lang="en-US" sz="1400" dirty="0"/>
              <a:t> + </a:t>
            </a:r>
            <a:r>
              <a:rPr lang="en-US" sz="1400" dirty="0" err="1">
                <a:solidFill>
                  <a:schemeClr val="accent2"/>
                </a:solidFill>
              </a:rPr>
              <a:t>threadIdx.x</a:t>
            </a:r>
            <a:r>
              <a:rPr lang="en-US" sz="1400" dirty="0"/>
              <a:t>;</a:t>
            </a:r>
          </a:p>
          <a:p>
            <a:pPr>
              <a:defRPr/>
            </a:pPr>
            <a:r>
              <a:rPr lang="en-US" sz="1400" dirty="0"/>
              <a:t>    a[</a:t>
            </a:r>
            <a:r>
              <a:rPr lang="en-US" sz="1400" dirty="0" err="1"/>
              <a:t>idx</a:t>
            </a:r>
            <a:r>
              <a:rPr lang="en-US" sz="1400" dirty="0"/>
              <a:t>] =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en-US" sz="1400" dirty="0"/>
              <a:t>;</a:t>
            </a:r>
          </a:p>
          <a:p>
            <a:pPr>
              <a:defRPr/>
            </a:pPr>
            <a:r>
              <a:rPr lang="en-US" sz="1400" dirty="0"/>
              <a:t>}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</a:rPr>
              <a:t>__global__ </a:t>
            </a:r>
            <a:r>
              <a:rPr lang="en-US" sz="1400" dirty="0"/>
              <a:t>void kernel( </a:t>
            </a:r>
            <a:r>
              <a:rPr lang="en-US" sz="1400" dirty="0" err="1"/>
              <a:t>int</a:t>
            </a:r>
            <a:r>
              <a:rPr lang="en-US" sz="1400" dirty="0"/>
              <a:t> *a )</a:t>
            </a:r>
          </a:p>
          <a:p>
            <a:pPr>
              <a:defRPr/>
            </a:pPr>
            <a:r>
              <a:rPr lang="en-US" sz="1400" dirty="0"/>
              <a:t>{</a:t>
            </a:r>
          </a:p>
          <a:p>
            <a:pPr>
              <a:defRPr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idx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chemeClr val="accent2"/>
                </a:solidFill>
              </a:rPr>
              <a:t>blockIdx.x</a:t>
            </a:r>
            <a:r>
              <a:rPr lang="en-US" sz="1400" dirty="0"/>
              <a:t>*</a:t>
            </a:r>
            <a:r>
              <a:rPr lang="en-US" sz="1400" dirty="0" err="1">
                <a:solidFill>
                  <a:schemeClr val="accent2"/>
                </a:solidFill>
              </a:rPr>
              <a:t>blockDim.x</a:t>
            </a:r>
            <a:r>
              <a:rPr lang="en-US" sz="1400" dirty="0"/>
              <a:t> + </a:t>
            </a:r>
            <a:r>
              <a:rPr lang="en-US" sz="1400" dirty="0" err="1">
                <a:solidFill>
                  <a:schemeClr val="accent2"/>
                </a:solidFill>
              </a:rPr>
              <a:t>threadIdx.x</a:t>
            </a:r>
            <a:r>
              <a:rPr lang="en-US" sz="1400" dirty="0"/>
              <a:t>;</a:t>
            </a:r>
          </a:p>
          <a:p>
            <a:pPr>
              <a:defRPr/>
            </a:pPr>
            <a:r>
              <a:rPr lang="en-US" sz="1400" dirty="0"/>
              <a:t>    a[</a:t>
            </a:r>
            <a:r>
              <a:rPr lang="en-US" sz="1400" dirty="0" err="1"/>
              <a:t>idx</a:t>
            </a:r>
            <a:r>
              <a:rPr lang="en-US" sz="1400" dirty="0"/>
              <a:t>] = </a:t>
            </a:r>
            <a:r>
              <a:rPr lang="en-US" sz="1400" dirty="0" err="1">
                <a:solidFill>
                  <a:schemeClr val="accent2"/>
                </a:solidFill>
              </a:rPr>
              <a:t>blockIdx.x</a:t>
            </a:r>
            <a:r>
              <a:rPr lang="en-US" sz="1400" dirty="0"/>
              <a:t>;</a:t>
            </a:r>
          </a:p>
          <a:p>
            <a:pPr>
              <a:defRPr/>
            </a:pPr>
            <a:r>
              <a:rPr lang="en-US" sz="1400" dirty="0"/>
              <a:t>}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</a:rPr>
              <a:t>__global__ </a:t>
            </a:r>
            <a:r>
              <a:rPr lang="en-US" sz="1400" dirty="0"/>
              <a:t>void kernel( </a:t>
            </a:r>
            <a:r>
              <a:rPr lang="en-US" sz="1400" dirty="0" err="1"/>
              <a:t>int</a:t>
            </a:r>
            <a:r>
              <a:rPr lang="en-US" sz="1400" dirty="0"/>
              <a:t> *a )</a:t>
            </a:r>
          </a:p>
          <a:p>
            <a:pPr>
              <a:defRPr/>
            </a:pPr>
            <a:r>
              <a:rPr lang="en-US" sz="1400" dirty="0"/>
              <a:t>{</a:t>
            </a:r>
          </a:p>
          <a:p>
            <a:pPr>
              <a:defRPr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idx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chemeClr val="accent2"/>
                </a:solidFill>
              </a:rPr>
              <a:t>blockIdx.x</a:t>
            </a:r>
            <a:r>
              <a:rPr lang="en-US" sz="1400" dirty="0"/>
              <a:t>*</a:t>
            </a:r>
            <a:r>
              <a:rPr lang="en-US" sz="1400" dirty="0" err="1">
                <a:solidFill>
                  <a:schemeClr val="accent2"/>
                </a:solidFill>
              </a:rPr>
              <a:t>blockDim.x</a:t>
            </a:r>
            <a:r>
              <a:rPr lang="en-US" sz="1400" dirty="0"/>
              <a:t> + </a:t>
            </a:r>
            <a:r>
              <a:rPr lang="en-US" sz="1400" dirty="0" err="1">
                <a:solidFill>
                  <a:schemeClr val="accent2"/>
                </a:solidFill>
              </a:rPr>
              <a:t>threadIdx.x</a:t>
            </a:r>
            <a:r>
              <a:rPr lang="en-US" sz="1400" dirty="0"/>
              <a:t>;</a:t>
            </a:r>
          </a:p>
          <a:p>
            <a:pPr>
              <a:defRPr/>
            </a:pPr>
            <a:r>
              <a:rPr lang="en-US" sz="1400" dirty="0"/>
              <a:t>    a[</a:t>
            </a:r>
            <a:r>
              <a:rPr lang="en-US" sz="1400" dirty="0" err="1"/>
              <a:t>idx</a:t>
            </a:r>
            <a:r>
              <a:rPr lang="en-US" sz="1400" dirty="0"/>
              <a:t>] = </a:t>
            </a:r>
            <a:r>
              <a:rPr lang="en-US" sz="1400" dirty="0" err="1">
                <a:solidFill>
                  <a:schemeClr val="accent2"/>
                </a:solidFill>
              </a:rPr>
              <a:t>threadIdx.x</a:t>
            </a:r>
            <a:r>
              <a:rPr lang="en-US" sz="1400" dirty="0"/>
              <a:t>;</a:t>
            </a:r>
          </a:p>
          <a:p>
            <a:pPr>
              <a:defRPr/>
            </a:pPr>
            <a:r>
              <a:rPr lang="en-US" sz="1400" dirty="0"/>
              <a:t>}</a:t>
            </a:r>
          </a:p>
        </p:txBody>
      </p:sp>
      <p:sp>
        <p:nvSpPr>
          <p:cNvPr id="28675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584200"/>
          </a:xfrm>
        </p:spPr>
        <p:txBody>
          <a:bodyPr/>
          <a:lstStyle/>
          <a:p>
            <a:r>
              <a:rPr lang="en-US" smtClean="0"/>
              <a:t>Kernel Variations and Output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5159375" y="2024063"/>
            <a:ext cx="3603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Output: </a:t>
            </a:r>
            <a:r>
              <a:rPr lang="en-US" sz="1600">
                <a:solidFill>
                  <a:schemeClr val="tx2"/>
                </a:solidFill>
              </a:rPr>
              <a:t>7 7 7 7 7 7 7 7 7 7 7 7 7 7 7 7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5159375" y="3624263"/>
            <a:ext cx="3603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Output: </a:t>
            </a:r>
            <a:r>
              <a:rPr lang="en-US" sz="1600">
                <a:solidFill>
                  <a:schemeClr val="accent2"/>
                </a:solidFill>
              </a:rPr>
              <a:t>0 0 0 0 1 1 1 1 2 2 2 2 3 3 3 3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159375" y="5376863"/>
            <a:ext cx="3603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Output: </a:t>
            </a:r>
            <a:r>
              <a:rPr lang="en-US" sz="1600">
                <a:solidFill>
                  <a:srgbClr val="FF0000"/>
                </a:solidFill>
              </a:rPr>
              <a:t>0 1 2 3 0 1 2 3 0 1 2 3 0 1 2 3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Code executed on GPU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rgbClr val="E78A2D"/>
                </a:solidFill>
              </a:rPr>
              <a:t>C/C++ with some restrictions: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Can only access GPU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No variable number of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No static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No recursion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No dynamic polymorphism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rgbClr val="E78A2D"/>
                </a:solidFill>
              </a:rPr>
              <a:t>Must be declared with a qualifier: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92D050"/>
                </a:solidFill>
              </a:rPr>
              <a:t>__global__ </a:t>
            </a:r>
            <a:r>
              <a:rPr lang="en-US" sz="1900" dirty="0" smtClean="0"/>
              <a:t>: launched by CPU,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dirty="0" smtClean="0"/>
              <a:t>		          cannot be called from GPU must return void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92D050"/>
                </a:solidFill>
              </a:rPr>
              <a:t>__device__ </a:t>
            </a:r>
            <a:r>
              <a:rPr lang="en-US" sz="1900" dirty="0" smtClean="0"/>
              <a:t>: called from other GPU functions,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dirty="0" smtClean="0"/>
              <a:t>		          cannot be called by the 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92D050"/>
                </a:solidFill>
              </a:rPr>
              <a:t>__host__    </a:t>
            </a:r>
            <a:r>
              <a:rPr lang="en-US" sz="1900" dirty="0" smtClean="0"/>
              <a:t>: can be called by 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92D050"/>
                </a:solidFill>
              </a:rPr>
              <a:t>__host__ </a:t>
            </a:r>
            <a:r>
              <a:rPr lang="en-US" sz="1900" dirty="0" smtClean="0"/>
              <a:t>and </a:t>
            </a:r>
            <a:r>
              <a:rPr lang="en-US" sz="1900" dirty="0" smtClean="0">
                <a:solidFill>
                  <a:srgbClr val="92D050"/>
                </a:solidFill>
              </a:rPr>
              <a:t>__device__ </a:t>
            </a:r>
            <a:r>
              <a:rPr lang="en-US" sz="1900" dirty="0" smtClean="0"/>
              <a:t>qualifiers can be combined</a:t>
            </a:r>
          </a:p>
          <a:p>
            <a:pPr marL="1433513" lvl="2" indent="-404813" eaLnBrk="1" hangingPunct="1">
              <a:lnSpc>
                <a:spcPct val="80000"/>
              </a:lnSpc>
            </a:pPr>
            <a:r>
              <a:rPr lang="en-US" sz="1300" dirty="0" smtClean="0"/>
              <a:t>sample use: overloading operators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Spaces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CPU and GPU have separate memory spaces</a:t>
            </a:r>
          </a:p>
          <a:p>
            <a:pPr lvl="1"/>
            <a:r>
              <a:rPr lang="en-US" smtClean="0"/>
              <a:t>Data is moved across PCIe bus</a:t>
            </a:r>
          </a:p>
          <a:p>
            <a:pPr lvl="1"/>
            <a:r>
              <a:rPr lang="en-US" smtClean="0"/>
              <a:t>Use functions to allocate/set/copy memory on GPU</a:t>
            </a:r>
          </a:p>
          <a:p>
            <a:pPr lvl="2"/>
            <a:r>
              <a:rPr lang="en-US" sz="1600" smtClean="0"/>
              <a:t>Very similar to corresponding C functions</a:t>
            </a:r>
          </a:p>
          <a:p>
            <a:pPr lvl="1">
              <a:buFontTx/>
              <a:buNone/>
            </a:pPr>
            <a:endParaRPr lang="en-US" sz="1000" smtClean="0"/>
          </a:p>
          <a:p>
            <a:r>
              <a:rPr lang="en-US" smtClean="0">
                <a:solidFill>
                  <a:schemeClr val="accent2"/>
                </a:solidFill>
              </a:rPr>
              <a:t>Pointers are just addresses</a:t>
            </a:r>
          </a:p>
          <a:p>
            <a:pPr lvl="1"/>
            <a:r>
              <a:rPr lang="en-US" smtClean="0"/>
              <a:t>Can’t tell from the pointer value whether the address is on CPU or GPU</a:t>
            </a:r>
          </a:p>
          <a:p>
            <a:pPr lvl="1"/>
            <a:r>
              <a:rPr lang="en-US" smtClean="0"/>
              <a:t>Must exercise care when dereferencing:</a:t>
            </a:r>
          </a:p>
          <a:p>
            <a:pPr lvl="2"/>
            <a:r>
              <a:rPr lang="en-US" sz="1800" smtClean="0"/>
              <a:t>Dereferencing CPU pointer on GPU will likely crash</a:t>
            </a:r>
          </a:p>
          <a:p>
            <a:pPr lvl="2"/>
            <a:r>
              <a:rPr lang="en-US" sz="1800" smtClean="0"/>
              <a:t>Same for vice versa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GPU Memory Allocation / Release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E78A2D"/>
                </a:solidFill>
              </a:rPr>
              <a:t>Host (CPU) manages device (GPU) memory:</a:t>
            </a:r>
          </a:p>
          <a:p>
            <a:pPr lvl="1" eaLnBrk="1" hangingPunct="1"/>
            <a:r>
              <a:rPr lang="en-US" dirty="0" err="1" smtClean="0">
                <a:solidFill>
                  <a:srgbClr val="92D050"/>
                </a:solidFill>
              </a:rPr>
              <a:t>cudaMalloc</a:t>
            </a:r>
            <a:r>
              <a:rPr lang="en-US" dirty="0" smtClean="0">
                <a:solidFill>
                  <a:srgbClr val="92D050"/>
                </a:solidFill>
              </a:rPr>
              <a:t> (void ** pointer, </a:t>
            </a:r>
            <a:r>
              <a:rPr lang="en-US" dirty="0" err="1" smtClean="0">
                <a:solidFill>
                  <a:srgbClr val="92D050"/>
                </a:solidFill>
              </a:rPr>
              <a:t>size_t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nbytes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pPr lvl="1" eaLnBrk="1" hangingPunct="1"/>
            <a:r>
              <a:rPr lang="en-US" dirty="0" err="1" smtClean="0">
                <a:solidFill>
                  <a:srgbClr val="92D050"/>
                </a:solidFill>
              </a:rPr>
              <a:t>cudaMemset</a:t>
            </a:r>
            <a:r>
              <a:rPr lang="en-US" dirty="0" smtClean="0">
                <a:solidFill>
                  <a:srgbClr val="92D050"/>
                </a:solidFill>
              </a:rPr>
              <a:t> (void * pointer, </a:t>
            </a:r>
            <a:r>
              <a:rPr lang="en-US" dirty="0" err="1" smtClean="0">
                <a:solidFill>
                  <a:srgbClr val="92D050"/>
                </a:solidFill>
              </a:rPr>
              <a:t>int</a:t>
            </a:r>
            <a:r>
              <a:rPr lang="en-US" dirty="0" smtClean="0">
                <a:solidFill>
                  <a:srgbClr val="92D050"/>
                </a:solidFill>
              </a:rPr>
              <a:t> value, </a:t>
            </a:r>
            <a:r>
              <a:rPr lang="en-US" dirty="0" err="1" smtClean="0">
                <a:solidFill>
                  <a:srgbClr val="92D050"/>
                </a:solidFill>
              </a:rPr>
              <a:t>size_t</a:t>
            </a:r>
            <a:r>
              <a:rPr lang="en-US" dirty="0" smtClean="0">
                <a:solidFill>
                  <a:srgbClr val="92D050"/>
                </a:solidFill>
              </a:rPr>
              <a:t> count)</a:t>
            </a:r>
          </a:p>
          <a:p>
            <a:pPr lvl="1" eaLnBrk="1" hangingPunct="1"/>
            <a:r>
              <a:rPr lang="en-US" dirty="0" err="1" smtClean="0">
                <a:solidFill>
                  <a:srgbClr val="92D050"/>
                </a:solidFill>
              </a:rPr>
              <a:t>cudaFree</a:t>
            </a:r>
            <a:r>
              <a:rPr lang="en-US" dirty="0" smtClean="0">
                <a:solidFill>
                  <a:srgbClr val="92D050"/>
                </a:solidFill>
              </a:rPr>
              <a:t> (void* pointer)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1024;</a:t>
            </a:r>
          </a:p>
          <a:p>
            <a:pPr lvl="1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nbytes</a:t>
            </a:r>
            <a:r>
              <a:rPr lang="en-US" dirty="0" smtClean="0"/>
              <a:t> = 1024*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1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d_a</a:t>
            </a:r>
            <a:r>
              <a:rPr lang="en-US" dirty="0" smtClean="0"/>
              <a:t> = 0;</a:t>
            </a:r>
          </a:p>
          <a:p>
            <a:pPr lvl="1" eaLnBrk="1" hangingPunct="1">
              <a:buFontTx/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cudaMalloc</a:t>
            </a:r>
            <a:r>
              <a:rPr lang="en-US" dirty="0" smtClean="0"/>
              <a:t>( (void**)&amp;</a:t>
            </a:r>
            <a:r>
              <a:rPr lang="en-US" dirty="0" err="1" smtClean="0"/>
              <a:t>d_a</a:t>
            </a:r>
            <a:r>
              <a:rPr lang="en-US" dirty="0" smtClean="0"/>
              <a:t>,  </a:t>
            </a:r>
            <a:r>
              <a:rPr lang="en-US" dirty="0" err="1" smtClean="0"/>
              <a:t>nbytes</a:t>
            </a:r>
            <a:r>
              <a:rPr lang="en-US" dirty="0" smtClean="0"/>
              <a:t> );</a:t>
            </a:r>
          </a:p>
          <a:p>
            <a:pPr lvl="1" eaLnBrk="1" hangingPunct="1">
              <a:buFontTx/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cudaMemset</a:t>
            </a:r>
            <a:r>
              <a:rPr lang="en-US" dirty="0" smtClean="0"/>
              <a:t>( </a:t>
            </a:r>
            <a:r>
              <a:rPr lang="en-US" dirty="0" err="1" smtClean="0"/>
              <a:t>d_a</a:t>
            </a:r>
            <a:r>
              <a:rPr lang="en-US" dirty="0" smtClean="0"/>
              <a:t>, 0, </a:t>
            </a:r>
            <a:r>
              <a:rPr lang="en-US" dirty="0" err="1" smtClean="0"/>
              <a:t>nbytes</a:t>
            </a:r>
            <a:r>
              <a:rPr lang="en-US" dirty="0" smtClean="0"/>
              <a:t>);</a:t>
            </a:r>
          </a:p>
          <a:p>
            <a:pPr lvl="1" eaLnBrk="1" hangingPunct="1">
              <a:buFontTx/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cudaFree</a:t>
            </a:r>
            <a:r>
              <a:rPr lang="en-US" dirty="0" smtClean="0"/>
              <a:t>(</a:t>
            </a:r>
            <a:r>
              <a:rPr lang="en-US" dirty="0" err="1" smtClean="0"/>
              <a:t>d_a</a:t>
            </a:r>
            <a:r>
              <a:rPr lang="en-US" dirty="0" smtClean="0"/>
              <a:t>);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>
                <a:solidFill>
                  <a:srgbClr val="E78A2D"/>
                </a:solidFill>
              </a:rPr>
              <a:t>cudaMemcpy</a:t>
            </a:r>
            <a:r>
              <a:rPr lang="en-US" sz="2200" dirty="0" smtClean="0">
                <a:solidFill>
                  <a:srgbClr val="E78A2D"/>
                </a:solidFill>
              </a:rPr>
              <a:t>( void *</a:t>
            </a:r>
            <a:r>
              <a:rPr lang="en-US" sz="2200" dirty="0" err="1" smtClean="0">
                <a:solidFill>
                  <a:srgbClr val="E78A2D"/>
                </a:solidFill>
              </a:rPr>
              <a:t>dst</a:t>
            </a:r>
            <a:r>
              <a:rPr lang="en-US" sz="2200" dirty="0" smtClean="0">
                <a:solidFill>
                  <a:srgbClr val="E78A2D"/>
                </a:solidFill>
              </a:rPr>
              <a:t>,   void *</a:t>
            </a:r>
            <a:r>
              <a:rPr lang="en-US" sz="2200" dirty="0" err="1" smtClean="0">
                <a:solidFill>
                  <a:srgbClr val="E78A2D"/>
                </a:solidFill>
              </a:rPr>
              <a:t>src</a:t>
            </a:r>
            <a:r>
              <a:rPr lang="en-US" sz="2200" dirty="0" smtClean="0">
                <a:solidFill>
                  <a:srgbClr val="E78A2D"/>
                </a:solidFill>
              </a:rPr>
              <a:t>,   </a:t>
            </a:r>
            <a:r>
              <a:rPr lang="en-US" sz="2200" dirty="0" err="1" smtClean="0">
                <a:solidFill>
                  <a:srgbClr val="E78A2D"/>
                </a:solidFill>
              </a:rPr>
              <a:t>size_t</a:t>
            </a:r>
            <a:r>
              <a:rPr lang="en-US" sz="2200" dirty="0" smtClean="0">
                <a:solidFill>
                  <a:srgbClr val="E78A2D"/>
                </a:solidFill>
              </a:rPr>
              <a:t> </a:t>
            </a:r>
            <a:r>
              <a:rPr lang="en-US" sz="2200" dirty="0" err="1" smtClean="0">
                <a:solidFill>
                  <a:srgbClr val="E78A2D"/>
                </a:solidFill>
              </a:rPr>
              <a:t>nbytes</a:t>
            </a:r>
            <a:r>
              <a:rPr lang="en-US" sz="2200" dirty="0" smtClean="0">
                <a:solidFill>
                  <a:srgbClr val="E78A2D"/>
                </a:solidFill>
              </a:rPr>
              <a:t>, 			       </a:t>
            </a:r>
            <a:r>
              <a:rPr lang="en-US" sz="2200" dirty="0" err="1" smtClean="0">
                <a:solidFill>
                  <a:srgbClr val="E78A2D"/>
                </a:solidFill>
              </a:rPr>
              <a:t>enum</a:t>
            </a:r>
            <a:r>
              <a:rPr lang="en-US" sz="2200" dirty="0" smtClean="0">
                <a:solidFill>
                  <a:srgbClr val="E78A2D"/>
                </a:solidFill>
              </a:rPr>
              <a:t> </a:t>
            </a:r>
            <a:r>
              <a:rPr lang="en-US" sz="2200" dirty="0" err="1" smtClean="0">
                <a:solidFill>
                  <a:srgbClr val="E78A2D"/>
                </a:solidFill>
              </a:rPr>
              <a:t>cudaMemcpyKind</a:t>
            </a:r>
            <a:r>
              <a:rPr lang="en-US" sz="2200" dirty="0" smtClean="0">
                <a:solidFill>
                  <a:srgbClr val="E78A2D"/>
                </a:solidFill>
              </a:rPr>
              <a:t> direction);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 smtClean="0"/>
              <a:t>returns after the copy is complete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 smtClean="0"/>
              <a:t>blocks CPU thread until all bytes have been copied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 smtClean="0"/>
              <a:t>doesn’t start copying until previous CUDA calls complete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>
                <a:solidFill>
                  <a:srgbClr val="E78A2D"/>
                </a:solidFill>
              </a:rPr>
              <a:t>enum</a:t>
            </a:r>
            <a:r>
              <a:rPr lang="en-US" sz="2200" dirty="0" smtClean="0">
                <a:solidFill>
                  <a:srgbClr val="E78A2D"/>
                </a:solidFill>
              </a:rPr>
              <a:t> </a:t>
            </a:r>
            <a:r>
              <a:rPr lang="en-US" sz="2200" dirty="0" err="1" smtClean="0">
                <a:solidFill>
                  <a:srgbClr val="E78A2D"/>
                </a:solidFill>
              </a:rPr>
              <a:t>cu</a:t>
            </a:r>
            <a:r>
              <a:rPr lang="en-US" sz="2200" dirty="0" err="1" smtClean="0">
                <a:solidFill>
                  <a:schemeClr val="accent2"/>
                </a:solidFill>
              </a:rPr>
              <a:t>d</a:t>
            </a:r>
            <a:r>
              <a:rPr lang="en-US" sz="2200" dirty="0" err="1" smtClean="0">
                <a:solidFill>
                  <a:srgbClr val="E78A2D"/>
                </a:solidFill>
              </a:rPr>
              <a:t>aMemcpyKind</a:t>
            </a:r>
            <a:endParaRPr lang="en-US" sz="2200" dirty="0" smtClean="0">
              <a:solidFill>
                <a:srgbClr val="E78A2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 err="1" smtClean="0">
                <a:solidFill>
                  <a:srgbClr val="92D050"/>
                </a:solidFill>
              </a:rPr>
              <a:t>cudaMemcpyHostToDevice</a:t>
            </a:r>
            <a:endParaRPr lang="en-US" sz="1900" dirty="0" smtClean="0">
              <a:solidFill>
                <a:srgbClr val="92D05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 err="1" smtClean="0">
                <a:solidFill>
                  <a:srgbClr val="92D050"/>
                </a:solidFill>
              </a:rPr>
              <a:t>cudaMemcpyDeviceToHost</a:t>
            </a:r>
            <a:endParaRPr lang="en-US" sz="1900" dirty="0" smtClean="0">
              <a:solidFill>
                <a:srgbClr val="92D05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 err="1" smtClean="0">
                <a:solidFill>
                  <a:srgbClr val="92D050"/>
                </a:solidFill>
              </a:rPr>
              <a:t>cudaMemcpyDeviceToDevice</a:t>
            </a:r>
            <a:endParaRPr lang="en-US" sz="1900" dirty="0" smtClean="0">
              <a:solidFill>
                <a:srgbClr val="92D05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300" dirty="0" smtClean="0">
                <a:solidFill>
                  <a:schemeClr val="accent6"/>
                </a:solidFill>
              </a:rPr>
              <a:t>Non-blocking copies are also available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of CUDA Basics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E78A2D"/>
                </a:solidFill>
              </a:rPr>
              <a:t>Basic Kernels and Execution on GPU</a:t>
            </a:r>
          </a:p>
          <a:p>
            <a:pPr eaLnBrk="1" hangingPunct="1"/>
            <a:r>
              <a:rPr lang="en-US" dirty="0" smtClean="0">
                <a:solidFill>
                  <a:srgbClr val="E78A2D"/>
                </a:solidFill>
              </a:rPr>
              <a:t>Basic Memory Management</a:t>
            </a:r>
          </a:p>
          <a:p>
            <a:pPr eaLnBrk="1" hangingPunct="1"/>
            <a:r>
              <a:rPr lang="en-US" dirty="0" smtClean="0">
                <a:solidFill>
                  <a:srgbClr val="E78A2D"/>
                </a:solidFill>
              </a:rPr>
              <a:t>Coordinating CPU and GPU Execution</a:t>
            </a:r>
          </a:p>
          <a:p>
            <a:pPr lvl="1" eaLnBrk="1" hangingPunct="1">
              <a:buFontTx/>
              <a:buNone/>
            </a:pPr>
            <a:endParaRPr lang="en-US" sz="800" dirty="0" smtClean="0"/>
          </a:p>
          <a:p>
            <a:pPr lvl="1" eaLnBrk="1" hangingPunct="1"/>
            <a:endParaRPr lang="en-US" sz="800" dirty="0" smtClean="0"/>
          </a:p>
          <a:p>
            <a:pPr lvl="1" eaLnBrk="1" hangingPunct="1"/>
            <a:endParaRPr lang="en-US" sz="800" dirty="0" smtClean="0"/>
          </a:p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See the Programming Guide for the full 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Walkthrough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990600"/>
            <a:ext cx="5943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/>
              <a:t>// walkthrough1.cu</a:t>
            </a:r>
          </a:p>
          <a:p>
            <a:pPr>
              <a:defRPr/>
            </a:pPr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dimx</a:t>
            </a:r>
            <a:r>
              <a:rPr lang="en-US" sz="2000" dirty="0"/>
              <a:t> = 16;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num_bytes</a:t>
            </a:r>
            <a:r>
              <a:rPr lang="en-US" sz="2000" dirty="0"/>
              <a:t> = </a:t>
            </a:r>
            <a:r>
              <a:rPr lang="en-US" sz="2000" dirty="0" err="1"/>
              <a:t>dimx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*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d_a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=0, *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h_a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=0; // device and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host pointers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Walkthrough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990600"/>
            <a:ext cx="57912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/>
              <a:t>// walkthrough1.cu</a:t>
            </a:r>
          </a:p>
          <a:p>
            <a:pPr>
              <a:defRPr/>
            </a:pPr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dimx</a:t>
            </a:r>
            <a:r>
              <a:rPr lang="en-US" sz="2000" dirty="0"/>
              <a:t> = 16;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num_bytes</a:t>
            </a:r>
            <a:r>
              <a:rPr lang="en-US" sz="2000" dirty="0"/>
              <a:t> = </a:t>
            </a:r>
            <a:r>
              <a:rPr lang="en-US" sz="2000" dirty="0" err="1"/>
              <a:t>dimx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d_a</a:t>
            </a:r>
            <a:r>
              <a:rPr lang="en-US" sz="2000" dirty="0"/>
              <a:t>=0, *</a:t>
            </a:r>
            <a:r>
              <a:rPr lang="en-US" sz="2000" dirty="0" err="1"/>
              <a:t>h_a</a:t>
            </a:r>
            <a:r>
              <a:rPr lang="en-US" sz="2000" dirty="0"/>
              <a:t>=0; // device and host pointers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h_a</a:t>
            </a:r>
            <a:r>
              <a:rPr lang="en-US" sz="2000" dirty="0"/>
              <a:t> = (</a:t>
            </a:r>
            <a:r>
              <a:rPr lang="en-US" sz="2000" dirty="0" err="1"/>
              <a:t>int</a:t>
            </a:r>
            <a:r>
              <a:rPr lang="en-US" sz="2000" dirty="0"/>
              <a:t>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num_bytes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cudaMalloc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 (void**)&amp;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d_a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num_bytes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  if( 0==</a:t>
            </a:r>
            <a:r>
              <a:rPr lang="en-US" sz="2000" dirty="0" err="1"/>
              <a:t>h_a</a:t>
            </a:r>
            <a:r>
              <a:rPr lang="en-US" sz="2000" dirty="0"/>
              <a:t> ||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0==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d_a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000" dirty="0"/>
              <a:t>    {</a:t>
            </a:r>
          </a:p>
          <a:p>
            <a:pPr>
              <a:defRPr/>
            </a:pPr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("couldn't allocate memory\n");</a:t>
            </a:r>
          </a:p>
          <a:p>
            <a:pPr>
              <a:defRPr/>
            </a:pPr>
            <a:r>
              <a:rPr lang="en-US" sz="2000" dirty="0"/>
              <a:t>        return 1;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Walkthrough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990600"/>
            <a:ext cx="5638800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/>
              <a:t>// walkthrough1.cu</a:t>
            </a:r>
          </a:p>
          <a:p>
            <a:pPr>
              <a:defRPr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>
              <a:defRPr/>
            </a:pPr>
            <a:r>
              <a:rPr lang="en-US" sz="1600" dirty="0"/>
              <a:t>{</a:t>
            </a:r>
          </a:p>
          <a:p>
            <a:pPr>
              <a:defRPr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dimx</a:t>
            </a:r>
            <a:r>
              <a:rPr lang="en-US" sz="1600" dirty="0"/>
              <a:t> = 16;</a:t>
            </a:r>
          </a:p>
          <a:p>
            <a:pPr>
              <a:defRPr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num_bytes</a:t>
            </a:r>
            <a:r>
              <a:rPr lang="en-US" sz="1600" dirty="0"/>
              <a:t> = </a:t>
            </a:r>
            <a:r>
              <a:rPr lang="en-US" sz="1600" dirty="0" err="1"/>
              <a:t>dimx</a:t>
            </a:r>
            <a:r>
              <a:rPr lang="en-US" sz="1600" dirty="0"/>
              <a:t>*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);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d_a</a:t>
            </a:r>
            <a:r>
              <a:rPr lang="en-US" sz="1600" dirty="0"/>
              <a:t>=0, *</a:t>
            </a:r>
            <a:r>
              <a:rPr lang="en-US" sz="1600" dirty="0" err="1"/>
              <a:t>h_a</a:t>
            </a:r>
            <a:r>
              <a:rPr lang="en-US" sz="1600" dirty="0"/>
              <a:t>=0; // device and host pointers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    </a:t>
            </a:r>
            <a:r>
              <a:rPr lang="en-US" sz="1600" dirty="0" err="1"/>
              <a:t>h_a</a:t>
            </a:r>
            <a:r>
              <a:rPr lang="en-US" sz="1600" dirty="0"/>
              <a:t> = (</a:t>
            </a:r>
            <a:r>
              <a:rPr lang="en-US" sz="1600" dirty="0" err="1"/>
              <a:t>int</a:t>
            </a:r>
            <a:r>
              <a:rPr lang="en-US" sz="1600" dirty="0"/>
              <a:t>*)</a:t>
            </a:r>
            <a:r>
              <a:rPr lang="en-US" sz="1600" dirty="0" err="1"/>
              <a:t>malloc</a:t>
            </a:r>
            <a:r>
              <a:rPr lang="en-US" sz="1600" dirty="0"/>
              <a:t>(</a:t>
            </a:r>
            <a:r>
              <a:rPr lang="en-US" sz="1600" dirty="0" err="1"/>
              <a:t>num_bytes</a:t>
            </a:r>
            <a:r>
              <a:rPr lang="en-US" sz="1600" dirty="0"/>
              <a:t>);</a:t>
            </a:r>
          </a:p>
          <a:p>
            <a:pPr>
              <a:defRPr/>
            </a:pPr>
            <a:r>
              <a:rPr lang="en-US" sz="1600" dirty="0"/>
              <a:t>    </a:t>
            </a:r>
            <a:r>
              <a:rPr lang="en-US" sz="1600" dirty="0" err="1"/>
              <a:t>cudaMalloc</a:t>
            </a:r>
            <a:r>
              <a:rPr lang="en-US" sz="1600" dirty="0"/>
              <a:t>( (void**)&amp;</a:t>
            </a:r>
            <a:r>
              <a:rPr lang="en-US" sz="1600" dirty="0" err="1"/>
              <a:t>d_a</a:t>
            </a:r>
            <a:r>
              <a:rPr lang="en-US" sz="1600" dirty="0"/>
              <a:t>, </a:t>
            </a:r>
            <a:r>
              <a:rPr lang="en-US" sz="1600" dirty="0" err="1"/>
              <a:t>num_bytes</a:t>
            </a:r>
            <a:r>
              <a:rPr lang="en-US" sz="1600" dirty="0"/>
              <a:t> );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    if( 0==</a:t>
            </a:r>
            <a:r>
              <a:rPr lang="en-US" sz="1600" dirty="0" err="1"/>
              <a:t>h_a</a:t>
            </a:r>
            <a:r>
              <a:rPr lang="en-US" sz="1600" dirty="0"/>
              <a:t> || 0==</a:t>
            </a:r>
            <a:r>
              <a:rPr lang="en-US" sz="1600" dirty="0" err="1"/>
              <a:t>d_a</a:t>
            </a:r>
            <a:r>
              <a:rPr lang="en-US" sz="1600" dirty="0"/>
              <a:t> )</a:t>
            </a:r>
          </a:p>
          <a:p>
            <a:pPr>
              <a:defRPr/>
            </a:pPr>
            <a:r>
              <a:rPr lang="en-US" sz="1600" dirty="0"/>
              <a:t>    {</a:t>
            </a:r>
          </a:p>
          <a:p>
            <a:pPr>
              <a:defRPr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("couldn't allocate memory\n");</a:t>
            </a:r>
          </a:p>
          <a:p>
            <a:pPr>
              <a:defRPr/>
            </a:pPr>
            <a:r>
              <a:rPr lang="en-US" sz="1600" dirty="0"/>
              <a:t>        return 1;</a:t>
            </a:r>
          </a:p>
          <a:p>
            <a:pPr>
              <a:defRPr/>
            </a:pPr>
            <a:r>
              <a:rPr lang="en-US" sz="1600" dirty="0"/>
              <a:t>    }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cudaMemset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d_a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0,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num_bytes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);</a:t>
            </a:r>
          </a:p>
          <a:p>
            <a:pPr>
              <a:defRPr/>
            </a:pP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cudaMemcpy( h_a, d_a, num_bytes, cudaMemcpyDeviceToHost );</a:t>
            </a:r>
          </a:p>
          <a:p>
            <a:pPr>
              <a:defRPr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Walkthrough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990600"/>
            <a:ext cx="5638800" cy="58169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smtClean="0"/>
              <a:t>// walkthrough1.cu</a:t>
            </a:r>
          </a:p>
          <a:p>
            <a:pPr>
              <a:defRPr/>
            </a:pPr>
            <a:r>
              <a:rPr lang="en-US" sz="1200" smtClean="0"/>
              <a:t>#</a:t>
            </a:r>
            <a:r>
              <a:rPr lang="en-US" sz="1200" dirty="0"/>
              <a:t>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>
              <a:defRPr/>
            </a:pPr>
            <a:r>
              <a:rPr lang="en-US" sz="1200" dirty="0"/>
              <a:t>{</a:t>
            </a:r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dimx</a:t>
            </a:r>
            <a:r>
              <a:rPr lang="en-US" sz="1200" dirty="0"/>
              <a:t> = 16;</a:t>
            </a:r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num_bytes</a:t>
            </a:r>
            <a:r>
              <a:rPr lang="en-US" sz="1200" dirty="0"/>
              <a:t> = </a:t>
            </a:r>
            <a:r>
              <a:rPr lang="en-US" sz="1200" dirty="0" err="1"/>
              <a:t>dimx</a:t>
            </a:r>
            <a:r>
              <a:rPr lang="en-US" sz="1200" dirty="0"/>
              <a:t>*</a:t>
            </a:r>
            <a:r>
              <a:rPr lang="en-US" sz="1200" dirty="0" err="1"/>
              <a:t>sizeof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);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*</a:t>
            </a:r>
            <a:r>
              <a:rPr lang="en-US" sz="1200" dirty="0" err="1"/>
              <a:t>d_a</a:t>
            </a:r>
            <a:r>
              <a:rPr lang="en-US" sz="1200" dirty="0"/>
              <a:t>=0, *</a:t>
            </a:r>
            <a:r>
              <a:rPr lang="en-US" sz="1200" dirty="0" err="1"/>
              <a:t>h_a</a:t>
            </a:r>
            <a:r>
              <a:rPr lang="en-US" sz="1200" dirty="0"/>
              <a:t>=0; // device and host pointers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/>
              <a:t>h_a</a:t>
            </a:r>
            <a:r>
              <a:rPr lang="en-US" sz="1200" dirty="0"/>
              <a:t> = (</a:t>
            </a:r>
            <a:r>
              <a:rPr lang="en-US" sz="1200" dirty="0" err="1"/>
              <a:t>int</a:t>
            </a:r>
            <a:r>
              <a:rPr lang="en-US" sz="1200" dirty="0"/>
              <a:t>*)</a:t>
            </a:r>
            <a:r>
              <a:rPr lang="en-US" sz="1200" dirty="0" err="1"/>
              <a:t>malloc</a:t>
            </a:r>
            <a:r>
              <a:rPr lang="en-US" sz="1200" dirty="0"/>
              <a:t>(</a:t>
            </a:r>
            <a:r>
              <a:rPr lang="en-US" sz="1200" dirty="0" err="1"/>
              <a:t>num_bytes</a:t>
            </a:r>
            <a:r>
              <a:rPr lang="en-US" sz="1200" dirty="0"/>
              <a:t>);</a:t>
            </a:r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/>
              <a:t>cudaMalloc</a:t>
            </a:r>
            <a:r>
              <a:rPr lang="en-US" sz="1200" dirty="0"/>
              <a:t>( (void**)&amp;</a:t>
            </a:r>
            <a:r>
              <a:rPr lang="en-US" sz="1200" dirty="0" err="1"/>
              <a:t>d_a</a:t>
            </a:r>
            <a:r>
              <a:rPr lang="en-US" sz="1200" dirty="0"/>
              <a:t>, </a:t>
            </a:r>
            <a:r>
              <a:rPr lang="en-US" sz="1200" dirty="0" err="1"/>
              <a:t>num_bytes</a:t>
            </a:r>
            <a:r>
              <a:rPr lang="en-US" sz="1200" dirty="0"/>
              <a:t> );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if( 0==</a:t>
            </a:r>
            <a:r>
              <a:rPr lang="en-US" sz="1200" dirty="0" err="1"/>
              <a:t>h_a</a:t>
            </a:r>
            <a:r>
              <a:rPr lang="en-US" sz="1200" dirty="0"/>
              <a:t> || 0==</a:t>
            </a:r>
            <a:r>
              <a:rPr lang="en-US" sz="1200" dirty="0" err="1"/>
              <a:t>d_a</a:t>
            </a:r>
            <a:r>
              <a:rPr lang="en-US" sz="1200" dirty="0"/>
              <a:t> )</a:t>
            </a:r>
          </a:p>
          <a:p>
            <a:pPr>
              <a:defRPr/>
            </a:pPr>
            <a:r>
              <a:rPr lang="en-US" sz="1200" dirty="0"/>
              <a:t>    {</a:t>
            </a:r>
          </a:p>
          <a:p>
            <a:pPr>
              <a:defRPr/>
            </a:pPr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("couldn't allocate memory\n");</a:t>
            </a:r>
          </a:p>
          <a:p>
            <a:pPr>
              <a:defRPr/>
            </a:pPr>
            <a:r>
              <a:rPr lang="en-US" sz="1200" dirty="0"/>
              <a:t>        return 1;</a:t>
            </a:r>
          </a:p>
          <a:p>
            <a:pPr>
              <a:defRPr/>
            </a:pPr>
            <a:r>
              <a:rPr lang="en-US" sz="1200" dirty="0"/>
              <a:t>    }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/>
              <a:t>cudaMemset</a:t>
            </a:r>
            <a:r>
              <a:rPr lang="en-US" sz="1200" dirty="0"/>
              <a:t>( </a:t>
            </a:r>
            <a:r>
              <a:rPr lang="en-US" sz="1200" dirty="0" err="1"/>
              <a:t>d_a</a:t>
            </a:r>
            <a:r>
              <a:rPr lang="en-US" sz="1200" dirty="0"/>
              <a:t>, 0, </a:t>
            </a:r>
            <a:r>
              <a:rPr lang="en-US" sz="1200" dirty="0" err="1"/>
              <a:t>num_bytes</a:t>
            </a:r>
            <a:r>
              <a:rPr lang="en-US" sz="1200" dirty="0"/>
              <a:t> );</a:t>
            </a:r>
          </a:p>
          <a:p>
            <a:pPr>
              <a:defRPr/>
            </a:pPr>
            <a:r>
              <a:rPr lang="pt-BR" sz="1200" dirty="0"/>
              <a:t>    cudaMemcpy( h_a, d_a, num_bytes, cudaMemcpyDeviceToHost );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</a:t>
            </a:r>
            <a:r>
              <a:rPr lang="en-US" sz="1200" dirty="0" err="1"/>
              <a:t>dimx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>
              <a:defRPr/>
            </a:pPr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("%d ", </a:t>
            </a:r>
            <a:r>
              <a:rPr lang="en-US" sz="1200" dirty="0" err="1"/>
              <a:t>h_a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);</a:t>
            </a:r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("\n");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free( </a:t>
            </a:r>
            <a:r>
              <a:rPr lang="en-US" sz="1200" dirty="0" err="1"/>
              <a:t>h_a</a:t>
            </a:r>
            <a:r>
              <a:rPr lang="en-US" sz="1200" dirty="0"/>
              <a:t> );</a:t>
            </a:r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cudaFree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d_a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);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return 0;</a:t>
            </a:r>
          </a:p>
          <a:p>
            <a:pPr>
              <a:defRPr/>
            </a:pPr>
            <a:r>
              <a:rPr lang="en-US" sz="1200" dirty="0"/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4419600"/>
            <a:ext cx="8686800" cy="1905000"/>
          </a:xfrm>
          <a:prstGeom prst="rect">
            <a:avLst/>
          </a:prstGeom>
          <a:solidFill>
            <a:srgbClr val="33CCCC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Shuffling Data</a:t>
            </a:r>
            <a:endParaRPr lang="en-US" dirty="0"/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lang="en-US" sz="2000" dirty="0" smtClean="0">
                <a:solidFill>
                  <a:schemeClr val="hlink"/>
                </a:solidFill>
                <a:latin typeface="Courier New" pitchFamily="49" charset="0"/>
              </a:rPr>
              <a:t>Reorder values based on keys</a:t>
            </a:r>
            <a:endParaRPr lang="en-US" sz="20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// Each thread </a:t>
            </a:r>
            <a:r>
              <a:rPr lang="en-US" sz="2000" dirty="0" smtClean="0">
                <a:solidFill>
                  <a:schemeClr val="hlink"/>
                </a:solidFill>
                <a:latin typeface="Courier New" pitchFamily="49" charset="0"/>
              </a:rPr>
              <a:t>moves one element</a:t>
            </a:r>
            <a:endParaRPr lang="en-US" sz="20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  <a:r>
              <a:rPr lang="en-US" sz="2000" dirty="0">
                <a:latin typeface="Courier New" pitchFamily="49" charset="0"/>
              </a:rPr>
              <a:t> void </a:t>
            </a:r>
            <a:r>
              <a:rPr lang="en-US" sz="2000" dirty="0" smtClean="0">
                <a:latin typeface="Courier New" pitchFamily="49" charset="0"/>
              </a:rPr>
              <a:t>shuffle(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</a:rPr>
              <a:t>prev_array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</a:rPr>
              <a:t>new_array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* indices)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2000" dirty="0">
                <a:latin typeface="Courier New" pitchFamily="49" charset="0"/>
              </a:rPr>
              <a:t> + 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2000" dirty="0">
                <a:latin typeface="Courier New" pitchFamily="49" charset="0"/>
              </a:rPr>
              <a:t> * 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new_array</a:t>
            </a:r>
            <a:r>
              <a:rPr lang="en-US" sz="2000" dirty="0" smtClean="0">
                <a:latin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] = </a:t>
            </a:r>
            <a:r>
              <a:rPr lang="en-US" sz="2000" dirty="0" err="1" smtClean="0">
                <a:latin typeface="Courier New" pitchFamily="49" charset="0"/>
              </a:rPr>
              <a:t>prev_array</a:t>
            </a:r>
            <a:r>
              <a:rPr lang="en-US" sz="2000" dirty="0" smtClean="0">
                <a:latin typeface="Courier New" pitchFamily="49" charset="0"/>
              </a:rPr>
              <a:t>[indices[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]];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</a:rPr>
            </a:b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main()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    // Run grid of N/256 blocks of 256 threads each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shuffle&lt;&lt;&lt;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N/256, 256&gt;&gt;&gt;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d_old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d_new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d_ind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6978650" y="3962400"/>
            <a:ext cx="1708150" cy="457200"/>
          </a:xfrm>
          <a:prstGeom prst="rect">
            <a:avLst/>
          </a:prstGeom>
          <a:solidFill>
            <a:srgbClr val="33CCCC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400"/>
              <a:t>Host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IDs and Dimensions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229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Threads:</a:t>
            </a:r>
          </a:p>
          <a:p>
            <a:pPr lvl="1" eaLnBrk="1" hangingPunct="1">
              <a:defRPr/>
            </a:pPr>
            <a:r>
              <a:rPr lang="en-US" dirty="0" smtClean="0"/>
              <a:t>3D IDs, unique within a block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Blocks:</a:t>
            </a:r>
          </a:p>
          <a:p>
            <a:pPr lvl="1" eaLnBrk="1" hangingPunct="1">
              <a:defRPr/>
            </a:pPr>
            <a:r>
              <a:rPr lang="en-US" dirty="0" smtClean="0"/>
              <a:t>2D IDs, unique within a grid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Dimensions set at launch </a:t>
            </a:r>
          </a:p>
          <a:p>
            <a:pPr lvl="1" eaLnBrk="1" hangingPunct="1">
              <a:defRPr/>
            </a:pPr>
            <a:r>
              <a:rPr lang="en-US" dirty="0" smtClean="0"/>
              <a:t>Can be unique for each grid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Built-in variables:</a:t>
            </a:r>
          </a:p>
          <a:p>
            <a:pPr lvl="1" eaLnBrk="1" hangingPunct="1">
              <a:defRPr/>
            </a:pPr>
            <a:r>
              <a:rPr lang="en-US" dirty="0" err="1" smtClean="0"/>
              <a:t>threadIdx</a:t>
            </a:r>
            <a:r>
              <a:rPr lang="en-US" dirty="0" smtClean="0"/>
              <a:t>, </a:t>
            </a:r>
            <a:r>
              <a:rPr lang="en-US" dirty="0" err="1" smtClean="0"/>
              <a:t>blockIdx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blockDim</a:t>
            </a:r>
            <a:r>
              <a:rPr lang="en-US" dirty="0" smtClean="0"/>
              <a:t>, </a:t>
            </a:r>
            <a:r>
              <a:rPr lang="en-US" dirty="0" err="1" smtClean="0"/>
              <a:t>gridDim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10200" y="1905000"/>
            <a:ext cx="3521075" cy="4292600"/>
            <a:chOff x="3410" y="1469"/>
            <a:chExt cx="2218" cy="2704"/>
          </a:xfrm>
        </p:grpSpPr>
        <p:sp>
          <p:nvSpPr>
            <p:cNvPr id="21509" name="Text Box 48"/>
            <p:cNvSpPr txBox="1">
              <a:spLocks noChangeArrowheads="1"/>
            </p:cNvSpPr>
            <p:nvPr/>
          </p:nvSpPr>
          <p:spPr bwMode="auto">
            <a:xfrm>
              <a:off x="3410" y="1469"/>
              <a:ext cx="2218" cy="209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</a:rPr>
                <a:t>Device</a:t>
              </a:r>
              <a:endParaRPr lang="en-US">
                <a:solidFill>
                  <a:srgbClr val="003300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23" y="1647"/>
              <a:ext cx="1554" cy="1004"/>
              <a:chOff x="3820" y="4577"/>
              <a:chExt cx="4116" cy="2660"/>
            </a:xfrm>
          </p:grpSpPr>
          <p:sp>
            <p:nvSpPr>
              <p:cNvPr id="21544" name="Text Box 5"/>
              <p:cNvSpPr txBox="1">
                <a:spLocks noChangeArrowheads="1"/>
              </p:cNvSpPr>
              <p:nvPr/>
            </p:nvSpPr>
            <p:spPr bwMode="auto">
              <a:xfrm>
                <a:off x="3820" y="4577"/>
                <a:ext cx="411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003300"/>
                    </a:solidFill>
                  </a:rPr>
                  <a:t>Grid 1</a:t>
                </a:r>
                <a:endParaRPr lang="en-US">
                  <a:solidFill>
                    <a:srgbClr val="003300"/>
                  </a:solidFill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985" y="5169"/>
                <a:ext cx="3785" cy="864"/>
                <a:chOff x="3997" y="5169"/>
                <a:chExt cx="3785" cy="864"/>
              </a:xfrm>
            </p:grpSpPr>
            <p:sp>
              <p:nvSpPr>
                <p:cNvPr id="2155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(0, 0)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2155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(1, 0)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2155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(2, 0)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3985" y="6187"/>
                <a:ext cx="3785" cy="864"/>
                <a:chOff x="3997" y="5169"/>
                <a:chExt cx="3785" cy="864"/>
              </a:xfrm>
            </p:grpSpPr>
            <p:sp>
              <p:nvSpPr>
                <p:cNvPr id="215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(0, 1)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215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(1, 1)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2154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</a:rPr>
                    <a:t>(2, 1)</a:t>
                  </a:r>
                  <a:endParaRPr lang="en-US">
                    <a:solidFill>
                      <a:srgbClr val="003300"/>
                    </a:solidFill>
                  </a:endParaRPr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10" y="2878"/>
              <a:ext cx="1765" cy="1295"/>
              <a:chOff x="1972" y="8931"/>
              <a:chExt cx="4676" cy="3430"/>
            </a:xfrm>
          </p:grpSpPr>
          <p:sp>
            <p:nvSpPr>
              <p:cNvPr id="21516" name="Text Box 15"/>
              <p:cNvSpPr txBox="1">
                <a:spLocks noChangeArrowheads="1"/>
              </p:cNvSpPr>
              <p:nvPr/>
            </p:nvSpPr>
            <p:spPr bwMode="auto">
              <a:xfrm>
                <a:off x="1972" y="8931"/>
                <a:ext cx="4676" cy="34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003300"/>
                    </a:solidFill>
                  </a:rPr>
                  <a:t>Block (1, 1)</a:t>
                </a:r>
                <a:endParaRPr lang="en-US">
                  <a:solidFill>
                    <a:srgbClr val="003300"/>
                  </a:solidFill>
                </a:endParaRPr>
              </a:p>
            </p:txBody>
          </p: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2147" y="9559"/>
                <a:ext cx="4325" cy="2592"/>
                <a:chOff x="2630" y="11267"/>
                <a:chExt cx="4325" cy="2592"/>
              </a:xfrm>
            </p:grpSpPr>
            <p:grpSp>
              <p:nvGrpSpPr>
                <p:cNvPr id="8" name="Group 17"/>
                <p:cNvGrpSpPr>
                  <a:grpSpLocks/>
                </p:cNvGrpSpPr>
                <p:nvPr/>
              </p:nvGrpSpPr>
              <p:grpSpPr bwMode="auto">
                <a:xfrm>
                  <a:off x="2630" y="11267"/>
                  <a:ext cx="4325" cy="2592"/>
                  <a:chOff x="2160" y="10769"/>
                  <a:chExt cx="4325" cy="2592"/>
                </a:xfrm>
              </p:grpSpPr>
              <p:sp>
                <p:nvSpPr>
                  <p:cNvPr id="2153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0769"/>
                    <a:ext cx="4320" cy="2592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38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1631"/>
                    <a:ext cx="4325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3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161" y="12497"/>
                    <a:ext cx="4324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25"/>
                <p:cNvGrpSpPr>
                  <a:grpSpLocks/>
                </p:cNvGrpSpPr>
                <p:nvPr/>
              </p:nvGrpSpPr>
              <p:grpSpPr bwMode="auto">
                <a:xfrm>
                  <a:off x="2756" y="12340"/>
                  <a:ext cx="4075" cy="448"/>
                  <a:chOff x="2364" y="10793"/>
                  <a:chExt cx="4075" cy="448"/>
                </a:xfrm>
              </p:grpSpPr>
              <p:sp>
                <p:nvSpPr>
                  <p:cNvPr id="21532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3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3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35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3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(4, 1)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>
                  <a:off x="2756" y="13201"/>
                  <a:ext cx="4075" cy="448"/>
                  <a:chOff x="2364" y="10793"/>
                  <a:chExt cx="4075" cy="448"/>
                </a:xfrm>
              </p:grpSpPr>
              <p:sp>
                <p:nvSpPr>
                  <p:cNvPr id="21527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2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2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3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3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(4, 2)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  <p:grpSp>
              <p:nvGrpSpPr>
                <p:cNvPr id="11" name="Group 37"/>
                <p:cNvGrpSpPr>
                  <a:grpSpLocks/>
                </p:cNvGrpSpPr>
                <p:nvPr/>
              </p:nvGrpSpPr>
              <p:grpSpPr bwMode="auto">
                <a:xfrm>
                  <a:off x="2755" y="11479"/>
                  <a:ext cx="4075" cy="448"/>
                  <a:chOff x="2364" y="10793"/>
                  <a:chExt cx="4075" cy="448"/>
                </a:xfrm>
              </p:grpSpPr>
              <p:sp>
                <p:nvSpPr>
                  <p:cNvPr id="2152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2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24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25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2152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(4, 0)</a:t>
                    </a:r>
                    <a:endParaRPr 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</p:grpSp>
        </p:grpSp>
        <p:sp>
          <p:nvSpPr>
            <p:cNvPr id="21512" name="Line 44"/>
            <p:cNvSpPr>
              <a:spLocks noChangeShapeType="1"/>
            </p:cNvSpPr>
            <p:nvPr/>
          </p:nvSpPr>
          <p:spPr bwMode="auto">
            <a:xfrm flipH="1">
              <a:off x="3510" y="2255"/>
              <a:ext cx="1067" cy="6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45"/>
            <p:cNvSpPr>
              <a:spLocks noChangeShapeType="1"/>
            </p:cNvSpPr>
            <p:nvPr/>
          </p:nvSpPr>
          <p:spPr bwMode="auto">
            <a:xfrm>
              <a:off x="5022" y="2255"/>
              <a:ext cx="243" cy="6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46"/>
            <p:cNvSpPr>
              <a:spLocks noChangeShapeType="1"/>
            </p:cNvSpPr>
            <p:nvPr/>
          </p:nvSpPr>
          <p:spPr bwMode="auto">
            <a:xfrm flipH="1">
              <a:off x="4144" y="2581"/>
              <a:ext cx="411" cy="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47"/>
            <p:cNvSpPr>
              <a:spLocks noChangeShapeType="1"/>
            </p:cNvSpPr>
            <p:nvPr/>
          </p:nvSpPr>
          <p:spPr bwMode="auto">
            <a:xfrm>
              <a:off x="5022" y="2581"/>
              <a:ext cx="100" cy="3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00200" y="2362200"/>
            <a:ext cx="59436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__global__</a:t>
            </a:r>
            <a:r>
              <a:rPr lang="en-US" dirty="0"/>
              <a:t> void kernel( </a:t>
            </a:r>
            <a:r>
              <a:rPr lang="en-US" dirty="0" err="1"/>
              <a:t>int</a:t>
            </a:r>
            <a:r>
              <a:rPr lang="en-US" dirty="0"/>
              <a:t> *a,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dimx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dimy</a:t>
            </a:r>
            <a:r>
              <a:rPr lang="en-US" dirty="0"/>
              <a:t> 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ix   = </a:t>
            </a:r>
            <a:r>
              <a:rPr lang="en-US" dirty="0" err="1">
                <a:solidFill>
                  <a:schemeClr val="accent2"/>
                </a:solidFill>
              </a:rPr>
              <a:t>blockIdx.x</a:t>
            </a:r>
            <a:r>
              <a:rPr lang="en-US" dirty="0"/>
              <a:t>*</a:t>
            </a:r>
            <a:r>
              <a:rPr lang="en-US" dirty="0" err="1">
                <a:solidFill>
                  <a:schemeClr val="accent2"/>
                </a:solidFill>
              </a:rPr>
              <a:t>blockDim.x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/>
                </a:solidFill>
              </a:rPr>
              <a:t>threadIdx.x</a:t>
            </a:r>
            <a:r>
              <a:rPr lang="en-US" dirty="0"/>
              <a:t>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iy</a:t>
            </a:r>
            <a:r>
              <a:rPr lang="en-US" dirty="0"/>
              <a:t>   = </a:t>
            </a:r>
            <a:r>
              <a:rPr lang="en-US" dirty="0" err="1">
                <a:solidFill>
                  <a:schemeClr val="accent2"/>
                </a:solidFill>
              </a:rPr>
              <a:t>blockIdx.y</a:t>
            </a:r>
            <a:r>
              <a:rPr lang="en-US" dirty="0"/>
              <a:t>*</a:t>
            </a:r>
            <a:r>
              <a:rPr lang="en-US" dirty="0" err="1">
                <a:solidFill>
                  <a:schemeClr val="accent2"/>
                </a:solidFill>
              </a:rPr>
              <a:t>blockDim.y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/>
                </a:solidFill>
              </a:rPr>
              <a:t>threadIdx.y</a:t>
            </a:r>
            <a:r>
              <a:rPr lang="en-US" dirty="0"/>
              <a:t>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>
                <a:solidFill>
                  <a:schemeClr val="tx2"/>
                </a:solidFill>
              </a:rPr>
              <a:t>iy</a:t>
            </a:r>
            <a:r>
              <a:rPr lang="en-US" dirty="0">
                <a:solidFill>
                  <a:schemeClr val="tx2"/>
                </a:solidFill>
              </a:rPr>
              <a:t>*</a:t>
            </a:r>
            <a:r>
              <a:rPr lang="en-US" dirty="0" err="1">
                <a:solidFill>
                  <a:schemeClr val="tx2"/>
                </a:solidFill>
              </a:rPr>
              <a:t>dimx</a:t>
            </a:r>
            <a:r>
              <a:rPr lang="en-US" dirty="0">
                <a:solidFill>
                  <a:schemeClr val="tx2"/>
                </a:solidFill>
              </a:rPr>
              <a:t> + ix</a:t>
            </a:r>
            <a:r>
              <a:rPr lang="en-US" dirty="0"/>
              <a:t>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   a[</a:t>
            </a:r>
            <a:r>
              <a:rPr lang="en-US" dirty="0" err="1"/>
              <a:t>idx</a:t>
            </a:r>
            <a:r>
              <a:rPr lang="en-US" dirty="0"/>
              <a:t>]  = a[</a:t>
            </a:r>
            <a:r>
              <a:rPr lang="en-US" dirty="0" err="1"/>
              <a:t>idx</a:t>
            </a:r>
            <a:r>
              <a:rPr lang="en-US" dirty="0"/>
              <a:t>]+1;</a:t>
            </a:r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3072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with 2D Indexing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4800600" y="149225"/>
            <a:ext cx="4191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 </a:t>
            </a:r>
            <a:r>
              <a:rPr lang="en-US" sz="1000" dirty="0" err="1">
                <a:solidFill>
                  <a:schemeClr val="tx2"/>
                </a:solidFill>
              </a:rPr>
              <a:t>int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dimx</a:t>
            </a:r>
            <a:r>
              <a:rPr lang="en-US" sz="1000" dirty="0">
                <a:solidFill>
                  <a:schemeClr val="tx2"/>
                </a:solidFill>
              </a:rPr>
              <a:t> = 16;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</a:t>
            </a:r>
            <a:r>
              <a:rPr lang="en-US" sz="1000" dirty="0" err="1">
                <a:solidFill>
                  <a:schemeClr val="tx2"/>
                </a:solidFill>
              </a:rPr>
              <a:t>int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dimy</a:t>
            </a:r>
            <a:r>
              <a:rPr lang="en-US" sz="1000" dirty="0">
                <a:solidFill>
                  <a:schemeClr val="tx2"/>
                </a:solidFill>
              </a:rPr>
              <a:t> = 16;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</a:t>
            </a:r>
            <a:r>
              <a:rPr lang="en-US" sz="1000" dirty="0" err="1">
                <a:solidFill>
                  <a:schemeClr val="tx2"/>
                </a:solidFill>
              </a:rPr>
              <a:t>int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num_bytes</a:t>
            </a:r>
            <a:r>
              <a:rPr lang="en-US" sz="1000" dirty="0">
                <a:solidFill>
                  <a:schemeClr val="tx2"/>
                </a:solidFill>
              </a:rPr>
              <a:t> = </a:t>
            </a:r>
            <a:r>
              <a:rPr lang="en-US" sz="1000" dirty="0" err="1">
                <a:solidFill>
                  <a:schemeClr val="tx2"/>
                </a:solidFill>
              </a:rPr>
              <a:t>dimx</a:t>
            </a:r>
            <a:r>
              <a:rPr lang="en-US" sz="1000" dirty="0">
                <a:solidFill>
                  <a:schemeClr val="tx2"/>
                </a:solidFill>
              </a:rPr>
              <a:t>*</a:t>
            </a:r>
            <a:r>
              <a:rPr lang="en-US" sz="1000" dirty="0" err="1">
                <a:solidFill>
                  <a:schemeClr val="tx2"/>
                </a:solidFill>
              </a:rPr>
              <a:t>dimy</a:t>
            </a:r>
            <a:r>
              <a:rPr lang="en-US" sz="1000" dirty="0">
                <a:solidFill>
                  <a:schemeClr val="tx2"/>
                </a:solidFill>
              </a:rPr>
              <a:t>*</a:t>
            </a:r>
            <a:r>
              <a:rPr lang="en-US" sz="1000" dirty="0" err="1">
                <a:solidFill>
                  <a:schemeClr val="tx2"/>
                </a:solidFill>
              </a:rPr>
              <a:t>sizeof</a:t>
            </a:r>
            <a:r>
              <a:rPr lang="en-US" sz="1000" dirty="0">
                <a:solidFill>
                  <a:schemeClr val="tx2"/>
                </a:solidFill>
              </a:rPr>
              <a:t>(</a:t>
            </a:r>
            <a:r>
              <a:rPr lang="en-US" sz="1000" dirty="0" err="1">
                <a:solidFill>
                  <a:schemeClr val="tx2"/>
                </a:solidFill>
              </a:rPr>
              <a:t>int</a:t>
            </a:r>
            <a:r>
              <a:rPr lang="en-US" sz="1000" dirty="0">
                <a:solidFill>
                  <a:schemeClr val="tx2"/>
                </a:solidFill>
              </a:rPr>
              <a:t>);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int</a:t>
            </a:r>
            <a:r>
              <a:rPr lang="en-US" sz="1000" dirty="0"/>
              <a:t> *</a:t>
            </a:r>
            <a:r>
              <a:rPr lang="en-US" sz="1000" dirty="0" err="1"/>
              <a:t>d_a</a:t>
            </a:r>
            <a:r>
              <a:rPr lang="en-US" sz="1000" dirty="0"/>
              <a:t>=0, *</a:t>
            </a:r>
            <a:r>
              <a:rPr lang="en-US" sz="1000" dirty="0" err="1"/>
              <a:t>h_a</a:t>
            </a:r>
            <a:r>
              <a:rPr lang="en-US" sz="1000" dirty="0"/>
              <a:t>=0; // device and host pointers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h_a</a:t>
            </a:r>
            <a:r>
              <a:rPr lang="en-US" sz="1000" dirty="0"/>
              <a:t> = (</a:t>
            </a:r>
            <a:r>
              <a:rPr lang="en-US" sz="1000" dirty="0" err="1"/>
              <a:t>int</a:t>
            </a:r>
            <a:r>
              <a:rPr lang="en-US" sz="1000" dirty="0"/>
              <a:t>*)</a:t>
            </a:r>
            <a:r>
              <a:rPr lang="en-US" sz="1000" dirty="0" err="1"/>
              <a:t>malloc</a:t>
            </a:r>
            <a:r>
              <a:rPr lang="en-US" sz="1000" dirty="0"/>
              <a:t>(</a:t>
            </a:r>
            <a:r>
              <a:rPr lang="en-US" sz="1000" dirty="0" err="1"/>
              <a:t>num_bytes</a:t>
            </a:r>
            <a:r>
              <a:rPr lang="en-US" sz="1000" dirty="0"/>
              <a:t>);</a:t>
            </a:r>
          </a:p>
          <a:p>
            <a:r>
              <a:rPr lang="en-US" sz="1000" dirty="0"/>
              <a:t>    </a:t>
            </a:r>
            <a:r>
              <a:rPr lang="en-US" sz="1000" dirty="0" err="1">
                <a:solidFill>
                  <a:schemeClr val="accent2"/>
                </a:solidFill>
              </a:rPr>
              <a:t>cudaMalloc</a:t>
            </a:r>
            <a:r>
              <a:rPr lang="en-US" sz="1000" dirty="0"/>
              <a:t>( (void**)&amp;</a:t>
            </a:r>
            <a:r>
              <a:rPr lang="en-US" sz="1000" dirty="0" err="1"/>
              <a:t>d_a</a:t>
            </a:r>
            <a:r>
              <a:rPr lang="en-US" sz="1000" dirty="0"/>
              <a:t>, </a:t>
            </a:r>
            <a:r>
              <a:rPr lang="en-US" sz="1000" dirty="0" err="1"/>
              <a:t>num_bytes</a:t>
            </a:r>
            <a:r>
              <a:rPr lang="en-US" sz="1000" dirty="0"/>
              <a:t> );</a:t>
            </a:r>
          </a:p>
          <a:p>
            <a:endParaRPr lang="en-US" sz="1000" dirty="0"/>
          </a:p>
          <a:p>
            <a:r>
              <a:rPr lang="en-US" sz="1000" dirty="0"/>
              <a:t>    if( 0==</a:t>
            </a:r>
            <a:r>
              <a:rPr lang="en-US" sz="1000" dirty="0" err="1"/>
              <a:t>h_a</a:t>
            </a:r>
            <a:r>
              <a:rPr lang="en-US" sz="1000" dirty="0"/>
              <a:t> || 0==</a:t>
            </a:r>
            <a:r>
              <a:rPr lang="en-US" sz="1000" dirty="0" err="1"/>
              <a:t>d_a</a:t>
            </a:r>
            <a:r>
              <a:rPr lang="en-US" sz="1000" dirty="0"/>
              <a:t> )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printf</a:t>
            </a:r>
            <a:r>
              <a:rPr lang="en-US" sz="1000" dirty="0"/>
              <a:t>("couldn't allocate memory\n");</a:t>
            </a:r>
          </a:p>
          <a:p>
            <a:r>
              <a:rPr lang="en-US" sz="1000" dirty="0"/>
              <a:t>        return 1;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>
                <a:solidFill>
                  <a:schemeClr val="accent2"/>
                </a:solidFill>
              </a:rPr>
              <a:t>cudaMemset</a:t>
            </a:r>
            <a:r>
              <a:rPr lang="en-US" sz="1000" dirty="0"/>
              <a:t>( </a:t>
            </a:r>
            <a:r>
              <a:rPr lang="en-US" sz="1000" dirty="0" err="1"/>
              <a:t>d_a</a:t>
            </a:r>
            <a:r>
              <a:rPr lang="en-US" sz="1000" dirty="0"/>
              <a:t>, 0, </a:t>
            </a:r>
            <a:r>
              <a:rPr lang="en-US" sz="1000" dirty="0" err="1"/>
              <a:t>num_bytes</a:t>
            </a:r>
            <a:r>
              <a:rPr lang="en-US" sz="1000" dirty="0"/>
              <a:t> );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chemeClr val="tx2"/>
                </a:solidFill>
              </a:rPr>
              <a:t>dim3 grid, block;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</a:t>
            </a:r>
            <a:r>
              <a:rPr lang="en-US" sz="1000" dirty="0" err="1">
                <a:solidFill>
                  <a:schemeClr val="tx2"/>
                </a:solidFill>
              </a:rPr>
              <a:t>block.x</a:t>
            </a:r>
            <a:r>
              <a:rPr lang="en-US" sz="1000" dirty="0">
                <a:solidFill>
                  <a:schemeClr val="tx2"/>
                </a:solidFill>
              </a:rPr>
              <a:t> = 4;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</a:t>
            </a:r>
            <a:r>
              <a:rPr lang="en-US" sz="1000" dirty="0" err="1">
                <a:solidFill>
                  <a:schemeClr val="tx2"/>
                </a:solidFill>
              </a:rPr>
              <a:t>block.y</a:t>
            </a:r>
            <a:r>
              <a:rPr lang="en-US" sz="1000" dirty="0">
                <a:solidFill>
                  <a:schemeClr val="tx2"/>
                </a:solidFill>
              </a:rPr>
              <a:t> = 4;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</a:t>
            </a:r>
            <a:r>
              <a:rPr lang="en-US" sz="1000" dirty="0" err="1">
                <a:solidFill>
                  <a:schemeClr val="tx2"/>
                </a:solidFill>
              </a:rPr>
              <a:t>grid.x</a:t>
            </a:r>
            <a:r>
              <a:rPr lang="en-US" sz="1000" dirty="0">
                <a:solidFill>
                  <a:schemeClr val="tx2"/>
                </a:solidFill>
              </a:rPr>
              <a:t>  = </a:t>
            </a:r>
            <a:r>
              <a:rPr lang="en-US" sz="1000" dirty="0" err="1">
                <a:solidFill>
                  <a:schemeClr val="tx2"/>
                </a:solidFill>
              </a:rPr>
              <a:t>dimx</a:t>
            </a:r>
            <a:r>
              <a:rPr lang="en-US" sz="1000" dirty="0">
                <a:solidFill>
                  <a:schemeClr val="tx2"/>
                </a:solidFill>
              </a:rPr>
              <a:t> / </a:t>
            </a:r>
            <a:r>
              <a:rPr lang="en-US" sz="1000" dirty="0" err="1">
                <a:solidFill>
                  <a:schemeClr val="tx2"/>
                </a:solidFill>
              </a:rPr>
              <a:t>block.x</a:t>
            </a:r>
            <a:r>
              <a:rPr lang="en-US" sz="1000" dirty="0">
                <a:solidFill>
                  <a:schemeClr val="tx2"/>
                </a:solidFill>
              </a:rPr>
              <a:t>;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</a:t>
            </a:r>
            <a:r>
              <a:rPr lang="en-US" sz="1000" dirty="0" err="1">
                <a:solidFill>
                  <a:schemeClr val="tx2"/>
                </a:solidFill>
              </a:rPr>
              <a:t>grid.y</a:t>
            </a:r>
            <a:r>
              <a:rPr lang="en-US" sz="1000" dirty="0">
                <a:solidFill>
                  <a:schemeClr val="tx2"/>
                </a:solidFill>
              </a:rPr>
              <a:t>  = </a:t>
            </a:r>
            <a:r>
              <a:rPr lang="en-US" sz="1000" dirty="0" err="1">
                <a:solidFill>
                  <a:schemeClr val="tx2"/>
                </a:solidFill>
              </a:rPr>
              <a:t>dimy</a:t>
            </a:r>
            <a:r>
              <a:rPr lang="en-US" sz="1000" dirty="0">
                <a:solidFill>
                  <a:schemeClr val="tx2"/>
                </a:solidFill>
              </a:rPr>
              <a:t> / </a:t>
            </a:r>
            <a:r>
              <a:rPr lang="en-US" sz="1000" dirty="0" err="1">
                <a:solidFill>
                  <a:schemeClr val="tx2"/>
                </a:solidFill>
              </a:rPr>
              <a:t>block.y</a:t>
            </a:r>
            <a:r>
              <a:rPr lang="en-US" sz="1000" dirty="0">
                <a:solidFill>
                  <a:schemeClr val="tx2"/>
                </a:solidFill>
              </a:rPr>
              <a:t>;</a:t>
            </a:r>
          </a:p>
          <a:p>
            <a:endParaRPr lang="en-US" sz="1000" dirty="0"/>
          </a:p>
          <a:p>
            <a:r>
              <a:rPr lang="sv-SE" sz="1000" dirty="0"/>
              <a:t>    </a:t>
            </a:r>
            <a:r>
              <a:rPr lang="sv-SE" sz="1000" dirty="0">
                <a:solidFill>
                  <a:schemeClr val="tx2"/>
                </a:solidFill>
              </a:rPr>
              <a:t>kernel&lt;&lt;&lt;grid, block&gt;&gt;&gt;( d_a, dimx, dimy );</a:t>
            </a:r>
          </a:p>
          <a:p>
            <a:endParaRPr lang="en-US" sz="1000" dirty="0"/>
          </a:p>
          <a:p>
            <a:r>
              <a:rPr lang="pt-BR" sz="1000" dirty="0"/>
              <a:t>    </a:t>
            </a:r>
            <a:r>
              <a:rPr lang="pt-BR" sz="1000" dirty="0">
                <a:solidFill>
                  <a:schemeClr val="accent2"/>
                </a:solidFill>
              </a:rPr>
              <a:t>cudaMemcpy</a:t>
            </a:r>
            <a:r>
              <a:rPr lang="pt-BR" sz="1000" dirty="0"/>
              <a:t>( h_a, d_a, num_bytes, cudaMemcpyDeviceToHost );</a:t>
            </a:r>
          </a:p>
          <a:p>
            <a:endParaRPr lang="en-US" sz="1000" dirty="0"/>
          </a:p>
          <a:p>
            <a:r>
              <a:rPr lang="en-US" sz="1000" dirty="0">
                <a:solidFill>
                  <a:schemeClr val="tx2"/>
                </a:solidFill>
              </a:rPr>
              <a:t>    for(</a:t>
            </a:r>
            <a:r>
              <a:rPr lang="en-US" sz="1000" dirty="0" err="1">
                <a:solidFill>
                  <a:schemeClr val="tx2"/>
                </a:solidFill>
              </a:rPr>
              <a:t>int</a:t>
            </a:r>
            <a:r>
              <a:rPr lang="en-US" sz="1000" dirty="0">
                <a:solidFill>
                  <a:schemeClr val="tx2"/>
                </a:solidFill>
              </a:rPr>
              <a:t> row=0; row&lt;</a:t>
            </a:r>
            <a:r>
              <a:rPr lang="en-US" sz="1000" dirty="0" err="1">
                <a:solidFill>
                  <a:schemeClr val="tx2"/>
                </a:solidFill>
              </a:rPr>
              <a:t>dimy</a:t>
            </a:r>
            <a:r>
              <a:rPr lang="en-US" sz="1000" dirty="0">
                <a:solidFill>
                  <a:schemeClr val="tx2"/>
                </a:solidFill>
              </a:rPr>
              <a:t>; row++)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    for(</a:t>
            </a:r>
            <a:r>
              <a:rPr lang="en-US" sz="1000" dirty="0" err="1">
                <a:solidFill>
                  <a:schemeClr val="tx2"/>
                </a:solidFill>
              </a:rPr>
              <a:t>int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col</a:t>
            </a:r>
            <a:r>
              <a:rPr lang="en-US" sz="1000" dirty="0">
                <a:solidFill>
                  <a:schemeClr val="tx2"/>
                </a:solidFill>
              </a:rPr>
              <a:t>=0; </a:t>
            </a:r>
            <a:r>
              <a:rPr lang="en-US" sz="1000" dirty="0" err="1">
                <a:solidFill>
                  <a:schemeClr val="tx2"/>
                </a:solidFill>
              </a:rPr>
              <a:t>col</a:t>
            </a:r>
            <a:r>
              <a:rPr lang="en-US" sz="1000" dirty="0">
                <a:solidFill>
                  <a:schemeClr val="tx2"/>
                </a:solidFill>
              </a:rPr>
              <a:t>&lt;</a:t>
            </a:r>
            <a:r>
              <a:rPr lang="en-US" sz="1000" dirty="0" err="1">
                <a:solidFill>
                  <a:schemeClr val="tx2"/>
                </a:solidFill>
              </a:rPr>
              <a:t>dimx</a:t>
            </a:r>
            <a:r>
              <a:rPr lang="en-US" sz="1000" dirty="0">
                <a:solidFill>
                  <a:schemeClr val="tx2"/>
                </a:solidFill>
              </a:rPr>
              <a:t>; </a:t>
            </a:r>
            <a:r>
              <a:rPr lang="en-US" sz="1000" dirty="0" err="1">
                <a:solidFill>
                  <a:schemeClr val="tx2"/>
                </a:solidFill>
              </a:rPr>
              <a:t>col</a:t>
            </a:r>
            <a:r>
              <a:rPr lang="en-US" sz="1000" dirty="0">
                <a:solidFill>
                  <a:schemeClr val="tx2"/>
                </a:solidFill>
              </a:rPr>
              <a:t>++)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        </a:t>
            </a:r>
            <a:r>
              <a:rPr lang="en-US" sz="1000" dirty="0" err="1">
                <a:solidFill>
                  <a:schemeClr val="tx2"/>
                </a:solidFill>
              </a:rPr>
              <a:t>printf</a:t>
            </a:r>
            <a:r>
              <a:rPr lang="en-US" sz="1000" dirty="0">
                <a:solidFill>
                  <a:schemeClr val="tx2"/>
                </a:solidFill>
              </a:rPr>
              <a:t>("%d ", </a:t>
            </a:r>
            <a:r>
              <a:rPr lang="en-US" sz="1000" dirty="0" err="1">
                <a:solidFill>
                  <a:schemeClr val="tx2"/>
                </a:solidFill>
              </a:rPr>
              <a:t>h_a</a:t>
            </a:r>
            <a:r>
              <a:rPr lang="en-US" sz="1000" dirty="0">
                <a:solidFill>
                  <a:schemeClr val="tx2"/>
                </a:solidFill>
              </a:rPr>
              <a:t>[row*</a:t>
            </a:r>
            <a:r>
              <a:rPr lang="en-US" sz="1000" dirty="0" err="1">
                <a:solidFill>
                  <a:schemeClr val="tx2"/>
                </a:solidFill>
              </a:rPr>
              <a:t>dimx+col</a:t>
            </a:r>
            <a:r>
              <a:rPr lang="en-US" sz="1000" dirty="0">
                <a:solidFill>
                  <a:schemeClr val="tx2"/>
                </a:solidFill>
              </a:rPr>
              <a:t>] );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    </a:t>
            </a:r>
            <a:r>
              <a:rPr lang="en-US" sz="1000" dirty="0" err="1">
                <a:solidFill>
                  <a:schemeClr val="tx2"/>
                </a:solidFill>
              </a:rPr>
              <a:t>printf</a:t>
            </a:r>
            <a:r>
              <a:rPr lang="en-US" sz="1000" dirty="0">
                <a:solidFill>
                  <a:schemeClr val="tx2"/>
                </a:solidFill>
              </a:rPr>
              <a:t>("\n");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}</a:t>
            </a:r>
          </a:p>
          <a:p>
            <a:endParaRPr lang="en-US" sz="1000" dirty="0"/>
          </a:p>
          <a:p>
            <a:r>
              <a:rPr lang="en-US" sz="1000" dirty="0"/>
              <a:t>    free( </a:t>
            </a:r>
            <a:r>
              <a:rPr lang="en-US" sz="1000" dirty="0" err="1"/>
              <a:t>h_a</a:t>
            </a:r>
            <a:r>
              <a:rPr lang="en-US" sz="1000" dirty="0"/>
              <a:t> );</a:t>
            </a:r>
          </a:p>
          <a:p>
            <a:r>
              <a:rPr lang="en-US" sz="1000" dirty="0"/>
              <a:t>    </a:t>
            </a:r>
            <a:r>
              <a:rPr lang="en-US" sz="1000" dirty="0" err="1">
                <a:solidFill>
                  <a:schemeClr val="accent2"/>
                </a:solidFill>
              </a:rPr>
              <a:t>cudaFree</a:t>
            </a:r>
            <a:r>
              <a:rPr lang="en-US" sz="1000" dirty="0"/>
              <a:t>( </a:t>
            </a:r>
            <a:r>
              <a:rPr lang="en-US" sz="1000" dirty="0" err="1"/>
              <a:t>d_a</a:t>
            </a:r>
            <a:r>
              <a:rPr lang="en-US" sz="1000" dirty="0"/>
              <a:t> );</a:t>
            </a:r>
          </a:p>
          <a:p>
            <a:endParaRPr lang="en-US" sz="1000" dirty="0"/>
          </a:p>
          <a:p>
            <a:r>
              <a:rPr lang="en-US" sz="1000" dirty="0"/>
              <a:t>    return 0;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716213"/>
            <a:ext cx="44196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</a:rPr>
              <a:t>__global__ </a:t>
            </a:r>
            <a:r>
              <a:rPr lang="en-US" sz="1400" dirty="0"/>
              <a:t>void kernel( </a:t>
            </a:r>
            <a:r>
              <a:rPr lang="en-US" sz="1400" dirty="0" err="1"/>
              <a:t>int</a:t>
            </a:r>
            <a:r>
              <a:rPr lang="en-US" sz="1400" dirty="0"/>
              <a:t> *a,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dimx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dimy</a:t>
            </a:r>
            <a:r>
              <a:rPr lang="en-US" sz="1400" dirty="0"/>
              <a:t> )</a:t>
            </a:r>
          </a:p>
          <a:p>
            <a:pPr>
              <a:defRPr/>
            </a:pPr>
            <a:r>
              <a:rPr lang="en-US" sz="1400" dirty="0"/>
              <a:t>{</a:t>
            </a:r>
          </a:p>
          <a:p>
            <a:pPr>
              <a:defRPr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ix   = </a:t>
            </a:r>
            <a:r>
              <a:rPr lang="en-US" sz="1400" dirty="0" err="1">
                <a:solidFill>
                  <a:schemeClr val="accent2"/>
                </a:solidFill>
              </a:rPr>
              <a:t>blockIdx.x</a:t>
            </a:r>
            <a:r>
              <a:rPr lang="en-US" sz="1400" dirty="0"/>
              <a:t>*</a:t>
            </a:r>
            <a:r>
              <a:rPr lang="en-US" sz="1400" dirty="0" err="1">
                <a:solidFill>
                  <a:schemeClr val="accent2"/>
                </a:solidFill>
              </a:rPr>
              <a:t>blockDim.x</a:t>
            </a:r>
            <a:r>
              <a:rPr lang="en-US" sz="1400" dirty="0"/>
              <a:t> + </a:t>
            </a:r>
            <a:r>
              <a:rPr lang="en-US" sz="1400" dirty="0" err="1">
                <a:solidFill>
                  <a:schemeClr val="accent2"/>
                </a:solidFill>
              </a:rPr>
              <a:t>threadIdx.x</a:t>
            </a:r>
            <a:r>
              <a:rPr lang="en-US" sz="1400" dirty="0"/>
              <a:t>;</a:t>
            </a:r>
          </a:p>
          <a:p>
            <a:pPr>
              <a:defRPr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iy</a:t>
            </a:r>
            <a:r>
              <a:rPr lang="en-US" sz="1400" dirty="0"/>
              <a:t>   = </a:t>
            </a:r>
            <a:r>
              <a:rPr lang="en-US" sz="1400" dirty="0" err="1">
                <a:solidFill>
                  <a:schemeClr val="accent2"/>
                </a:solidFill>
              </a:rPr>
              <a:t>blockIdx.y</a:t>
            </a:r>
            <a:r>
              <a:rPr lang="en-US" sz="1400" dirty="0"/>
              <a:t>*</a:t>
            </a:r>
            <a:r>
              <a:rPr lang="en-US" sz="1400" dirty="0" err="1">
                <a:solidFill>
                  <a:schemeClr val="accent2"/>
                </a:solidFill>
              </a:rPr>
              <a:t>blockDim.y</a:t>
            </a:r>
            <a:r>
              <a:rPr lang="en-US" sz="1400" dirty="0"/>
              <a:t> + </a:t>
            </a:r>
            <a:r>
              <a:rPr lang="en-US" sz="1400" dirty="0" err="1">
                <a:solidFill>
                  <a:schemeClr val="accent2"/>
                </a:solidFill>
              </a:rPr>
              <a:t>threadIdx.y</a:t>
            </a:r>
            <a:r>
              <a:rPr lang="en-US" sz="1400" dirty="0"/>
              <a:t>;</a:t>
            </a:r>
          </a:p>
          <a:p>
            <a:pPr>
              <a:defRPr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idx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chemeClr val="tx2"/>
                </a:solidFill>
              </a:rPr>
              <a:t>iy</a:t>
            </a:r>
            <a:r>
              <a:rPr lang="en-US" sz="1400" dirty="0">
                <a:solidFill>
                  <a:schemeClr val="tx2"/>
                </a:solidFill>
              </a:rPr>
              <a:t>*</a:t>
            </a:r>
            <a:r>
              <a:rPr lang="en-US" sz="1400" dirty="0" err="1">
                <a:solidFill>
                  <a:schemeClr val="tx2"/>
                </a:solidFill>
              </a:rPr>
              <a:t>dimx</a:t>
            </a:r>
            <a:r>
              <a:rPr lang="en-US" sz="1400" dirty="0">
                <a:solidFill>
                  <a:schemeClr val="tx2"/>
                </a:solidFill>
              </a:rPr>
              <a:t> + ix</a:t>
            </a:r>
            <a:r>
              <a:rPr lang="en-US" sz="1400" dirty="0"/>
              <a:t>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    a[</a:t>
            </a:r>
            <a:r>
              <a:rPr lang="en-US" sz="1400" dirty="0" err="1"/>
              <a:t>idx</a:t>
            </a:r>
            <a:r>
              <a:rPr lang="en-US" sz="1400" dirty="0"/>
              <a:t>]  = a[</a:t>
            </a:r>
            <a:r>
              <a:rPr lang="en-US" sz="1400" dirty="0" err="1"/>
              <a:t>idx</a:t>
            </a:r>
            <a:r>
              <a:rPr lang="en-US" sz="1400" dirty="0"/>
              <a:t>]+1;</a:t>
            </a:r>
          </a:p>
          <a:p>
            <a:pPr>
              <a:defRPr/>
            </a:pPr>
            <a:r>
              <a:rPr lang="en-US" sz="1400" dirty="0"/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Blocks must be independent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Any possible interleaving of blocks should be valid</a:t>
            </a:r>
          </a:p>
          <a:p>
            <a:pPr lvl="1" eaLnBrk="1" hangingPunct="1">
              <a:defRPr/>
            </a:pPr>
            <a:r>
              <a:rPr lang="en-US" dirty="0" smtClean="0"/>
              <a:t>presumed to run to completion without pre-emption</a:t>
            </a:r>
          </a:p>
          <a:p>
            <a:pPr lvl="1" eaLnBrk="1" hangingPunct="1">
              <a:defRPr/>
            </a:pPr>
            <a:r>
              <a:rPr lang="en-US" dirty="0" smtClean="0"/>
              <a:t>can run in any order</a:t>
            </a:r>
          </a:p>
          <a:p>
            <a:pPr lvl="1" eaLnBrk="1" hangingPunct="1">
              <a:defRPr/>
            </a:pPr>
            <a:r>
              <a:rPr lang="en-US" dirty="0" smtClean="0"/>
              <a:t>can run concurrently OR sequentially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Blocks may coordinate but not synchronize</a:t>
            </a:r>
          </a:p>
          <a:p>
            <a:pPr lvl="1" eaLnBrk="1" hangingPunct="1">
              <a:defRPr/>
            </a:pPr>
            <a:r>
              <a:rPr lang="en-US" dirty="0" smtClean="0"/>
              <a:t>shared queue pointer: </a:t>
            </a:r>
            <a:r>
              <a:rPr lang="en-US" dirty="0" smtClean="0">
                <a:solidFill>
                  <a:srgbClr val="A0FF05"/>
                </a:solidFill>
              </a:rPr>
              <a:t>OK</a:t>
            </a:r>
          </a:p>
          <a:p>
            <a:pPr lvl="1" eaLnBrk="1" hangingPunct="1">
              <a:defRPr/>
            </a:pPr>
            <a:r>
              <a:rPr lang="en-US" dirty="0" smtClean="0"/>
              <a:t>shared lock: </a:t>
            </a:r>
            <a:r>
              <a:rPr lang="en-US" dirty="0" smtClean="0">
                <a:solidFill>
                  <a:srgbClr val="FF0000"/>
                </a:solidFill>
              </a:rPr>
              <a:t>BAD </a:t>
            </a:r>
            <a:r>
              <a:rPr lang="en-US" dirty="0" smtClean="0"/>
              <a:t>… can easily deadlock</a:t>
            </a:r>
          </a:p>
          <a:p>
            <a:pPr lvl="1" eaLnBrk="1" hangingPunct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Independence requirement gives </a:t>
            </a:r>
            <a:r>
              <a:rPr lang="en-US" dirty="0" smtClean="0">
                <a:solidFill>
                  <a:schemeClr val="tx2"/>
                </a:solidFill>
              </a:rPr>
              <a:t>scalability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Kernels and Execution on GPU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GPUs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ou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8" y="-14288"/>
            <a:ext cx="6234112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Graphics in a Nutshell</a:t>
            </a:r>
          </a:p>
        </p:txBody>
      </p:sp>
      <p:sp>
        <p:nvSpPr>
          <p:cNvPr id="9144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4038600" cy="4724400"/>
          </a:xfrm>
        </p:spPr>
        <p:txBody>
          <a:bodyPr/>
          <a:lstStyle/>
          <a:p>
            <a:r>
              <a:rPr lang="en-US" sz="2800" dirty="0" smtClean="0"/>
              <a:t>Make great images</a:t>
            </a:r>
          </a:p>
          <a:p>
            <a:pPr lvl="1"/>
            <a:r>
              <a:rPr lang="en-US" dirty="0" smtClean="0"/>
              <a:t>intricate shapes</a:t>
            </a:r>
          </a:p>
          <a:p>
            <a:pPr lvl="1"/>
            <a:r>
              <a:rPr lang="en-US" dirty="0" smtClean="0"/>
              <a:t>complex optical effects</a:t>
            </a:r>
          </a:p>
          <a:p>
            <a:pPr lvl="1"/>
            <a:r>
              <a:rPr lang="en-US" dirty="0" smtClean="0"/>
              <a:t>seamless motion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Make them fast</a:t>
            </a:r>
          </a:p>
          <a:p>
            <a:pPr lvl="1"/>
            <a:r>
              <a:rPr lang="en-US" dirty="0" smtClean="0"/>
              <a:t>invent clever techniques</a:t>
            </a:r>
          </a:p>
          <a:p>
            <a:pPr lvl="1"/>
            <a:r>
              <a:rPr lang="en-US" dirty="0" smtClean="0"/>
              <a:t>use every trick imaginable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build monster hardware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727325" y="6264275"/>
            <a:ext cx="303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hlink"/>
                </a:solidFill>
                <a:latin typeface="Arial Narrow" pitchFamily="34" charset="0"/>
              </a:rPr>
              <a:t>Eugene </a:t>
            </a:r>
            <a:r>
              <a:rPr lang="en-US" sz="1400" dirty="0" err="1">
                <a:solidFill>
                  <a:schemeClr val="hlink"/>
                </a:solidFill>
                <a:latin typeface="Arial Narrow" pitchFamily="34" charset="0"/>
              </a:rPr>
              <a:t>d’Eon</a:t>
            </a:r>
            <a:r>
              <a:rPr lang="en-US" sz="1400" dirty="0">
                <a:solidFill>
                  <a:schemeClr val="hlink"/>
                </a:solidFill>
                <a:latin typeface="Arial Narrow" pitchFamily="34" charset="0"/>
              </a:rPr>
              <a:t>, David Luebke, Eric Enderton</a:t>
            </a:r>
            <a:br>
              <a:rPr lang="en-US" sz="1400" dirty="0">
                <a:solidFill>
                  <a:schemeClr val="hlink"/>
                </a:solidFill>
                <a:latin typeface="Arial Narrow" pitchFamily="34" charset="0"/>
              </a:rPr>
            </a:br>
            <a:r>
              <a:rPr lang="en-US" sz="1400" dirty="0">
                <a:solidFill>
                  <a:schemeClr val="hlink"/>
                </a:solidFill>
                <a:latin typeface="Arial Narrow" pitchFamily="34" charset="0"/>
              </a:rPr>
              <a:t>In </a:t>
            </a:r>
            <a:r>
              <a:rPr lang="en-US" sz="1400" i="1" dirty="0">
                <a:solidFill>
                  <a:schemeClr val="hlink"/>
                </a:solidFill>
                <a:latin typeface="Arial Narrow" pitchFamily="34" charset="0"/>
              </a:rPr>
              <a:t>Proc. EGSR 2007</a:t>
            </a:r>
            <a:r>
              <a:rPr lang="en-US" sz="1400" dirty="0">
                <a:solidFill>
                  <a:schemeClr val="hlink"/>
                </a:solidFill>
                <a:latin typeface="Arial Narrow" pitchFamily="34" charset="0"/>
              </a:rPr>
              <a:t> and </a:t>
            </a:r>
            <a:r>
              <a:rPr lang="en-US" sz="1400" i="1" dirty="0">
                <a:solidFill>
                  <a:schemeClr val="hlink"/>
                </a:solidFill>
                <a:latin typeface="Arial Narrow" pitchFamily="34" charset="0"/>
              </a:rPr>
              <a:t>GPU Gems 3</a:t>
            </a:r>
            <a:endParaRPr lang="en-US" sz="1400" dirty="0">
              <a:solidFill>
                <a:schemeClr val="hlink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Graphics Pipeline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295400"/>
            <a:ext cx="4267200" cy="4797425"/>
            <a:chOff x="336" y="816"/>
            <a:chExt cx="2688" cy="3022"/>
          </a:xfrm>
        </p:grpSpPr>
        <p:pic>
          <p:nvPicPr>
            <p:cNvPr id="7172" name="Picture 4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946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3" name="Picture 5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899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4" name="Picture 6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25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5" name="Picture 7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159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8536" name="AutoShape 8"/>
            <p:cNvSpPr>
              <a:spLocks noChangeArrowheads="1"/>
            </p:cNvSpPr>
            <p:nvPr/>
          </p:nvSpPr>
          <p:spPr bwMode="auto">
            <a:xfrm>
              <a:off x="336" y="816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9E700">
                    <a:gamma/>
                    <a:shade val="46275"/>
                    <a:invGamma/>
                  </a:srgbClr>
                </a:gs>
                <a:gs pos="50000">
                  <a:srgbClr val="B9E700"/>
                </a:gs>
                <a:gs pos="100000">
                  <a:srgbClr val="B9E7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9E7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Vertex Transform &amp; Lighting</a:t>
              </a:r>
            </a:p>
          </p:txBody>
        </p:sp>
        <p:sp>
          <p:nvSpPr>
            <p:cNvPr id="918537" name="AutoShape 9"/>
            <p:cNvSpPr>
              <a:spLocks noChangeArrowheads="1"/>
            </p:cNvSpPr>
            <p:nvPr/>
          </p:nvSpPr>
          <p:spPr bwMode="auto">
            <a:xfrm>
              <a:off x="336" y="1469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B900">
                    <a:gamma/>
                    <a:shade val="46275"/>
                    <a:invGamma/>
                  </a:srgbClr>
                </a:gs>
                <a:gs pos="50000">
                  <a:srgbClr val="76B900"/>
                </a:gs>
                <a:gs pos="100000">
                  <a:srgbClr val="76B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76B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Triangle Setup &amp; Rasterization</a:t>
              </a:r>
            </a:p>
          </p:txBody>
        </p:sp>
        <p:sp>
          <p:nvSpPr>
            <p:cNvPr id="918538" name="AutoShape 10"/>
            <p:cNvSpPr>
              <a:spLocks noChangeArrowheads="1"/>
            </p:cNvSpPr>
            <p:nvPr/>
          </p:nvSpPr>
          <p:spPr bwMode="auto">
            <a:xfrm>
              <a:off x="336" y="2123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Texturing &amp; Pixel Shading</a:t>
              </a:r>
            </a:p>
          </p:txBody>
        </p:sp>
        <p:sp>
          <p:nvSpPr>
            <p:cNvPr id="918539" name="AutoShape 11"/>
            <p:cNvSpPr>
              <a:spLocks noChangeArrowheads="1"/>
            </p:cNvSpPr>
            <p:nvPr/>
          </p:nvSpPr>
          <p:spPr bwMode="auto">
            <a:xfrm>
              <a:off x="336" y="2776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5000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Depth Test &amp; Blending</a:t>
              </a:r>
            </a:p>
          </p:txBody>
        </p:sp>
        <p:sp>
          <p:nvSpPr>
            <p:cNvPr id="918540" name="AutoShape 12"/>
            <p:cNvSpPr>
              <a:spLocks noChangeArrowheads="1"/>
            </p:cNvSpPr>
            <p:nvPr/>
          </p:nvSpPr>
          <p:spPr bwMode="auto">
            <a:xfrm>
              <a:off x="336" y="3430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66">
                    <a:gamma/>
                    <a:shade val="46275"/>
                    <a:invGamma/>
                  </a:srgbClr>
                </a:gs>
                <a:gs pos="5000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Framebuffer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Graphics Pipeline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295400"/>
            <a:ext cx="4267200" cy="4797425"/>
            <a:chOff x="336" y="816"/>
            <a:chExt cx="2688" cy="3022"/>
          </a:xfrm>
        </p:grpSpPr>
        <p:pic>
          <p:nvPicPr>
            <p:cNvPr id="8198" name="Picture 4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946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9" name="Picture 5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899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0" name="Picture 6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25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1" name="Picture 7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159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9560" name="AutoShape 8"/>
            <p:cNvSpPr>
              <a:spLocks noChangeArrowheads="1"/>
            </p:cNvSpPr>
            <p:nvPr/>
          </p:nvSpPr>
          <p:spPr bwMode="auto">
            <a:xfrm>
              <a:off x="336" y="816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9E700">
                    <a:gamma/>
                    <a:shade val="46275"/>
                    <a:invGamma/>
                  </a:srgbClr>
                </a:gs>
                <a:gs pos="50000">
                  <a:srgbClr val="B9E700"/>
                </a:gs>
                <a:gs pos="100000">
                  <a:srgbClr val="B9E7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9E7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Vertex Transform &amp; Lighting</a:t>
              </a:r>
            </a:p>
          </p:txBody>
        </p:sp>
        <p:sp>
          <p:nvSpPr>
            <p:cNvPr id="919561" name="AutoShape 9"/>
            <p:cNvSpPr>
              <a:spLocks noChangeArrowheads="1"/>
            </p:cNvSpPr>
            <p:nvPr/>
          </p:nvSpPr>
          <p:spPr bwMode="auto">
            <a:xfrm>
              <a:off x="336" y="1469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B900">
                    <a:gamma/>
                    <a:shade val="46275"/>
                    <a:invGamma/>
                  </a:srgbClr>
                </a:gs>
                <a:gs pos="50000">
                  <a:srgbClr val="76B900"/>
                </a:gs>
                <a:gs pos="100000">
                  <a:srgbClr val="76B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76B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Triangle Setup &amp; Rasterization</a:t>
              </a:r>
            </a:p>
          </p:txBody>
        </p:sp>
        <p:sp>
          <p:nvSpPr>
            <p:cNvPr id="919562" name="AutoShape 10"/>
            <p:cNvSpPr>
              <a:spLocks noChangeArrowheads="1"/>
            </p:cNvSpPr>
            <p:nvPr/>
          </p:nvSpPr>
          <p:spPr bwMode="auto">
            <a:xfrm>
              <a:off x="336" y="2123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Texturing &amp; Pixel Shading</a:t>
              </a:r>
            </a:p>
          </p:txBody>
        </p:sp>
        <p:sp>
          <p:nvSpPr>
            <p:cNvPr id="919563" name="AutoShape 11"/>
            <p:cNvSpPr>
              <a:spLocks noChangeArrowheads="1"/>
            </p:cNvSpPr>
            <p:nvPr/>
          </p:nvSpPr>
          <p:spPr bwMode="auto">
            <a:xfrm>
              <a:off x="336" y="2776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5000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Depth Test &amp; Blending</a:t>
              </a:r>
            </a:p>
          </p:txBody>
        </p:sp>
        <p:sp>
          <p:nvSpPr>
            <p:cNvPr id="919564" name="AutoShape 12"/>
            <p:cNvSpPr>
              <a:spLocks noChangeArrowheads="1"/>
            </p:cNvSpPr>
            <p:nvPr/>
          </p:nvSpPr>
          <p:spPr bwMode="auto">
            <a:xfrm>
              <a:off x="336" y="3430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66">
                    <a:gamma/>
                    <a:shade val="46275"/>
                    <a:invGamma/>
                  </a:srgbClr>
                </a:gs>
                <a:gs pos="5000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Framebuffer</a:t>
              </a:r>
            </a:p>
          </p:txBody>
        </p:sp>
      </p:grpSp>
      <p:pic>
        <p:nvPicPr>
          <p:cNvPr id="8196" name="Picture 13" descr="Triangle-fl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855382">
            <a:off x="5638800" y="1295400"/>
            <a:ext cx="2930525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6905625" y="0"/>
            <a:ext cx="304800" cy="1143000"/>
          </a:xfrm>
          <a:prstGeom prst="downArrow">
            <a:avLst>
              <a:gd name="adj1" fmla="val 50000"/>
              <a:gd name="adj2" fmla="val 937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Graphics Pipeline</a:t>
            </a:r>
          </a:p>
        </p:txBody>
      </p:sp>
      <p:pic>
        <p:nvPicPr>
          <p:cNvPr id="9219" name="Picture 3" descr="Triangle-l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8850" y="3009900"/>
            <a:ext cx="203835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0580" name="AutoShape 4"/>
          <p:cNvSpPr>
            <a:spLocks noChangeArrowheads="1"/>
          </p:cNvSpPr>
          <p:nvPr/>
        </p:nvSpPr>
        <p:spPr bwMode="auto">
          <a:xfrm>
            <a:off x="6905625" y="24384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1295400"/>
            <a:ext cx="4267200" cy="4797425"/>
            <a:chOff x="336" y="816"/>
            <a:chExt cx="2688" cy="3022"/>
          </a:xfrm>
        </p:grpSpPr>
        <p:pic>
          <p:nvPicPr>
            <p:cNvPr id="9224" name="Picture 6" descr="vertical_arrow_plain_lo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1" y="946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5" name="Picture 7" descr="vertical_arrow_plain_lo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1" y="2899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6" name="Picture 8" descr="vertical_arrow_plain_lo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1" y="225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7" name="Picture 9" descr="vertical_arrow_plain_lo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1" y="159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0586" name="AutoShape 10"/>
            <p:cNvSpPr>
              <a:spLocks noChangeArrowheads="1"/>
            </p:cNvSpPr>
            <p:nvPr/>
          </p:nvSpPr>
          <p:spPr bwMode="auto">
            <a:xfrm>
              <a:off x="336" y="816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9E700">
                    <a:gamma/>
                    <a:shade val="46275"/>
                    <a:invGamma/>
                  </a:srgbClr>
                </a:gs>
                <a:gs pos="50000">
                  <a:srgbClr val="B9E700"/>
                </a:gs>
                <a:gs pos="100000">
                  <a:srgbClr val="B9E7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9E7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Vertex Transform &amp; Lighting</a:t>
              </a:r>
            </a:p>
          </p:txBody>
        </p:sp>
        <p:sp>
          <p:nvSpPr>
            <p:cNvPr id="920587" name="AutoShape 11"/>
            <p:cNvSpPr>
              <a:spLocks noChangeArrowheads="1"/>
            </p:cNvSpPr>
            <p:nvPr/>
          </p:nvSpPr>
          <p:spPr bwMode="auto">
            <a:xfrm>
              <a:off x="336" y="1469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B900">
                    <a:gamma/>
                    <a:shade val="46275"/>
                    <a:invGamma/>
                  </a:srgbClr>
                </a:gs>
                <a:gs pos="50000">
                  <a:srgbClr val="76B900"/>
                </a:gs>
                <a:gs pos="100000">
                  <a:srgbClr val="76B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76B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Triangle Setup &amp; Rasterization</a:t>
              </a:r>
            </a:p>
          </p:txBody>
        </p:sp>
        <p:sp>
          <p:nvSpPr>
            <p:cNvPr id="920588" name="AutoShape 12"/>
            <p:cNvSpPr>
              <a:spLocks noChangeArrowheads="1"/>
            </p:cNvSpPr>
            <p:nvPr/>
          </p:nvSpPr>
          <p:spPr bwMode="auto">
            <a:xfrm>
              <a:off x="336" y="2123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Texturing &amp; Pixel Shading</a:t>
              </a:r>
            </a:p>
          </p:txBody>
        </p:sp>
        <p:sp>
          <p:nvSpPr>
            <p:cNvPr id="920589" name="AutoShape 13"/>
            <p:cNvSpPr>
              <a:spLocks noChangeArrowheads="1"/>
            </p:cNvSpPr>
            <p:nvPr/>
          </p:nvSpPr>
          <p:spPr bwMode="auto">
            <a:xfrm>
              <a:off x="336" y="2776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5000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Depth Test &amp; Blending</a:t>
              </a:r>
            </a:p>
          </p:txBody>
        </p:sp>
        <p:sp>
          <p:nvSpPr>
            <p:cNvPr id="920590" name="AutoShape 14"/>
            <p:cNvSpPr>
              <a:spLocks noChangeArrowheads="1"/>
            </p:cNvSpPr>
            <p:nvPr/>
          </p:nvSpPr>
          <p:spPr bwMode="auto">
            <a:xfrm>
              <a:off x="336" y="3430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66">
                    <a:gamma/>
                    <a:shade val="46275"/>
                    <a:invGamma/>
                  </a:srgbClr>
                </a:gs>
                <a:gs pos="5000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Framebuffer</a:t>
              </a:r>
            </a:p>
          </p:txBody>
        </p:sp>
      </p:grpSp>
      <p:sp>
        <p:nvSpPr>
          <p:cNvPr id="9222" name="AutoShape 15"/>
          <p:cNvSpPr>
            <a:spLocks/>
          </p:cNvSpPr>
          <p:nvPr/>
        </p:nvSpPr>
        <p:spPr bwMode="auto">
          <a:xfrm>
            <a:off x="4876800" y="1219200"/>
            <a:ext cx="152400" cy="914400"/>
          </a:xfrm>
          <a:prstGeom prst="rightBracket">
            <a:avLst>
              <a:gd name="adj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3" name="Picture 16" descr="Triangle-fla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1855382">
            <a:off x="5638800" y="1295400"/>
            <a:ext cx="2930525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Graphics Pipeline</a:t>
            </a:r>
          </a:p>
        </p:txBody>
      </p:sp>
      <p:pic>
        <p:nvPicPr>
          <p:cNvPr id="10243" name="Picture 3" descr="Triangle-l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8850" y="3009900"/>
            <a:ext cx="203835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Triangle-te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850" y="5029200"/>
            <a:ext cx="203835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05" name="AutoShape 5"/>
          <p:cNvSpPr>
            <a:spLocks noChangeArrowheads="1"/>
          </p:cNvSpPr>
          <p:nvPr/>
        </p:nvSpPr>
        <p:spPr bwMode="auto">
          <a:xfrm>
            <a:off x="6934200" y="4419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1295400"/>
            <a:ext cx="4267200" cy="4797425"/>
            <a:chOff x="336" y="816"/>
            <a:chExt cx="2688" cy="3022"/>
          </a:xfrm>
        </p:grpSpPr>
        <p:pic>
          <p:nvPicPr>
            <p:cNvPr id="10249" name="Picture 7" descr="vertical_arrow_plain_lo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1" y="946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8" descr="vertical_arrow_plain_lo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1" y="2899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1" name="Picture 9" descr="vertical_arrow_plain_lo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1" y="225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2" name="Picture 10" descr="vertical_arrow_plain_lo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1" y="159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611" name="AutoShape 11"/>
            <p:cNvSpPr>
              <a:spLocks noChangeArrowheads="1"/>
            </p:cNvSpPr>
            <p:nvPr/>
          </p:nvSpPr>
          <p:spPr bwMode="auto">
            <a:xfrm>
              <a:off x="336" y="816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9E700">
                    <a:gamma/>
                    <a:shade val="46275"/>
                    <a:invGamma/>
                  </a:srgbClr>
                </a:gs>
                <a:gs pos="50000">
                  <a:srgbClr val="B9E700"/>
                </a:gs>
                <a:gs pos="100000">
                  <a:srgbClr val="B9E7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9E7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Vertex Transform &amp; Lighting</a:t>
              </a:r>
            </a:p>
          </p:txBody>
        </p:sp>
        <p:sp>
          <p:nvSpPr>
            <p:cNvPr id="921612" name="AutoShape 12"/>
            <p:cNvSpPr>
              <a:spLocks noChangeArrowheads="1"/>
            </p:cNvSpPr>
            <p:nvPr/>
          </p:nvSpPr>
          <p:spPr bwMode="auto">
            <a:xfrm>
              <a:off x="336" y="1469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B900">
                    <a:gamma/>
                    <a:shade val="46275"/>
                    <a:invGamma/>
                  </a:srgbClr>
                </a:gs>
                <a:gs pos="50000">
                  <a:srgbClr val="76B900"/>
                </a:gs>
                <a:gs pos="100000">
                  <a:srgbClr val="76B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76B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Triangle Setup &amp; Rasterization</a:t>
              </a:r>
            </a:p>
          </p:txBody>
        </p:sp>
        <p:sp>
          <p:nvSpPr>
            <p:cNvPr id="921613" name="AutoShape 13"/>
            <p:cNvSpPr>
              <a:spLocks noChangeArrowheads="1"/>
            </p:cNvSpPr>
            <p:nvPr/>
          </p:nvSpPr>
          <p:spPr bwMode="auto">
            <a:xfrm>
              <a:off x="336" y="2123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Texturing &amp; Pixel Shading</a:t>
              </a:r>
            </a:p>
          </p:txBody>
        </p:sp>
        <p:sp>
          <p:nvSpPr>
            <p:cNvPr id="921614" name="AutoShape 14"/>
            <p:cNvSpPr>
              <a:spLocks noChangeArrowheads="1"/>
            </p:cNvSpPr>
            <p:nvPr/>
          </p:nvSpPr>
          <p:spPr bwMode="auto">
            <a:xfrm>
              <a:off x="336" y="2776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5000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Depth Test &amp; Blending</a:t>
              </a:r>
            </a:p>
          </p:txBody>
        </p:sp>
        <p:sp>
          <p:nvSpPr>
            <p:cNvPr id="921615" name="AutoShape 15"/>
            <p:cNvSpPr>
              <a:spLocks noChangeArrowheads="1"/>
            </p:cNvSpPr>
            <p:nvPr/>
          </p:nvSpPr>
          <p:spPr bwMode="auto">
            <a:xfrm>
              <a:off x="336" y="3430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66">
                    <a:gamma/>
                    <a:shade val="46275"/>
                    <a:invGamma/>
                  </a:srgbClr>
                </a:gs>
                <a:gs pos="5000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Framebuffer</a:t>
              </a:r>
            </a:p>
          </p:txBody>
        </p:sp>
      </p:grpSp>
      <p:sp>
        <p:nvSpPr>
          <p:cNvPr id="10247" name="AutoShape 16"/>
          <p:cNvSpPr>
            <a:spLocks/>
          </p:cNvSpPr>
          <p:nvPr/>
        </p:nvSpPr>
        <p:spPr bwMode="auto">
          <a:xfrm>
            <a:off x="4876800" y="3276600"/>
            <a:ext cx="152400" cy="914400"/>
          </a:xfrm>
          <a:prstGeom prst="rightBracket">
            <a:avLst>
              <a:gd name="adj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8" name="Picture 17" descr="Triangle-fla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-1855382">
            <a:off x="5638800" y="1295400"/>
            <a:ext cx="2930525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Graphics Pipeline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371600"/>
            <a:ext cx="6019800" cy="4724400"/>
          </a:xfrm>
        </p:spPr>
        <p:txBody>
          <a:bodyPr/>
          <a:lstStyle/>
          <a:p>
            <a:r>
              <a:rPr lang="en-US" dirty="0" smtClean="0"/>
              <a:t>Key abstraction of real-time graphics</a:t>
            </a:r>
          </a:p>
          <a:p>
            <a:endParaRPr lang="en-US" dirty="0" smtClean="0"/>
          </a:p>
          <a:p>
            <a:r>
              <a:rPr lang="en-US" dirty="0" smtClean="0"/>
              <a:t>Hardware used to look like this</a:t>
            </a:r>
          </a:p>
          <a:p>
            <a:endParaRPr lang="en-US" dirty="0" smtClean="0"/>
          </a:p>
          <a:p>
            <a:r>
              <a:rPr lang="en-US" dirty="0" smtClean="0"/>
              <a:t>One chip/board per stage</a:t>
            </a:r>
          </a:p>
          <a:p>
            <a:endParaRPr lang="en-US" dirty="0" smtClean="0"/>
          </a:p>
          <a:p>
            <a:r>
              <a:rPr lang="en-US" dirty="0" smtClean="0"/>
              <a:t>Fixed data flow through pipeline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295400"/>
            <a:ext cx="1981200" cy="4797425"/>
            <a:chOff x="336" y="816"/>
            <a:chExt cx="2688" cy="3022"/>
          </a:xfrm>
        </p:grpSpPr>
        <p:pic>
          <p:nvPicPr>
            <p:cNvPr id="11269" name="Picture 5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946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0" name="Picture 6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899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1" name="Picture 7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25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Picture 8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159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633" name="AutoShape 9"/>
            <p:cNvSpPr>
              <a:spLocks noChangeArrowheads="1"/>
            </p:cNvSpPr>
            <p:nvPr/>
          </p:nvSpPr>
          <p:spPr bwMode="auto">
            <a:xfrm>
              <a:off x="336" y="816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9E700">
                    <a:gamma/>
                    <a:shade val="46275"/>
                    <a:invGamma/>
                  </a:srgbClr>
                </a:gs>
                <a:gs pos="50000">
                  <a:srgbClr val="B9E700"/>
                </a:gs>
                <a:gs pos="100000">
                  <a:srgbClr val="B9E7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9E7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Vertex</a:t>
              </a:r>
            </a:p>
          </p:txBody>
        </p:sp>
        <p:sp>
          <p:nvSpPr>
            <p:cNvPr id="922634" name="AutoShape 10"/>
            <p:cNvSpPr>
              <a:spLocks noChangeArrowheads="1"/>
            </p:cNvSpPr>
            <p:nvPr/>
          </p:nvSpPr>
          <p:spPr bwMode="auto">
            <a:xfrm>
              <a:off x="336" y="1469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B900">
                    <a:gamma/>
                    <a:shade val="46275"/>
                    <a:invGamma/>
                  </a:srgbClr>
                </a:gs>
                <a:gs pos="50000">
                  <a:srgbClr val="76B900"/>
                </a:gs>
                <a:gs pos="100000">
                  <a:srgbClr val="76B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76B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Rasterize</a:t>
              </a:r>
            </a:p>
          </p:txBody>
        </p:sp>
        <p:sp>
          <p:nvSpPr>
            <p:cNvPr id="922635" name="AutoShape 11"/>
            <p:cNvSpPr>
              <a:spLocks noChangeArrowheads="1"/>
            </p:cNvSpPr>
            <p:nvPr/>
          </p:nvSpPr>
          <p:spPr bwMode="auto">
            <a:xfrm>
              <a:off x="336" y="2123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Pixel</a:t>
              </a:r>
            </a:p>
          </p:txBody>
        </p:sp>
        <p:sp>
          <p:nvSpPr>
            <p:cNvPr id="922636" name="AutoShape 12"/>
            <p:cNvSpPr>
              <a:spLocks noChangeArrowheads="1"/>
            </p:cNvSpPr>
            <p:nvPr/>
          </p:nvSpPr>
          <p:spPr bwMode="auto">
            <a:xfrm>
              <a:off x="336" y="2776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5000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Test &amp; Blend</a:t>
              </a:r>
            </a:p>
          </p:txBody>
        </p:sp>
        <p:sp>
          <p:nvSpPr>
            <p:cNvPr id="922637" name="AutoShape 13"/>
            <p:cNvSpPr>
              <a:spLocks noChangeArrowheads="1"/>
            </p:cNvSpPr>
            <p:nvPr/>
          </p:nvSpPr>
          <p:spPr bwMode="auto">
            <a:xfrm>
              <a:off x="336" y="3430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66">
                    <a:gamma/>
                    <a:shade val="46275"/>
                    <a:invGamma/>
                  </a:srgbClr>
                </a:gs>
                <a:gs pos="5000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Framebuffer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Graphics Pipeline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066800"/>
            <a:ext cx="6019800" cy="4724400"/>
          </a:xfrm>
        </p:spPr>
        <p:txBody>
          <a:bodyPr/>
          <a:lstStyle/>
          <a:p>
            <a:r>
              <a:rPr lang="en-US" dirty="0" smtClean="0"/>
              <a:t>Everything fixed function, with a certain number of modes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Number of modes for each stage grew over time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Hard to optimize HW</a:t>
            </a:r>
          </a:p>
          <a:p>
            <a:endParaRPr lang="en-US" dirty="0" smtClean="0"/>
          </a:p>
          <a:p>
            <a:r>
              <a:rPr lang="en-US" dirty="0" smtClean="0"/>
              <a:t>Developers always wanted more flexibility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295400"/>
            <a:ext cx="1981200" cy="4797425"/>
            <a:chOff x="336" y="816"/>
            <a:chExt cx="2688" cy="3022"/>
          </a:xfrm>
        </p:grpSpPr>
        <p:pic>
          <p:nvPicPr>
            <p:cNvPr id="12293" name="Picture 5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946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4" name="Picture 6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899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5" name="Picture 7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25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6" name="Picture 8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159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633" name="AutoShape 9"/>
            <p:cNvSpPr>
              <a:spLocks noChangeArrowheads="1"/>
            </p:cNvSpPr>
            <p:nvPr/>
          </p:nvSpPr>
          <p:spPr bwMode="auto">
            <a:xfrm>
              <a:off x="336" y="816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9E700">
                    <a:gamma/>
                    <a:shade val="46275"/>
                    <a:invGamma/>
                  </a:srgbClr>
                </a:gs>
                <a:gs pos="50000">
                  <a:srgbClr val="B9E700"/>
                </a:gs>
                <a:gs pos="100000">
                  <a:srgbClr val="B9E7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9E7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Vertex</a:t>
              </a:r>
            </a:p>
          </p:txBody>
        </p:sp>
        <p:sp>
          <p:nvSpPr>
            <p:cNvPr id="922634" name="AutoShape 10"/>
            <p:cNvSpPr>
              <a:spLocks noChangeArrowheads="1"/>
            </p:cNvSpPr>
            <p:nvPr/>
          </p:nvSpPr>
          <p:spPr bwMode="auto">
            <a:xfrm>
              <a:off x="336" y="1469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B900">
                    <a:gamma/>
                    <a:shade val="46275"/>
                    <a:invGamma/>
                  </a:srgbClr>
                </a:gs>
                <a:gs pos="50000">
                  <a:srgbClr val="76B900"/>
                </a:gs>
                <a:gs pos="100000">
                  <a:srgbClr val="76B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76B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Rasterize</a:t>
              </a:r>
            </a:p>
          </p:txBody>
        </p:sp>
        <p:sp>
          <p:nvSpPr>
            <p:cNvPr id="922635" name="AutoShape 11"/>
            <p:cNvSpPr>
              <a:spLocks noChangeArrowheads="1"/>
            </p:cNvSpPr>
            <p:nvPr/>
          </p:nvSpPr>
          <p:spPr bwMode="auto">
            <a:xfrm>
              <a:off x="336" y="2123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Pixel</a:t>
              </a:r>
            </a:p>
          </p:txBody>
        </p:sp>
        <p:sp>
          <p:nvSpPr>
            <p:cNvPr id="922636" name="AutoShape 12"/>
            <p:cNvSpPr>
              <a:spLocks noChangeArrowheads="1"/>
            </p:cNvSpPr>
            <p:nvPr/>
          </p:nvSpPr>
          <p:spPr bwMode="auto">
            <a:xfrm>
              <a:off x="336" y="2776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5000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Test &amp; Blend</a:t>
              </a:r>
            </a:p>
          </p:txBody>
        </p:sp>
        <p:sp>
          <p:nvSpPr>
            <p:cNvPr id="922637" name="AutoShape 13"/>
            <p:cNvSpPr>
              <a:spLocks noChangeArrowheads="1"/>
            </p:cNvSpPr>
            <p:nvPr/>
          </p:nvSpPr>
          <p:spPr bwMode="auto">
            <a:xfrm>
              <a:off x="336" y="3430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66">
                    <a:gamma/>
                    <a:shade val="46275"/>
                    <a:invGamma/>
                  </a:srgbClr>
                </a:gs>
                <a:gs pos="5000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Framebuffer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Graphics Pipeline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219200"/>
            <a:ext cx="6019800" cy="4724400"/>
          </a:xfrm>
        </p:spPr>
        <p:txBody>
          <a:bodyPr/>
          <a:lstStyle/>
          <a:p>
            <a:r>
              <a:rPr lang="en-US" dirty="0" smtClean="0"/>
              <a:t>Remains a key abstraction</a:t>
            </a:r>
          </a:p>
          <a:p>
            <a:endParaRPr lang="en-US" dirty="0" smtClean="0"/>
          </a:p>
          <a:p>
            <a:r>
              <a:rPr lang="en-US" dirty="0" smtClean="0"/>
              <a:t>Hardware </a:t>
            </a:r>
            <a:r>
              <a:rPr lang="en-US" dirty="0" smtClean="0">
                <a:solidFill>
                  <a:schemeClr val="accent2"/>
                </a:solidFill>
              </a:rPr>
              <a:t>used to</a:t>
            </a:r>
            <a:r>
              <a:rPr lang="en-US" dirty="0" smtClean="0"/>
              <a:t> look like this</a:t>
            </a:r>
          </a:p>
          <a:p>
            <a:endParaRPr lang="en-US" dirty="0" smtClean="0"/>
          </a:p>
          <a:p>
            <a:r>
              <a:rPr lang="en-US" dirty="0" smtClean="0"/>
              <a:t>Vertex &amp; pixel processing became programmable, new stages added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GPU architecture increasingly centers around shader execution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295400"/>
            <a:ext cx="1981200" cy="4797425"/>
            <a:chOff x="336" y="816"/>
            <a:chExt cx="2688" cy="3022"/>
          </a:xfrm>
        </p:grpSpPr>
        <p:pic>
          <p:nvPicPr>
            <p:cNvPr id="13319" name="Picture 5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946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0" name="Picture 6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899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Picture 7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25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2" name="Picture 8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159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9801" name="AutoShape 9"/>
            <p:cNvSpPr>
              <a:spLocks noChangeArrowheads="1"/>
            </p:cNvSpPr>
            <p:nvPr/>
          </p:nvSpPr>
          <p:spPr bwMode="auto">
            <a:xfrm>
              <a:off x="336" y="816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9E700">
                    <a:gamma/>
                    <a:shade val="46275"/>
                    <a:invGamma/>
                  </a:srgbClr>
                </a:gs>
                <a:gs pos="50000">
                  <a:srgbClr val="B9E700"/>
                </a:gs>
                <a:gs pos="100000">
                  <a:srgbClr val="B9E7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9E7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Vertex</a:t>
              </a:r>
            </a:p>
          </p:txBody>
        </p:sp>
        <p:sp>
          <p:nvSpPr>
            <p:cNvPr id="929802" name="AutoShape 10"/>
            <p:cNvSpPr>
              <a:spLocks noChangeArrowheads="1"/>
            </p:cNvSpPr>
            <p:nvPr/>
          </p:nvSpPr>
          <p:spPr bwMode="auto">
            <a:xfrm>
              <a:off x="336" y="1469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B900">
                    <a:gamma/>
                    <a:shade val="46275"/>
                    <a:invGamma/>
                  </a:srgbClr>
                </a:gs>
                <a:gs pos="50000">
                  <a:srgbClr val="76B900"/>
                </a:gs>
                <a:gs pos="100000">
                  <a:srgbClr val="76B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76B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Rasterize</a:t>
              </a:r>
            </a:p>
          </p:txBody>
        </p:sp>
        <p:sp>
          <p:nvSpPr>
            <p:cNvPr id="929803" name="AutoShape 11"/>
            <p:cNvSpPr>
              <a:spLocks noChangeArrowheads="1"/>
            </p:cNvSpPr>
            <p:nvPr/>
          </p:nvSpPr>
          <p:spPr bwMode="auto">
            <a:xfrm>
              <a:off x="336" y="2123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Pixel</a:t>
              </a:r>
            </a:p>
          </p:txBody>
        </p:sp>
        <p:sp>
          <p:nvSpPr>
            <p:cNvPr id="929804" name="AutoShape 12"/>
            <p:cNvSpPr>
              <a:spLocks noChangeArrowheads="1"/>
            </p:cNvSpPr>
            <p:nvPr/>
          </p:nvSpPr>
          <p:spPr bwMode="auto">
            <a:xfrm>
              <a:off x="336" y="2776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5000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Test &amp; Blend</a:t>
              </a:r>
            </a:p>
          </p:txBody>
        </p:sp>
        <p:sp>
          <p:nvSpPr>
            <p:cNvPr id="929805" name="AutoShape 13"/>
            <p:cNvSpPr>
              <a:spLocks noChangeArrowheads="1"/>
            </p:cNvSpPr>
            <p:nvPr/>
          </p:nvSpPr>
          <p:spPr bwMode="auto">
            <a:xfrm>
              <a:off x="336" y="3430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66">
                    <a:gamma/>
                    <a:shade val="46275"/>
                    <a:invGamma/>
                  </a:srgbClr>
                </a:gs>
                <a:gs pos="5000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Framebuffer</a:t>
              </a:r>
            </a:p>
          </p:txBody>
        </p:sp>
      </p:grpSp>
      <p:sp>
        <p:nvSpPr>
          <p:cNvPr id="13317" name="AutoShape 14"/>
          <p:cNvSpPr>
            <a:spLocks/>
          </p:cNvSpPr>
          <p:nvPr/>
        </p:nvSpPr>
        <p:spPr bwMode="auto">
          <a:xfrm>
            <a:off x="2514600" y="1219200"/>
            <a:ext cx="152400" cy="914400"/>
          </a:xfrm>
          <a:prstGeom prst="rightBracket">
            <a:avLst>
              <a:gd name="adj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15"/>
          <p:cNvSpPr>
            <a:spLocks/>
          </p:cNvSpPr>
          <p:nvPr/>
        </p:nvSpPr>
        <p:spPr bwMode="auto">
          <a:xfrm>
            <a:off x="2514600" y="3276600"/>
            <a:ext cx="152400" cy="914400"/>
          </a:xfrm>
          <a:prstGeom prst="rightBracket">
            <a:avLst>
              <a:gd name="adj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Graphics Pipeline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371600"/>
            <a:ext cx="6019800" cy="4724400"/>
          </a:xfrm>
        </p:spPr>
        <p:txBody>
          <a:bodyPr/>
          <a:lstStyle/>
          <a:p>
            <a:r>
              <a:rPr lang="en-US" smtClean="0"/>
              <a:t>Exposing a (at first limited) instruction set for some stages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Limited instructions &amp; instruction types and no control flow at first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Expanded to full ISA</a:t>
            </a:r>
          </a:p>
          <a:p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295400"/>
            <a:ext cx="1981200" cy="4797425"/>
            <a:chOff x="336" y="816"/>
            <a:chExt cx="2688" cy="3022"/>
          </a:xfrm>
        </p:grpSpPr>
        <p:pic>
          <p:nvPicPr>
            <p:cNvPr id="14343" name="Picture 5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946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4" name="Picture 6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899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5" name="Picture 7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225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Picture 8" descr="vertical_arrow_plain_lo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1" y="1592"/>
              <a:ext cx="31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633" name="AutoShape 9"/>
            <p:cNvSpPr>
              <a:spLocks noChangeArrowheads="1"/>
            </p:cNvSpPr>
            <p:nvPr/>
          </p:nvSpPr>
          <p:spPr bwMode="auto">
            <a:xfrm>
              <a:off x="336" y="816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9E700">
                    <a:gamma/>
                    <a:shade val="46275"/>
                    <a:invGamma/>
                  </a:srgbClr>
                </a:gs>
                <a:gs pos="50000">
                  <a:srgbClr val="B9E700"/>
                </a:gs>
                <a:gs pos="100000">
                  <a:srgbClr val="B9E7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9E7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Vertex</a:t>
              </a:r>
            </a:p>
          </p:txBody>
        </p:sp>
        <p:sp>
          <p:nvSpPr>
            <p:cNvPr id="922634" name="AutoShape 10"/>
            <p:cNvSpPr>
              <a:spLocks noChangeArrowheads="1"/>
            </p:cNvSpPr>
            <p:nvPr/>
          </p:nvSpPr>
          <p:spPr bwMode="auto">
            <a:xfrm>
              <a:off x="336" y="1469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B900">
                    <a:gamma/>
                    <a:shade val="46275"/>
                    <a:invGamma/>
                  </a:srgbClr>
                </a:gs>
                <a:gs pos="50000">
                  <a:srgbClr val="76B900"/>
                </a:gs>
                <a:gs pos="100000">
                  <a:srgbClr val="76B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76B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Rasterize</a:t>
              </a:r>
            </a:p>
          </p:txBody>
        </p:sp>
        <p:sp>
          <p:nvSpPr>
            <p:cNvPr id="922635" name="AutoShape 11"/>
            <p:cNvSpPr>
              <a:spLocks noChangeArrowheads="1"/>
            </p:cNvSpPr>
            <p:nvPr/>
          </p:nvSpPr>
          <p:spPr bwMode="auto">
            <a:xfrm>
              <a:off x="336" y="2123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Pixel</a:t>
              </a:r>
            </a:p>
          </p:txBody>
        </p:sp>
        <p:sp>
          <p:nvSpPr>
            <p:cNvPr id="922636" name="AutoShape 12"/>
            <p:cNvSpPr>
              <a:spLocks noChangeArrowheads="1"/>
            </p:cNvSpPr>
            <p:nvPr/>
          </p:nvSpPr>
          <p:spPr bwMode="auto">
            <a:xfrm>
              <a:off x="336" y="2776"/>
              <a:ext cx="2688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5000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Test &amp; Blend</a:t>
              </a:r>
            </a:p>
          </p:txBody>
        </p:sp>
        <p:sp>
          <p:nvSpPr>
            <p:cNvPr id="922637" name="AutoShape 13"/>
            <p:cNvSpPr>
              <a:spLocks noChangeArrowheads="1"/>
            </p:cNvSpPr>
            <p:nvPr/>
          </p:nvSpPr>
          <p:spPr bwMode="auto">
            <a:xfrm>
              <a:off x="336" y="3430"/>
              <a:ext cx="2688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66">
                    <a:gamma/>
                    <a:shade val="46275"/>
                    <a:invGamma/>
                  </a:srgbClr>
                </a:gs>
                <a:gs pos="5000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Framebuffer</a:t>
              </a:r>
            </a:p>
          </p:txBody>
        </p:sp>
      </p:grp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81000" y="1219200"/>
            <a:ext cx="22098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81000" y="3276600"/>
            <a:ext cx="22860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Programming Model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Parallel code (kernel) is launched and executed on a device by many threads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Launches are hierarchical</a:t>
            </a:r>
          </a:p>
          <a:p>
            <a:pPr lvl="1" eaLnBrk="1" hangingPunct="1">
              <a:defRPr/>
            </a:pPr>
            <a:r>
              <a:rPr lang="en-US" dirty="0" smtClean="0"/>
              <a:t>Threads are grouped into blocks</a:t>
            </a:r>
          </a:p>
          <a:p>
            <a:pPr lvl="1" eaLnBrk="1" hangingPunct="1">
              <a:defRPr/>
            </a:pPr>
            <a:r>
              <a:rPr lang="en-US" dirty="0" smtClean="0"/>
              <a:t>Blocks are grouped into grids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Familiar serial code is written for a thread</a:t>
            </a:r>
          </a:p>
          <a:p>
            <a:pPr lvl="1" eaLnBrk="1" hangingPunct="1">
              <a:defRPr/>
            </a:pPr>
            <a:r>
              <a:rPr lang="en-US" dirty="0" smtClean="0"/>
              <a:t>Each thread is free to execute a unique code path</a:t>
            </a:r>
          </a:p>
          <a:p>
            <a:pPr lvl="1" eaLnBrk="1" hangingPunct="1">
              <a:defRPr/>
            </a:pPr>
            <a:r>
              <a:rPr lang="en-US" dirty="0" smtClean="0"/>
              <a:t>Built-in thread and block ID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GPUs scale so nicely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r>
              <a:rPr lang="en-US" smtClean="0"/>
              <a:t>Workload and Programming Model provide </a:t>
            </a:r>
            <a:r>
              <a:rPr lang="en-US" smtClean="0">
                <a:solidFill>
                  <a:schemeClr val="accent2"/>
                </a:solidFill>
              </a:rPr>
              <a:t>lots</a:t>
            </a:r>
            <a:r>
              <a:rPr lang="en-US" smtClean="0"/>
              <a:t> of parallelism</a:t>
            </a:r>
          </a:p>
          <a:p>
            <a:r>
              <a:rPr lang="en-US" smtClean="0"/>
              <a:t>Applications provide large groups of vertices at once</a:t>
            </a:r>
          </a:p>
          <a:p>
            <a:pPr lvl="1"/>
            <a:r>
              <a:rPr lang="en-US" smtClean="0"/>
              <a:t>Vertices can be processed in parallel</a:t>
            </a:r>
          </a:p>
          <a:p>
            <a:pPr lvl="1"/>
            <a:r>
              <a:rPr lang="en-US" smtClean="0"/>
              <a:t>Apply same transform to all vertices</a:t>
            </a:r>
          </a:p>
          <a:p>
            <a:r>
              <a:rPr lang="en-US" smtClean="0"/>
              <a:t>Triangles contain many pixels</a:t>
            </a:r>
          </a:p>
          <a:p>
            <a:pPr lvl="1"/>
            <a:r>
              <a:rPr lang="en-US" smtClean="0"/>
              <a:t>Pixels from a triangle can be processed in parallel</a:t>
            </a:r>
          </a:p>
          <a:p>
            <a:pPr lvl="1"/>
            <a:r>
              <a:rPr lang="en-US" smtClean="0"/>
              <a:t>Apply same shader to all pixels</a:t>
            </a:r>
          </a:p>
          <a:p>
            <a:r>
              <a:rPr lang="en-US" smtClean="0"/>
              <a:t>Very efficient hardware to hide serialization bottlenecks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Moore’s Law…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447800"/>
            <a:ext cx="1752600" cy="685800"/>
            <a:chOff x="2254015" y="4798359"/>
            <a:chExt cx="1384770" cy="584947"/>
          </a:xfrm>
        </p:grpSpPr>
        <p:sp>
          <p:nvSpPr>
            <p:cNvPr id="16" name="Rectangle 15"/>
            <p:cNvSpPr/>
            <p:nvPr/>
          </p:nvSpPr>
          <p:spPr>
            <a:xfrm>
              <a:off x="2254015" y="5058335"/>
              <a:ext cx="1384770" cy="3249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Raster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54015" y="4798359"/>
              <a:ext cx="1384770" cy="2599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Vertex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04800" y="2133600"/>
            <a:ext cx="17526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Pixel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04800" y="2590800"/>
            <a:ext cx="1752600" cy="457200"/>
          </a:xfrm>
          <a:prstGeom prst="rect">
            <a:avLst/>
          </a:prstGeom>
          <a:solidFill>
            <a:srgbClr val="E89C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Blend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3733800" y="1295400"/>
            <a:ext cx="2133600" cy="1752600"/>
            <a:chOff x="2555053" y="4668370"/>
            <a:chExt cx="1685806" cy="1494864"/>
          </a:xfrm>
        </p:grpSpPr>
        <p:sp>
          <p:nvSpPr>
            <p:cNvPr id="93" name="Rectangle 92"/>
            <p:cNvSpPr/>
            <p:nvPr/>
          </p:nvSpPr>
          <p:spPr>
            <a:xfrm rot="16200000">
              <a:off x="1958139" y="5265284"/>
              <a:ext cx="1494864" cy="3010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Raster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56090" y="4668370"/>
              <a:ext cx="1384769" cy="2599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Vertex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4114800" y="1600200"/>
            <a:ext cx="17526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Pixel 0</a:t>
            </a:r>
          </a:p>
        </p:txBody>
      </p:sp>
      <p:sp>
        <p:nvSpPr>
          <p:cNvPr id="96" name="Rectangle 95"/>
          <p:cNvSpPr/>
          <p:nvPr/>
        </p:nvSpPr>
        <p:spPr>
          <a:xfrm rot="16200000">
            <a:off x="5219700" y="1943100"/>
            <a:ext cx="1752600" cy="457200"/>
          </a:xfrm>
          <a:prstGeom prst="rect">
            <a:avLst/>
          </a:prstGeom>
          <a:solidFill>
            <a:srgbClr val="E89C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Blend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114800" y="1905000"/>
            <a:ext cx="1752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Pixel 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114800" y="2286000"/>
            <a:ext cx="1752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Pixel 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114800" y="2667000"/>
            <a:ext cx="1752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Pixel 3</a:t>
            </a:r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533400" y="3962400"/>
            <a:ext cx="2133600" cy="1447800"/>
            <a:chOff x="2555052" y="4668373"/>
            <a:chExt cx="1685807" cy="1234887"/>
          </a:xfrm>
        </p:grpSpPr>
        <p:sp>
          <p:nvSpPr>
            <p:cNvPr id="102" name="Rectangle 101"/>
            <p:cNvSpPr/>
            <p:nvPr/>
          </p:nvSpPr>
          <p:spPr>
            <a:xfrm rot="16200000">
              <a:off x="2447988" y="5555366"/>
              <a:ext cx="454958" cy="2408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95882" y="4668373"/>
              <a:ext cx="1444977" cy="19498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Vrtx</a:t>
              </a:r>
              <a:r>
                <a:rPr lang="en-US" dirty="0"/>
                <a:t> 0</a:t>
              </a: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838200" y="41910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 rot="16200000">
            <a:off x="1600200" y="4343400"/>
            <a:ext cx="304800" cy="2438400"/>
          </a:xfrm>
          <a:prstGeom prst="rect">
            <a:avLst/>
          </a:prstGeom>
          <a:solidFill>
            <a:srgbClr val="E89C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 rot="16200000">
            <a:off x="2362200" y="4267200"/>
            <a:ext cx="9144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Vrtx</a:t>
            </a:r>
            <a:r>
              <a:rPr lang="en-US" dirty="0"/>
              <a:t> 2</a:t>
            </a:r>
          </a:p>
        </p:txBody>
      </p:sp>
      <p:sp>
        <p:nvSpPr>
          <p:cNvPr id="110" name="Rectangle 109"/>
          <p:cNvSpPr/>
          <p:nvPr/>
        </p:nvSpPr>
        <p:spPr>
          <a:xfrm rot="16200000">
            <a:off x="228600" y="4267200"/>
            <a:ext cx="9144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Vrtx</a:t>
            </a:r>
            <a:r>
              <a:rPr lang="en-US" dirty="0"/>
              <a:t> 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295400" y="41910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752600" y="41910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24" name="Rectangle 123"/>
          <p:cNvSpPr/>
          <p:nvPr/>
        </p:nvSpPr>
        <p:spPr>
          <a:xfrm>
            <a:off x="2209800" y="41910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838200" y="44958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95400" y="44958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1752600" y="44958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28" name="Rectangle 127"/>
          <p:cNvSpPr/>
          <p:nvPr/>
        </p:nvSpPr>
        <p:spPr>
          <a:xfrm>
            <a:off x="2209800" y="44958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838200" y="48006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1295400" y="48006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752600" y="48006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32" name="Rectangle 131"/>
          <p:cNvSpPr/>
          <p:nvPr/>
        </p:nvSpPr>
        <p:spPr>
          <a:xfrm>
            <a:off x="2209800" y="48006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838200" y="51054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1295400" y="51054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752600" y="51054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36" name="Rectangle 135"/>
          <p:cNvSpPr/>
          <p:nvPr/>
        </p:nvSpPr>
        <p:spPr>
          <a:xfrm>
            <a:off x="2209800" y="51054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 rot="16200000">
            <a:off x="2552700" y="4991100"/>
            <a:ext cx="533400" cy="304800"/>
          </a:xfrm>
          <a:prstGeom prst="rect">
            <a:avLst/>
          </a:prstGeom>
          <a:solidFill>
            <a:srgbClr val="E89C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4572000" y="5486400"/>
            <a:ext cx="304800" cy="152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00600" y="44958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rot="16200000">
            <a:off x="4038600" y="4648200"/>
            <a:ext cx="1371600" cy="152400"/>
          </a:xfrm>
          <a:prstGeom prst="rect">
            <a:avLst/>
          </a:prstGeom>
          <a:solidFill>
            <a:srgbClr val="E89C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 rot="16200000">
            <a:off x="4914900" y="4152900"/>
            <a:ext cx="2286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5257800" y="44958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5715000" y="44958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47" name="Rectangle 146"/>
          <p:cNvSpPr/>
          <p:nvPr/>
        </p:nvSpPr>
        <p:spPr>
          <a:xfrm>
            <a:off x="6172200" y="44958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800600" y="48006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5257800" y="48006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5715000" y="48006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51" name="Rectangle 150"/>
          <p:cNvSpPr/>
          <p:nvPr/>
        </p:nvSpPr>
        <p:spPr>
          <a:xfrm>
            <a:off x="6172200" y="48006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800600" y="51054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5257800" y="51054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5715000" y="51054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55" name="Rectangle 154"/>
          <p:cNvSpPr/>
          <p:nvPr/>
        </p:nvSpPr>
        <p:spPr>
          <a:xfrm>
            <a:off x="6172200" y="51054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4800600" y="54102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5257800" y="54102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715000" y="54102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59" name="Rectangle 158"/>
          <p:cNvSpPr/>
          <p:nvPr/>
        </p:nvSpPr>
        <p:spPr>
          <a:xfrm>
            <a:off x="6172200" y="5410200"/>
            <a:ext cx="4572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 rot="16200000">
            <a:off x="5867400" y="4800600"/>
            <a:ext cx="1676400" cy="152400"/>
          </a:xfrm>
          <a:prstGeom prst="rect">
            <a:avLst/>
          </a:prstGeom>
          <a:solidFill>
            <a:srgbClr val="E89C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 rot="16200000">
            <a:off x="5372100" y="4152900"/>
            <a:ext cx="2286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 rot="16200000">
            <a:off x="5829300" y="4152900"/>
            <a:ext cx="2286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 rot="16200000">
            <a:off x="6286500" y="4152900"/>
            <a:ext cx="2286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 rot="16200000">
            <a:off x="4914900" y="3924300"/>
            <a:ext cx="2286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 rot="16200000">
            <a:off x="5372100" y="3924300"/>
            <a:ext cx="2286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 rot="16200000">
            <a:off x="5829300" y="3924300"/>
            <a:ext cx="2286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 rot="16200000">
            <a:off x="6286500" y="3924300"/>
            <a:ext cx="2286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4800600" y="4495800"/>
            <a:ext cx="457200" cy="304800"/>
            <a:chOff x="6553200" y="4343400"/>
            <a:chExt cx="457200" cy="304800"/>
          </a:xfrm>
        </p:grpSpPr>
        <p:sp>
          <p:nvSpPr>
            <p:cNvPr id="168" name="Rectangle 167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" name="Group 173"/>
          <p:cNvGrpSpPr>
            <a:grpSpLocks/>
          </p:cNvGrpSpPr>
          <p:nvPr/>
        </p:nvGrpSpPr>
        <p:grpSpPr bwMode="auto">
          <a:xfrm>
            <a:off x="5257800" y="4495800"/>
            <a:ext cx="457200" cy="304800"/>
            <a:chOff x="6553200" y="4343400"/>
            <a:chExt cx="457200" cy="304800"/>
          </a:xfrm>
        </p:grpSpPr>
        <p:sp>
          <p:nvSpPr>
            <p:cNvPr id="175" name="Rectangle 174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7" name="Group 178"/>
          <p:cNvGrpSpPr>
            <a:grpSpLocks/>
          </p:cNvGrpSpPr>
          <p:nvPr/>
        </p:nvGrpSpPr>
        <p:grpSpPr bwMode="auto">
          <a:xfrm>
            <a:off x="5715000" y="4495800"/>
            <a:ext cx="457200" cy="304800"/>
            <a:chOff x="6553200" y="4343400"/>
            <a:chExt cx="457200" cy="304800"/>
          </a:xfrm>
        </p:grpSpPr>
        <p:sp>
          <p:nvSpPr>
            <p:cNvPr id="180" name="Rectangle 179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" name="Group 183"/>
          <p:cNvGrpSpPr>
            <a:grpSpLocks/>
          </p:cNvGrpSpPr>
          <p:nvPr/>
        </p:nvGrpSpPr>
        <p:grpSpPr bwMode="auto">
          <a:xfrm>
            <a:off x="6172200" y="4495800"/>
            <a:ext cx="457200" cy="304800"/>
            <a:chOff x="6553200" y="4343400"/>
            <a:chExt cx="457200" cy="304800"/>
          </a:xfrm>
        </p:grpSpPr>
        <p:sp>
          <p:nvSpPr>
            <p:cNvPr id="185" name="Rectangle 184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9" name="Group 188"/>
          <p:cNvGrpSpPr>
            <a:grpSpLocks/>
          </p:cNvGrpSpPr>
          <p:nvPr/>
        </p:nvGrpSpPr>
        <p:grpSpPr bwMode="auto">
          <a:xfrm>
            <a:off x="4800600" y="4800600"/>
            <a:ext cx="457200" cy="304800"/>
            <a:chOff x="6553200" y="4343400"/>
            <a:chExt cx="457200" cy="304800"/>
          </a:xfrm>
        </p:grpSpPr>
        <p:sp>
          <p:nvSpPr>
            <p:cNvPr id="190" name="Rectangle 189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193"/>
          <p:cNvGrpSpPr>
            <a:grpSpLocks/>
          </p:cNvGrpSpPr>
          <p:nvPr/>
        </p:nvGrpSpPr>
        <p:grpSpPr bwMode="auto">
          <a:xfrm>
            <a:off x="5257800" y="4800600"/>
            <a:ext cx="457200" cy="304800"/>
            <a:chOff x="6553200" y="4343400"/>
            <a:chExt cx="457200" cy="304800"/>
          </a:xfrm>
        </p:grpSpPr>
        <p:sp>
          <p:nvSpPr>
            <p:cNvPr id="195" name="Rectangle 194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1" name="Group 198"/>
          <p:cNvGrpSpPr>
            <a:grpSpLocks/>
          </p:cNvGrpSpPr>
          <p:nvPr/>
        </p:nvGrpSpPr>
        <p:grpSpPr bwMode="auto">
          <a:xfrm>
            <a:off x="5715000" y="4800600"/>
            <a:ext cx="457200" cy="304800"/>
            <a:chOff x="6553200" y="4343400"/>
            <a:chExt cx="457200" cy="304800"/>
          </a:xfrm>
        </p:grpSpPr>
        <p:sp>
          <p:nvSpPr>
            <p:cNvPr id="200" name="Rectangle 199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2" name="Group 203"/>
          <p:cNvGrpSpPr>
            <a:grpSpLocks/>
          </p:cNvGrpSpPr>
          <p:nvPr/>
        </p:nvGrpSpPr>
        <p:grpSpPr bwMode="auto">
          <a:xfrm>
            <a:off x="6172200" y="4800600"/>
            <a:ext cx="457200" cy="304800"/>
            <a:chOff x="6553200" y="4343400"/>
            <a:chExt cx="457200" cy="304800"/>
          </a:xfrm>
        </p:grpSpPr>
        <p:sp>
          <p:nvSpPr>
            <p:cNvPr id="205" name="Rectangle 204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3" name="Group 208"/>
          <p:cNvGrpSpPr>
            <a:grpSpLocks/>
          </p:cNvGrpSpPr>
          <p:nvPr/>
        </p:nvGrpSpPr>
        <p:grpSpPr bwMode="auto">
          <a:xfrm>
            <a:off x="4800600" y="5105400"/>
            <a:ext cx="457200" cy="304800"/>
            <a:chOff x="6553200" y="4343400"/>
            <a:chExt cx="457200" cy="304800"/>
          </a:xfrm>
        </p:grpSpPr>
        <p:sp>
          <p:nvSpPr>
            <p:cNvPr id="210" name="Rectangle 209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4" name="Group 213"/>
          <p:cNvGrpSpPr>
            <a:grpSpLocks/>
          </p:cNvGrpSpPr>
          <p:nvPr/>
        </p:nvGrpSpPr>
        <p:grpSpPr bwMode="auto">
          <a:xfrm>
            <a:off x="5257800" y="5105400"/>
            <a:ext cx="457200" cy="304800"/>
            <a:chOff x="6553200" y="4343400"/>
            <a:chExt cx="457200" cy="304800"/>
          </a:xfrm>
        </p:grpSpPr>
        <p:sp>
          <p:nvSpPr>
            <p:cNvPr id="215" name="Rectangle 214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5" name="Group 218"/>
          <p:cNvGrpSpPr>
            <a:grpSpLocks/>
          </p:cNvGrpSpPr>
          <p:nvPr/>
        </p:nvGrpSpPr>
        <p:grpSpPr bwMode="auto">
          <a:xfrm>
            <a:off x="5715000" y="5105400"/>
            <a:ext cx="457200" cy="304800"/>
            <a:chOff x="6553200" y="4343400"/>
            <a:chExt cx="457200" cy="304800"/>
          </a:xfrm>
        </p:grpSpPr>
        <p:sp>
          <p:nvSpPr>
            <p:cNvPr id="220" name="Rectangle 219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7" name="Group 223"/>
          <p:cNvGrpSpPr>
            <a:grpSpLocks/>
          </p:cNvGrpSpPr>
          <p:nvPr/>
        </p:nvGrpSpPr>
        <p:grpSpPr bwMode="auto">
          <a:xfrm>
            <a:off x="6172200" y="5105400"/>
            <a:ext cx="457200" cy="304800"/>
            <a:chOff x="6553200" y="4343400"/>
            <a:chExt cx="457200" cy="304800"/>
          </a:xfrm>
        </p:grpSpPr>
        <p:sp>
          <p:nvSpPr>
            <p:cNvPr id="225" name="Rectangle 224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8" name="Group 228"/>
          <p:cNvGrpSpPr>
            <a:grpSpLocks/>
          </p:cNvGrpSpPr>
          <p:nvPr/>
        </p:nvGrpSpPr>
        <p:grpSpPr bwMode="auto">
          <a:xfrm>
            <a:off x="4800600" y="5410200"/>
            <a:ext cx="457200" cy="304800"/>
            <a:chOff x="6553200" y="4343400"/>
            <a:chExt cx="457200" cy="304800"/>
          </a:xfrm>
        </p:grpSpPr>
        <p:sp>
          <p:nvSpPr>
            <p:cNvPr id="230" name="Rectangle 229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" name="Group 233"/>
          <p:cNvGrpSpPr>
            <a:grpSpLocks/>
          </p:cNvGrpSpPr>
          <p:nvPr/>
        </p:nvGrpSpPr>
        <p:grpSpPr bwMode="auto">
          <a:xfrm>
            <a:off x="5257800" y="5410200"/>
            <a:ext cx="457200" cy="304800"/>
            <a:chOff x="6553200" y="4343400"/>
            <a:chExt cx="457200" cy="304800"/>
          </a:xfrm>
        </p:grpSpPr>
        <p:sp>
          <p:nvSpPr>
            <p:cNvPr id="235" name="Rectangle 234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5715000" y="5410200"/>
            <a:ext cx="457200" cy="304800"/>
            <a:chOff x="6553200" y="4343400"/>
            <a:chExt cx="457200" cy="304800"/>
          </a:xfrm>
        </p:grpSpPr>
        <p:sp>
          <p:nvSpPr>
            <p:cNvPr id="240" name="Rectangle 239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1" name="Group 243"/>
          <p:cNvGrpSpPr>
            <a:grpSpLocks/>
          </p:cNvGrpSpPr>
          <p:nvPr/>
        </p:nvGrpSpPr>
        <p:grpSpPr bwMode="auto">
          <a:xfrm>
            <a:off x="6172200" y="5410200"/>
            <a:ext cx="457200" cy="304800"/>
            <a:chOff x="6553200" y="4343400"/>
            <a:chExt cx="457200" cy="304800"/>
          </a:xfrm>
        </p:grpSpPr>
        <p:sp>
          <p:nvSpPr>
            <p:cNvPr id="245" name="Rectangle 244"/>
            <p:cNvSpPr/>
            <p:nvPr/>
          </p:nvSpPr>
          <p:spPr>
            <a:xfrm>
              <a:off x="65532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5532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6781800" y="43434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781800" y="44958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6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4" grpId="0" animBg="1"/>
      <p:bldP spid="105" grpId="0" animBg="1"/>
      <p:bldP spid="109" grpId="0" animBg="1"/>
      <p:bldP spid="110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Efficiency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 smtClean="0"/>
              <a:t>Note that we do the </a:t>
            </a:r>
            <a:r>
              <a:rPr lang="en-US" dirty="0" smtClean="0">
                <a:solidFill>
                  <a:schemeClr val="accent2"/>
                </a:solidFill>
              </a:rPr>
              <a:t>same thing </a:t>
            </a:r>
            <a:r>
              <a:rPr lang="en-US" dirty="0" smtClean="0"/>
              <a:t>for lots of pixels/vertices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3528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743200"/>
            <a:ext cx="9906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33528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2743200"/>
            <a:ext cx="9906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5600" y="33528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5600" y="2743200"/>
            <a:ext cx="9906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33528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8600" y="2743200"/>
            <a:ext cx="9906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81600" y="33528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2743200"/>
            <a:ext cx="9906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33528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24600" y="2743200"/>
            <a:ext cx="9906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51054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51054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71800" y="51054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05200" y="4038600"/>
            <a:ext cx="9906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51054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57800" y="51054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00800" y="5105400"/>
            <a:ext cx="9906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ALU</a:t>
            </a:r>
          </a:p>
        </p:txBody>
      </p:sp>
      <p:sp>
        <p:nvSpPr>
          <p:cNvPr id="29" name="Line 174"/>
          <p:cNvSpPr>
            <a:spLocks noChangeShapeType="1"/>
          </p:cNvSpPr>
          <p:nvPr/>
        </p:nvSpPr>
        <p:spPr bwMode="auto">
          <a:xfrm flipH="1">
            <a:off x="1143000" y="4343400"/>
            <a:ext cx="2362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74"/>
          <p:cNvSpPr>
            <a:spLocks noChangeShapeType="1"/>
          </p:cNvSpPr>
          <p:nvPr/>
        </p:nvSpPr>
        <p:spPr bwMode="auto">
          <a:xfrm flipH="1">
            <a:off x="2286000" y="43434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4"/>
          <p:cNvSpPr>
            <a:spLocks noChangeShapeType="1"/>
          </p:cNvSpPr>
          <p:nvPr/>
        </p:nvSpPr>
        <p:spPr bwMode="auto">
          <a:xfrm flipH="1">
            <a:off x="3429000" y="4343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74"/>
          <p:cNvSpPr>
            <a:spLocks noChangeShapeType="1"/>
          </p:cNvSpPr>
          <p:nvPr/>
        </p:nvSpPr>
        <p:spPr bwMode="auto">
          <a:xfrm>
            <a:off x="4114800" y="43434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74"/>
          <p:cNvSpPr>
            <a:spLocks noChangeShapeType="1"/>
          </p:cNvSpPr>
          <p:nvPr/>
        </p:nvSpPr>
        <p:spPr bwMode="auto">
          <a:xfrm>
            <a:off x="4495800" y="4343400"/>
            <a:ext cx="2438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74"/>
          <p:cNvSpPr>
            <a:spLocks noChangeShapeType="1"/>
          </p:cNvSpPr>
          <p:nvPr/>
        </p:nvSpPr>
        <p:spPr bwMode="auto">
          <a:xfrm>
            <a:off x="4267200" y="4343400"/>
            <a:ext cx="1447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381000" y="5638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80000"/>
              <a:buFontTx/>
              <a:buBlip>
                <a:blip r:embed="rId2"/>
              </a:buBlip>
              <a:defRPr/>
            </a:pPr>
            <a:r>
              <a:rPr lang="en-US" sz="2400" b="1" kern="0" dirty="0">
                <a:latin typeface="+mn-lt"/>
              </a:rPr>
              <a:t>A </a:t>
            </a:r>
            <a:r>
              <a:rPr lang="en-US" sz="2400" b="1" kern="0" dirty="0">
                <a:solidFill>
                  <a:schemeClr val="accent2"/>
                </a:solidFill>
                <a:latin typeface="+mn-lt"/>
              </a:rPr>
              <a:t>warp </a:t>
            </a:r>
            <a:r>
              <a:rPr lang="en-US" sz="2400" b="1" kern="0" dirty="0">
                <a:latin typeface="+mn-lt"/>
              </a:rPr>
              <a:t>= 32 threads launched together</a:t>
            </a:r>
          </a:p>
          <a:p>
            <a:pPr marL="914400" lvl="1" indent="-457200" eaLnBrk="0" hangingPunct="0">
              <a:spcBef>
                <a:spcPct val="20000"/>
              </a:spcBef>
              <a:buSzPct val="180000"/>
              <a:buFontTx/>
              <a:buBlip>
                <a:blip r:embed="rId2"/>
              </a:buBlip>
              <a:defRPr/>
            </a:pPr>
            <a:r>
              <a:rPr lang="en-US" sz="2400" b="1" kern="0" dirty="0">
                <a:latin typeface="+mn-lt"/>
              </a:rPr>
              <a:t>Usually, execute together as well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Early GPGPU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this performance attracted developers</a:t>
            </a:r>
          </a:p>
          <a:p>
            <a:r>
              <a:rPr lang="en-US" smtClean="0"/>
              <a:t>To use GPUs, re-expressed their algorithms as graphics computations</a:t>
            </a:r>
          </a:p>
          <a:p>
            <a:r>
              <a:rPr lang="en-US" smtClean="0"/>
              <a:t>Very tedious, limited usability</a:t>
            </a:r>
          </a:p>
          <a:p>
            <a:r>
              <a:rPr lang="en-US" smtClean="0"/>
              <a:t>Still had some very nice results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was the lead up to </a:t>
            </a:r>
            <a:r>
              <a:rPr lang="en-US" smtClean="0">
                <a:solidFill>
                  <a:schemeClr val="accent2"/>
                </a:solidFill>
              </a:rPr>
              <a:t>CUDA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584200"/>
          </a:xfrm>
        </p:spPr>
        <p:txBody>
          <a:bodyPr/>
          <a:lstStyle/>
          <a:p>
            <a:r>
              <a:rPr lang="en-US" smtClean="0"/>
              <a:t>High Level 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95400" y="2895600"/>
            <a:ext cx="4876800" cy="220980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3048000"/>
            <a:ext cx="838200" cy="990600"/>
          </a:xfrm>
          <a:prstGeom prst="rect">
            <a:avLst/>
          </a:prstGeom>
          <a:solidFill>
            <a:srgbClr val="FFD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1242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31242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33528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33528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35814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7400" y="35814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38100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7400" y="38100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3124200"/>
            <a:ext cx="2286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SMEM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62200" y="3048000"/>
            <a:ext cx="838200" cy="990600"/>
          </a:xfrm>
          <a:prstGeom prst="rect">
            <a:avLst/>
          </a:prstGeom>
          <a:solidFill>
            <a:srgbClr val="FFD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3200" y="31242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1242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33528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33528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3200" y="35814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71800" y="35814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43200" y="38100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71800" y="38100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38400" y="3124200"/>
            <a:ext cx="2286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SMEM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76600" y="3048000"/>
            <a:ext cx="838200" cy="990600"/>
          </a:xfrm>
          <a:prstGeom prst="rect">
            <a:avLst/>
          </a:prstGeom>
          <a:solidFill>
            <a:srgbClr val="FFD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31242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6200" y="31242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33528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0" y="33528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7600" y="35814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6200" y="35814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57600" y="38100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38100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52800" y="3124200"/>
            <a:ext cx="2286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SMEM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048000"/>
            <a:ext cx="838200" cy="990600"/>
          </a:xfrm>
          <a:prstGeom prst="rect">
            <a:avLst/>
          </a:prstGeom>
          <a:solidFill>
            <a:srgbClr val="FFD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86400" y="31242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15000" y="31242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86400" y="33528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5000" y="33528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86400" y="35814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5000" y="35814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400" y="38100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00" y="3810000"/>
            <a:ext cx="152400" cy="152400"/>
          </a:xfrm>
          <a:prstGeom prst="rect">
            <a:avLst/>
          </a:prstGeom>
          <a:solidFill>
            <a:srgbClr val="4DA7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81600" y="3124200"/>
            <a:ext cx="2286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SMEM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7800" y="4343400"/>
            <a:ext cx="4495800" cy="609600"/>
          </a:xfrm>
          <a:prstGeom prst="rect">
            <a:avLst/>
          </a:prstGeom>
          <a:solidFill>
            <a:srgbClr val="E37B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Global Memory</a:t>
            </a:r>
          </a:p>
        </p:txBody>
      </p:sp>
      <p:cxnSp>
        <p:nvCxnSpPr>
          <p:cNvPr id="48" name="Elbow Connector 47"/>
          <p:cNvCxnSpPr>
            <a:stCxn id="7" idx="2"/>
            <a:endCxn id="47" idx="0"/>
          </p:cNvCxnSpPr>
          <p:nvPr/>
        </p:nvCxnSpPr>
        <p:spPr>
          <a:xfrm rot="16200000" flipH="1">
            <a:off x="2628900" y="3276600"/>
            <a:ext cx="304800" cy="18288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2"/>
            <a:endCxn id="47" idx="0"/>
          </p:cNvCxnSpPr>
          <p:nvPr/>
        </p:nvCxnSpPr>
        <p:spPr>
          <a:xfrm rot="16200000" flipH="1">
            <a:off x="3086100" y="3733800"/>
            <a:ext cx="304800" cy="9144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7" idx="2"/>
            <a:endCxn id="47" idx="0"/>
          </p:cNvCxnSpPr>
          <p:nvPr/>
        </p:nvCxnSpPr>
        <p:spPr>
          <a:xfrm rot="5400000">
            <a:off x="4457700" y="3276600"/>
            <a:ext cx="304800" cy="18288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2"/>
            <a:endCxn id="47" idx="0"/>
          </p:cNvCxnSpPr>
          <p:nvPr/>
        </p:nvCxnSpPr>
        <p:spPr>
          <a:xfrm rot="5400000">
            <a:off x="3543301" y="4191000"/>
            <a:ext cx="304800" cy="31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343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958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6482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00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6" name="Straight Connector 55"/>
          <p:cNvCxnSpPr>
            <a:stCxn id="47" idx="3"/>
            <a:endCxn id="57" idx="1"/>
          </p:cNvCxnSpPr>
          <p:nvPr/>
        </p:nvCxnSpPr>
        <p:spPr>
          <a:xfrm>
            <a:off x="5943600" y="4648200"/>
            <a:ext cx="8382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81800" y="4343400"/>
            <a:ext cx="14478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CPU Chipset</a:t>
            </a:r>
          </a:p>
        </p:txBody>
      </p:sp>
      <p:sp>
        <p:nvSpPr>
          <p:cNvPr id="54327" name="TextBox 96"/>
          <p:cNvSpPr txBox="1">
            <a:spLocks noChangeArrowheads="1"/>
          </p:cNvSpPr>
          <p:nvPr/>
        </p:nvSpPr>
        <p:spPr bwMode="auto">
          <a:xfrm>
            <a:off x="6172200" y="4324350"/>
            <a:ext cx="606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PCIe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584775"/>
          </a:xfrm>
        </p:spPr>
        <p:txBody>
          <a:bodyPr/>
          <a:lstStyle/>
          <a:p>
            <a:pPr eaLnBrk="1" hangingPunct="1"/>
            <a:r>
              <a:rPr lang="en-US" dirty="0" smtClean="0"/>
              <a:t>Blocks of threads run on an SM</a:t>
            </a:r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1219200" y="2895600"/>
            <a:ext cx="3027362" cy="1157287"/>
            <a:chOff x="332" y="681"/>
            <a:chExt cx="1907" cy="72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" y="681"/>
              <a:ext cx="596" cy="729"/>
              <a:chOff x="343" y="681"/>
              <a:chExt cx="596" cy="729"/>
            </a:xfrm>
          </p:grpSpPr>
          <p:sp>
            <p:nvSpPr>
              <p:cNvPr id="47136" name="Freeform 6"/>
              <p:cNvSpPr>
                <a:spLocks noChangeAspect="1"/>
              </p:cNvSpPr>
              <p:nvPr/>
            </p:nvSpPr>
            <p:spPr bwMode="auto">
              <a:xfrm>
                <a:off x="600" y="885"/>
                <a:ext cx="81" cy="525"/>
              </a:xfrm>
              <a:custGeom>
                <a:avLst/>
                <a:gdLst>
                  <a:gd name="T0" fmla="*/ 0 w 208"/>
                  <a:gd name="T1" fmla="*/ 0 h 1536"/>
                  <a:gd name="T2" fmla="*/ 0 w 208"/>
                  <a:gd name="T3" fmla="*/ 0 h 1536"/>
                  <a:gd name="T4" fmla="*/ 0 w 208"/>
                  <a:gd name="T5" fmla="*/ 0 h 1536"/>
                  <a:gd name="T6" fmla="*/ 0 w 208"/>
                  <a:gd name="T7" fmla="*/ 0 h 1536"/>
                  <a:gd name="T8" fmla="*/ 0 w 208"/>
                  <a:gd name="T9" fmla="*/ 0 h 1536"/>
                  <a:gd name="T10" fmla="*/ 0 w 208"/>
                  <a:gd name="T11" fmla="*/ 0 h 1536"/>
                  <a:gd name="T12" fmla="*/ 0 w 208"/>
                  <a:gd name="T13" fmla="*/ 0 h 1536"/>
                  <a:gd name="T14" fmla="*/ 0 w 208"/>
                  <a:gd name="T15" fmla="*/ 0 h 1536"/>
                  <a:gd name="T16" fmla="*/ 0 w 208"/>
                  <a:gd name="T17" fmla="*/ 0 h 1536"/>
                  <a:gd name="T18" fmla="*/ 0 w 208"/>
                  <a:gd name="T19" fmla="*/ 0 h 1536"/>
                  <a:gd name="T20" fmla="*/ 0 w 208"/>
                  <a:gd name="T21" fmla="*/ 0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Text Box 7"/>
              <p:cNvSpPr txBox="1">
                <a:spLocks noChangeArrowheads="1"/>
              </p:cNvSpPr>
              <p:nvPr/>
            </p:nvSpPr>
            <p:spPr bwMode="auto">
              <a:xfrm>
                <a:off x="343" y="681"/>
                <a:ext cx="596" cy="23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Thread</a:t>
                </a:r>
              </a:p>
            </p:txBody>
          </p:sp>
        </p:grpSp>
        <p:sp>
          <p:nvSpPr>
            <p:cNvPr id="47134" name="Rectangle 8"/>
            <p:cNvSpPr>
              <a:spLocks noChangeArrowheads="1"/>
            </p:cNvSpPr>
            <p:nvPr/>
          </p:nvSpPr>
          <p:spPr bwMode="auto">
            <a:xfrm>
              <a:off x="1020" y="978"/>
              <a:ext cx="1219" cy="366"/>
            </a:xfrm>
            <a:prstGeom prst="rect">
              <a:avLst/>
            </a:prstGeom>
            <a:solidFill>
              <a:srgbClr val="00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47135" name="Line 9"/>
            <p:cNvSpPr>
              <a:spLocks noChangeShapeType="1"/>
            </p:cNvSpPr>
            <p:nvPr/>
          </p:nvSpPr>
          <p:spPr bwMode="auto">
            <a:xfrm>
              <a:off x="653" y="1161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5114926" y="2708275"/>
            <a:ext cx="3343276" cy="1443038"/>
            <a:chOff x="172" y="1480"/>
            <a:chExt cx="2106" cy="909"/>
          </a:xfrm>
        </p:grpSpPr>
        <p:grpSp>
          <p:nvGrpSpPr>
            <p:cNvPr id="5" name="Group 138"/>
            <p:cNvGrpSpPr>
              <a:grpSpLocks/>
            </p:cNvGrpSpPr>
            <p:nvPr/>
          </p:nvGrpSpPr>
          <p:grpSpPr bwMode="auto">
            <a:xfrm>
              <a:off x="286" y="1689"/>
              <a:ext cx="688" cy="700"/>
              <a:chOff x="967" y="1678"/>
              <a:chExt cx="688" cy="700"/>
            </a:xfrm>
          </p:grpSpPr>
          <p:sp>
            <p:nvSpPr>
              <p:cNvPr id="47120" name="Text Box 139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/>
              </a:p>
            </p:txBody>
          </p:sp>
          <p:grpSp>
            <p:nvGrpSpPr>
              <p:cNvPr id="6" name="Group 140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47122" name="Freeform 141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3" name="Freeform 142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4" name="Freeform 143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5" name="Freeform 144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6" name="Freeform 145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7" name="Freeform 146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8" name="Freeform 147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9" name="Freeform 148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0" name="Freeform 149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1" name="Freeform 150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2" name="Freeform 151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>
                    <a:gd name="T0" fmla="*/ 1 w 208"/>
                    <a:gd name="T1" fmla="*/ 0 h 1536"/>
                    <a:gd name="T2" fmla="*/ 1 w 208"/>
                    <a:gd name="T3" fmla="*/ 1 h 1536"/>
                    <a:gd name="T4" fmla="*/ 1 w 208"/>
                    <a:gd name="T5" fmla="*/ 1 h 1536"/>
                    <a:gd name="T6" fmla="*/ 1 w 208"/>
                    <a:gd name="T7" fmla="*/ 1 h 1536"/>
                    <a:gd name="T8" fmla="*/ 1 w 208"/>
                    <a:gd name="T9" fmla="*/ 1 h 1536"/>
                    <a:gd name="T10" fmla="*/ 1 w 208"/>
                    <a:gd name="T11" fmla="*/ 1 h 1536"/>
                    <a:gd name="T12" fmla="*/ 1 w 208"/>
                    <a:gd name="T13" fmla="*/ 1 h 1536"/>
                    <a:gd name="T14" fmla="*/ 1 w 208"/>
                    <a:gd name="T15" fmla="*/ 1 h 1536"/>
                    <a:gd name="T16" fmla="*/ 1 w 208"/>
                    <a:gd name="T17" fmla="*/ 1 h 1536"/>
                    <a:gd name="T18" fmla="*/ 1 w 208"/>
                    <a:gd name="T19" fmla="*/ 1 h 1536"/>
                    <a:gd name="T20" fmla="*/ 1 w 208"/>
                    <a:gd name="T21" fmla="*/ 1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7110" name="Text Box 152"/>
            <p:cNvSpPr txBox="1">
              <a:spLocks noChangeArrowheads="1"/>
            </p:cNvSpPr>
            <p:nvPr/>
          </p:nvSpPr>
          <p:spPr bwMode="auto">
            <a:xfrm>
              <a:off x="172" y="1480"/>
              <a:ext cx="916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Threadblock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47111" name="Rectangle 153"/>
            <p:cNvSpPr>
              <a:spLocks noChangeArrowheads="1"/>
            </p:cNvSpPr>
            <p:nvPr/>
          </p:nvSpPr>
          <p:spPr bwMode="auto">
            <a:xfrm>
              <a:off x="1355" y="1774"/>
              <a:ext cx="923" cy="530"/>
            </a:xfrm>
            <a:prstGeom prst="rect">
              <a:avLst/>
            </a:prstGeom>
            <a:solidFill>
              <a:srgbClr val="00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Per-block</a:t>
              </a:r>
              <a:br>
                <a:rPr lang="en-US"/>
              </a:br>
              <a:r>
                <a:rPr lang="en-US"/>
                <a:t>Shared</a:t>
              </a:r>
            </a:p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Memory</a:t>
              </a:r>
            </a:p>
          </p:txBody>
        </p:sp>
        <p:grpSp>
          <p:nvGrpSpPr>
            <p:cNvPr id="7" name="Group 162"/>
            <p:cNvGrpSpPr>
              <a:grpSpLocks/>
            </p:cNvGrpSpPr>
            <p:nvPr/>
          </p:nvGrpSpPr>
          <p:grpSpPr bwMode="auto">
            <a:xfrm>
              <a:off x="977" y="1849"/>
              <a:ext cx="369" cy="380"/>
              <a:chOff x="977" y="1849"/>
              <a:chExt cx="369" cy="380"/>
            </a:xfrm>
          </p:grpSpPr>
          <p:sp>
            <p:nvSpPr>
              <p:cNvPr id="47113" name="Line 155"/>
              <p:cNvSpPr>
                <a:spLocks noChangeShapeType="1"/>
              </p:cNvSpPr>
              <p:nvPr/>
            </p:nvSpPr>
            <p:spPr bwMode="auto">
              <a:xfrm>
                <a:off x="977" y="2039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4" name="Line 156"/>
              <p:cNvSpPr>
                <a:spLocks noChangeShapeType="1"/>
              </p:cNvSpPr>
              <p:nvPr/>
            </p:nvSpPr>
            <p:spPr bwMode="auto">
              <a:xfrm>
                <a:off x="977" y="1975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5" name="Line 157"/>
              <p:cNvSpPr>
                <a:spLocks noChangeShapeType="1"/>
              </p:cNvSpPr>
              <p:nvPr/>
            </p:nvSpPr>
            <p:spPr bwMode="auto">
              <a:xfrm>
                <a:off x="977" y="1912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6" name="Line 158"/>
              <p:cNvSpPr>
                <a:spLocks noChangeShapeType="1"/>
              </p:cNvSpPr>
              <p:nvPr/>
            </p:nvSpPr>
            <p:spPr bwMode="auto">
              <a:xfrm>
                <a:off x="977" y="2102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7" name="Line 159"/>
              <p:cNvSpPr>
                <a:spLocks noChangeShapeType="1"/>
              </p:cNvSpPr>
              <p:nvPr/>
            </p:nvSpPr>
            <p:spPr bwMode="auto">
              <a:xfrm>
                <a:off x="977" y="2165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8" name="Line 160"/>
              <p:cNvSpPr>
                <a:spLocks noChangeShapeType="1"/>
              </p:cNvSpPr>
              <p:nvPr/>
            </p:nvSpPr>
            <p:spPr bwMode="auto">
              <a:xfrm>
                <a:off x="977" y="1849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9" name="Line 161"/>
              <p:cNvSpPr>
                <a:spLocks noChangeShapeType="1"/>
              </p:cNvSpPr>
              <p:nvPr/>
            </p:nvSpPr>
            <p:spPr bwMode="auto">
              <a:xfrm>
                <a:off x="977" y="2229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" name="Rectangle 33"/>
          <p:cNvSpPr/>
          <p:nvPr/>
        </p:nvSpPr>
        <p:spPr>
          <a:xfrm>
            <a:off x="5486400" y="1676400"/>
            <a:ext cx="838200" cy="990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67400" y="1752600"/>
            <a:ext cx="1524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6000" y="1752600"/>
            <a:ext cx="1524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67400" y="1981200"/>
            <a:ext cx="1524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1981200"/>
            <a:ext cx="1524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67400" y="2209800"/>
            <a:ext cx="1524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2209800"/>
            <a:ext cx="1524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67400" y="2438400"/>
            <a:ext cx="1524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96000" y="2438400"/>
            <a:ext cx="1524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62600" y="1752600"/>
            <a:ext cx="2286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SMEM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09800" y="2057400"/>
            <a:ext cx="457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914400" y="1219200"/>
            <a:ext cx="233910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Streaming Processor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4495800" y="1219200"/>
            <a:ext cx="280076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Streaming Multiprocessor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8600" y="3429000"/>
            <a:ext cx="1219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/>
                </a:solidFill>
              </a:rPr>
              <a:t>Registers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705600" y="4419600"/>
            <a:ext cx="1935162" cy="581025"/>
          </a:xfrm>
          <a:prstGeom prst="rect">
            <a:avLst/>
          </a:prstGeom>
          <a:solidFill>
            <a:srgbClr val="0000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5715000" y="4191000"/>
            <a:ext cx="9906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584775"/>
          </a:xfrm>
        </p:spPr>
        <p:txBody>
          <a:bodyPr/>
          <a:lstStyle/>
          <a:p>
            <a:pPr eaLnBrk="1" hangingPunct="1"/>
            <a:r>
              <a:rPr lang="en-US" dirty="0" smtClean="0"/>
              <a:t>Whole grid runs on GPU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08263" y="1600200"/>
            <a:ext cx="3927475" cy="1258888"/>
            <a:chOff x="1584" y="117"/>
            <a:chExt cx="2474" cy="793"/>
          </a:xfrm>
        </p:grpSpPr>
        <p:sp>
          <p:nvSpPr>
            <p:cNvPr id="55417" name="Text Box 3"/>
            <p:cNvSpPr txBox="1">
              <a:spLocks noChangeArrowheads="1"/>
            </p:cNvSpPr>
            <p:nvPr/>
          </p:nvSpPr>
          <p:spPr bwMode="auto">
            <a:xfrm>
              <a:off x="1984" y="117"/>
              <a:ext cx="167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rIns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CC00"/>
                  </a:solidFill>
                </a:rPr>
                <a:t>Many blocks of threads</a:t>
              </a:r>
              <a:endParaRPr lang="en-US" b="1" dirty="0">
                <a:solidFill>
                  <a:srgbClr val="00CC00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84" y="384"/>
              <a:ext cx="2474" cy="526"/>
              <a:chOff x="258" y="2682"/>
              <a:chExt cx="2474" cy="592"/>
            </a:xfrm>
          </p:grpSpPr>
          <p:sp>
            <p:nvSpPr>
              <p:cNvPr id="55419" name="Rectangle 5"/>
              <p:cNvSpPr>
                <a:spLocks noChangeArrowheads="1"/>
              </p:cNvSpPr>
              <p:nvPr/>
            </p:nvSpPr>
            <p:spPr bwMode="auto">
              <a:xfrm>
                <a:off x="258" y="2682"/>
                <a:ext cx="2474" cy="592"/>
              </a:xfrm>
              <a:prstGeom prst="rect">
                <a:avLst/>
              </a:prstGeom>
              <a:noFill/>
              <a:ln w="28575" algn="ctr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20" name="Text Box 6"/>
              <p:cNvSpPr txBox="1">
                <a:spLocks noChangeArrowheads="1"/>
              </p:cNvSpPr>
              <p:nvPr/>
            </p:nvSpPr>
            <p:spPr bwMode="auto">
              <a:xfrm>
                <a:off x="1337" y="2909"/>
                <a:ext cx="316" cy="26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1"/>
                  <a:t>. . .</a:t>
                </a: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13" y="2730"/>
                <a:ext cx="490" cy="497"/>
                <a:chOff x="967" y="1678"/>
                <a:chExt cx="688" cy="700"/>
              </a:xfrm>
            </p:grpSpPr>
            <p:sp>
              <p:nvSpPr>
                <p:cNvPr id="554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noFill/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 b="1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55466" name="Freeform 10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7" name="Freeform 11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8" name="Freeform 12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9" name="Freeform 13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0" name="Freeform 14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1" name="Freeform 15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2" name="Freeform 16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3" name="Freeform 17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4" name="Freeform 18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5" name="Freeform 19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6" name="Freeform 20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847" y="2730"/>
                <a:ext cx="490" cy="497"/>
                <a:chOff x="967" y="1678"/>
                <a:chExt cx="688" cy="700"/>
              </a:xfrm>
            </p:grpSpPr>
            <p:sp>
              <p:nvSpPr>
                <p:cNvPr id="5545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noFill/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 b="1"/>
                </a:p>
              </p:txBody>
            </p:sp>
            <p:grpSp>
              <p:nvGrpSpPr>
                <p:cNvPr id="7" name="Group 23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55453" name="Freeform 24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4" name="Freeform 25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5" name="Freeform 26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6" name="Freeform 27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7" name="Freeform 28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8" name="Freeform 29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9" name="Freeform 30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0" name="Freeform 31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1" name="Freeform 32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2" name="Freeform 33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3" name="Freeform 34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2187" y="2730"/>
                <a:ext cx="490" cy="497"/>
                <a:chOff x="967" y="1678"/>
                <a:chExt cx="688" cy="700"/>
              </a:xfrm>
            </p:grpSpPr>
            <p:sp>
              <p:nvSpPr>
                <p:cNvPr id="5543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noFill/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 b="1"/>
                </a:p>
              </p:txBody>
            </p:sp>
            <p:grpSp>
              <p:nvGrpSpPr>
                <p:cNvPr id="9" name="Group 37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55440" name="Freeform 38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1" name="Freeform 39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2" name="Freeform 40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3" name="Freeform 41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4" name="Freeform 42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5" name="Freeform 43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6" name="Freeform 44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7" name="Freeform 45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8" name="Freeform 46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9" name="Freeform 47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0" name="Freeform 48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49"/>
              <p:cNvGrpSpPr>
                <a:grpSpLocks/>
              </p:cNvGrpSpPr>
              <p:nvPr/>
            </p:nvGrpSpPr>
            <p:grpSpPr bwMode="auto">
              <a:xfrm>
                <a:off x="1383" y="2730"/>
                <a:ext cx="489" cy="497"/>
                <a:chOff x="967" y="1678"/>
                <a:chExt cx="688" cy="700"/>
              </a:xfrm>
            </p:grpSpPr>
            <p:sp>
              <p:nvSpPr>
                <p:cNvPr id="5542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noFill/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 b="1"/>
                </a:p>
              </p:txBody>
            </p:sp>
            <p:grpSp>
              <p:nvGrpSpPr>
                <p:cNvPr id="11" name="Group 51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55427" name="Freeform 52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28" name="Freeform 53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29" name="Freeform 54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0" name="Freeform 55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1" name="Freeform 56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2" name="Freeform 57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3" name="Freeform 58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4" name="Freeform 59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5" name="Freeform 60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6" name="Freeform 61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7" name="Freeform 62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55307" name="Line 174"/>
          <p:cNvSpPr>
            <a:spLocks noChangeShapeType="1"/>
          </p:cNvSpPr>
          <p:nvPr/>
        </p:nvSpPr>
        <p:spPr bwMode="auto">
          <a:xfrm flipH="1">
            <a:off x="2247900" y="2971800"/>
            <a:ext cx="22860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8" name="Line 175"/>
          <p:cNvSpPr>
            <a:spLocks noChangeShapeType="1"/>
          </p:cNvSpPr>
          <p:nvPr/>
        </p:nvSpPr>
        <p:spPr bwMode="auto">
          <a:xfrm flipH="1">
            <a:off x="3543300" y="2971800"/>
            <a:ext cx="9906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Line 176"/>
          <p:cNvSpPr>
            <a:spLocks noChangeShapeType="1"/>
          </p:cNvSpPr>
          <p:nvPr/>
        </p:nvSpPr>
        <p:spPr bwMode="auto">
          <a:xfrm>
            <a:off x="4533900" y="2971800"/>
            <a:ext cx="22098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0" name="Line 177"/>
          <p:cNvSpPr>
            <a:spLocks noChangeShapeType="1"/>
          </p:cNvSpPr>
          <p:nvPr/>
        </p:nvSpPr>
        <p:spPr bwMode="auto">
          <a:xfrm>
            <a:off x="4533900" y="2971800"/>
            <a:ext cx="9906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Line 178"/>
          <p:cNvSpPr>
            <a:spLocks noChangeShapeType="1"/>
          </p:cNvSpPr>
          <p:nvPr/>
        </p:nvSpPr>
        <p:spPr bwMode="auto">
          <a:xfrm>
            <a:off x="4533900" y="2971800"/>
            <a:ext cx="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30"/>
          <p:cNvGrpSpPr/>
          <p:nvPr/>
        </p:nvGrpSpPr>
        <p:grpSpPr>
          <a:xfrm>
            <a:off x="1447800" y="4343400"/>
            <a:ext cx="6172200" cy="2209800"/>
            <a:chOff x="2133600" y="4343400"/>
            <a:chExt cx="4876800" cy="2209800"/>
          </a:xfrm>
        </p:grpSpPr>
        <p:sp>
          <p:nvSpPr>
            <p:cNvPr id="181" name="Rounded Rectangle 180"/>
            <p:cNvSpPr/>
            <p:nvPr/>
          </p:nvSpPr>
          <p:spPr>
            <a:xfrm>
              <a:off x="2133600" y="4343400"/>
              <a:ext cx="4876800" cy="220980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286000" y="4572000"/>
              <a:ext cx="838200" cy="990600"/>
            </a:xfrm>
            <a:prstGeom prst="rect">
              <a:avLst/>
            </a:prstGeom>
            <a:solidFill>
              <a:srgbClr val="FFD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67000" y="46482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895600" y="46482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67000" y="48768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895600" y="48768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67000" y="51054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895600" y="51054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667000" y="53340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895600" y="53340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362200" y="4648200"/>
              <a:ext cx="228600" cy="83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SMEM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200400" y="4572000"/>
              <a:ext cx="838200" cy="990600"/>
            </a:xfrm>
            <a:prstGeom prst="rect">
              <a:avLst/>
            </a:prstGeom>
            <a:solidFill>
              <a:srgbClr val="FFD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581400" y="46482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810000" y="46482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581400" y="48768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10000" y="48768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581400" y="51054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810000" y="51054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581400" y="53340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810000" y="53340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276600" y="4648200"/>
              <a:ext cx="228600" cy="83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SMEM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114800" y="4572000"/>
              <a:ext cx="838200" cy="990600"/>
            </a:xfrm>
            <a:prstGeom prst="rect">
              <a:avLst/>
            </a:prstGeom>
            <a:solidFill>
              <a:srgbClr val="FFD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495800" y="46482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24400" y="46482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495800" y="48768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724400" y="48768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495800" y="51054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724400" y="51054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495800" y="53340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724400" y="53340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191000" y="4648200"/>
              <a:ext cx="228600" cy="83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SMEM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943600" y="4572000"/>
              <a:ext cx="838200" cy="990600"/>
            </a:xfrm>
            <a:prstGeom prst="rect">
              <a:avLst/>
            </a:prstGeom>
            <a:solidFill>
              <a:srgbClr val="FFD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324600" y="46482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553200" y="46482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324600" y="48768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553200" y="48768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324600" y="51054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553200" y="51054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324600" y="53340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553200" y="5334000"/>
              <a:ext cx="152400" cy="152400"/>
            </a:xfrm>
            <a:prstGeom prst="rect">
              <a:avLst/>
            </a:prstGeom>
            <a:solidFill>
              <a:srgbClr val="4DA70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019800" y="4648200"/>
              <a:ext cx="228600" cy="83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SMEM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286000" y="5867400"/>
              <a:ext cx="4495800" cy="609600"/>
            </a:xfrm>
            <a:prstGeom prst="rect">
              <a:avLst/>
            </a:prstGeom>
            <a:solidFill>
              <a:srgbClr val="E37B4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Global Memory</a:t>
              </a:r>
            </a:p>
          </p:txBody>
        </p:sp>
        <p:cxnSp>
          <p:nvCxnSpPr>
            <p:cNvPr id="223" name="Elbow Connector 222"/>
            <p:cNvCxnSpPr>
              <a:stCxn id="182" idx="2"/>
              <a:endCxn id="222" idx="0"/>
            </p:cNvCxnSpPr>
            <p:nvPr/>
          </p:nvCxnSpPr>
          <p:spPr>
            <a:xfrm rot="16200000" flipH="1">
              <a:off x="3467100" y="4800600"/>
              <a:ext cx="304800" cy="18288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Elbow Connector 223"/>
            <p:cNvCxnSpPr>
              <a:stCxn id="192" idx="2"/>
              <a:endCxn id="222" idx="0"/>
            </p:cNvCxnSpPr>
            <p:nvPr/>
          </p:nvCxnSpPr>
          <p:spPr>
            <a:xfrm rot="16200000" flipH="1">
              <a:off x="3924300" y="5257800"/>
              <a:ext cx="304800" cy="914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/>
            <p:cNvCxnSpPr>
              <a:stCxn id="212" idx="2"/>
              <a:endCxn id="222" idx="0"/>
            </p:cNvCxnSpPr>
            <p:nvPr/>
          </p:nvCxnSpPr>
          <p:spPr>
            <a:xfrm rot="5400000">
              <a:off x="5295900" y="4800600"/>
              <a:ext cx="304800" cy="18288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02" idx="2"/>
              <a:endCxn id="222" idx="0"/>
            </p:cNvCxnSpPr>
            <p:nvPr/>
          </p:nvCxnSpPr>
          <p:spPr>
            <a:xfrm rot="5400000">
              <a:off x="4381501" y="5715000"/>
              <a:ext cx="304800" cy="31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18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53340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54864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56388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Hierarchy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Threads launched for a parallel section are partitioned into thread blocks</a:t>
            </a:r>
          </a:p>
          <a:p>
            <a:pPr lvl="1" eaLnBrk="1" hangingPunct="1">
              <a:defRPr/>
            </a:pPr>
            <a:r>
              <a:rPr lang="en-US" dirty="0" smtClean="0"/>
              <a:t>Grid = all blocks for a given launch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Thread block is a group of threads that can:</a:t>
            </a:r>
          </a:p>
          <a:p>
            <a:pPr lvl="1" eaLnBrk="1" hangingPunct="1">
              <a:defRPr/>
            </a:pPr>
            <a:r>
              <a:rPr lang="en-US" dirty="0" smtClean="0"/>
              <a:t>Synchronize their execution</a:t>
            </a:r>
          </a:p>
          <a:p>
            <a:pPr lvl="1" eaLnBrk="1" hangingPunct="1">
              <a:defRPr/>
            </a:pPr>
            <a:r>
              <a:rPr lang="en-US" dirty="0" smtClean="0"/>
              <a:t>Communicate via shared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Model</a:t>
            </a:r>
          </a:p>
        </p:txBody>
      </p:sp>
      <p:grpSp>
        <p:nvGrpSpPr>
          <p:cNvPr id="2" name="Group 289"/>
          <p:cNvGrpSpPr>
            <a:grpSpLocks/>
          </p:cNvGrpSpPr>
          <p:nvPr/>
        </p:nvGrpSpPr>
        <p:grpSpPr bwMode="auto">
          <a:xfrm>
            <a:off x="1066800" y="2366963"/>
            <a:ext cx="8243888" cy="2357437"/>
            <a:chOff x="375" y="771"/>
            <a:chExt cx="5193" cy="1485"/>
          </a:xfrm>
        </p:grpSpPr>
        <p:sp>
          <p:nvSpPr>
            <p:cNvPr id="48132" name="Text Box 10"/>
            <p:cNvSpPr txBox="1">
              <a:spLocks noChangeArrowheads="1"/>
            </p:cNvSpPr>
            <p:nvPr/>
          </p:nvSpPr>
          <p:spPr bwMode="auto">
            <a:xfrm>
              <a:off x="460" y="771"/>
              <a:ext cx="713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Kernel 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75" y="965"/>
              <a:ext cx="2474" cy="526"/>
              <a:chOff x="258" y="2682"/>
              <a:chExt cx="2474" cy="592"/>
            </a:xfrm>
          </p:grpSpPr>
          <p:sp>
            <p:nvSpPr>
              <p:cNvPr id="48199" name="Rectangle 12"/>
              <p:cNvSpPr>
                <a:spLocks noChangeArrowheads="1"/>
              </p:cNvSpPr>
              <p:nvPr/>
            </p:nvSpPr>
            <p:spPr bwMode="auto">
              <a:xfrm>
                <a:off x="258" y="2682"/>
                <a:ext cx="2474" cy="592"/>
              </a:xfrm>
              <a:prstGeom prst="rect">
                <a:avLst/>
              </a:prstGeom>
              <a:noFill/>
              <a:ln w="28575" algn="ctr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0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909"/>
                <a:ext cx="316" cy="26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. . .</a:t>
                </a:r>
              </a:p>
            </p:txBody>
          </p: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313" y="2730"/>
                <a:ext cx="490" cy="497"/>
                <a:chOff x="967" y="1678"/>
                <a:chExt cx="688" cy="700"/>
              </a:xfrm>
            </p:grpSpPr>
            <p:sp>
              <p:nvSpPr>
                <p:cNvPr id="4824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5" name="Group 16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8246" name="Freeform 17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47" name="Freeform 18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48" name="Freeform 19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49" name="Freeform 20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50" name="Freeform 21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51" name="Freeform 22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52" name="Freeform 23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53" name="Freeform 24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54" name="Freeform 25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55" name="Freeform 26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56" name="Freeform 27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28"/>
              <p:cNvGrpSpPr>
                <a:grpSpLocks/>
              </p:cNvGrpSpPr>
              <p:nvPr/>
            </p:nvGrpSpPr>
            <p:grpSpPr bwMode="auto">
              <a:xfrm>
                <a:off x="847" y="2730"/>
                <a:ext cx="490" cy="497"/>
                <a:chOff x="967" y="1678"/>
                <a:chExt cx="688" cy="700"/>
              </a:xfrm>
            </p:grpSpPr>
            <p:sp>
              <p:nvSpPr>
                <p:cNvPr id="4823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7" name="Group 30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8233" name="Freeform 31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34" name="Freeform 32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35" name="Freeform 33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36" name="Freeform 34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37" name="Freeform 35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38" name="Freeform 36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39" name="Freeform 37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40" name="Freeform 38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41" name="Freeform 39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42" name="Freeform 40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43" name="Freeform 41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2187" y="2730"/>
                <a:ext cx="490" cy="497"/>
                <a:chOff x="967" y="1678"/>
                <a:chExt cx="688" cy="700"/>
              </a:xfrm>
            </p:grpSpPr>
            <p:sp>
              <p:nvSpPr>
                <p:cNvPr id="4821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9" name="Group 44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8220" name="Freeform 45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21" name="Freeform 46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22" name="Freeform 47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23" name="Freeform 48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24" name="Freeform 49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25" name="Freeform 50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26" name="Freeform 51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27" name="Freeform 52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28" name="Freeform 53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29" name="Freeform 54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30" name="Freeform 55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56"/>
              <p:cNvGrpSpPr>
                <a:grpSpLocks/>
              </p:cNvGrpSpPr>
              <p:nvPr/>
            </p:nvGrpSpPr>
            <p:grpSpPr bwMode="auto">
              <a:xfrm>
                <a:off x="1383" y="2730"/>
                <a:ext cx="489" cy="497"/>
                <a:chOff x="967" y="1678"/>
                <a:chExt cx="688" cy="700"/>
              </a:xfrm>
            </p:grpSpPr>
            <p:sp>
              <p:nvSpPr>
                <p:cNvPr id="4820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11" name="Group 58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8207" name="Freeform 59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08" name="Freeform 60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09" name="Freeform 61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0" name="Freeform 62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1" name="Freeform 63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2" name="Freeform 64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3" name="Freeform 65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4" name="Freeform 66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5" name="Freeform 67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6" name="Freeform 68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7" name="Freeform 69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134" name="Rectangle 70"/>
            <p:cNvSpPr>
              <a:spLocks noChangeArrowheads="1"/>
            </p:cNvSpPr>
            <p:nvPr/>
          </p:nvSpPr>
          <p:spPr bwMode="auto">
            <a:xfrm>
              <a:off x="3235" y="947"/>
              <a:ext cx="1056" cy="1309"/>
            </a:xfrm>
            <a:prstGeom prst="rect">
              <a:avLst/>
            </a:prstGeom>
            <a:solidFill>
              <a:srgbClr val="00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Per-device</a:t>
              </a:r>
              <a:br>
                <a:rPr lang="en-US"/>
              </a:br>
              <a:r>
                <a:rPr lang="en-US"/>
                <a:t>Global</a:t>
              </a:r>
            </a:p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/>
                <a:t>Memory</a:t>
              </a:r>
            </a:p>
          </p:txBody>
        </p:sp>
        <p:grpSp>
          <p:nvGrpSpPr>
            <p:cNvPr id="12" name="Group 71"/>
            <p:cNvGrpSpPr>
              <a:grpSpLocks/>
            </p:cNvGrpSpPr>
            <p:nvPr/>
          </p:nvGrpSpPr>
          <p:grpSpPr bwMode="auto">
            <a:xfrm>
              <a:off x="375" y="1727"/>
              <a:ext cx="2474" cy="525"/>
              <a:chOff x="258" y="2682"/>
              <a:chExt cx="2474" cy="592"/>
            </a:xfrm>
          </p:grpSpPr>
          <p:sp>
            <p:nvSpPr>
              <p:cNvPr id="48141" name="Rectangle 72"/>
              <p:cNvSpPr>
                <a:spLocks noChangeArrowheads="1"/>
              </p:cNvSpPr>
              <p:nvPr/>
            </p:nvSpPr>
            <p:spPr bwMode="auto">
              <a:xfrm>
                <a:off x="258" y="2682"/>
                <a:ext cx="2474" cy="592"/>
              </a:xfrm>
              <a:prstGeom prst="rect">
                <a:avLst/>
              </a:prstGeom>
              <a:noFill/>
              <a:ln w="28575" algn="ctr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Text Box 73"/>
              <p:cNvSpPr txBox="1">
                <a:spLocks noChangeArrowheads="1"/>
              </p:cNvSpPr>
              <p:nvPr/>
            </p:nvSpPr>
            <p:spPr bwMode="auto">
              <a:xfrm>
                <a:off x="1872" y="2910"/>
                <a:ext cx="316" cy="26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. . .</a:t>
                </a:r>
              </a:p>
            </p:txBody>
          </p:sp>
          <p:grpSp>
            <p:nvGrpSpPr>
              <p:cNvPr id="13" name="Group 74"/>
              <p:cNvGrpSpPr>
                <a:grpSpLocks/>
              </p:cNvGrpSpPr>
              <p:nvPr/>
            </p:nvGrpSpPr>
            <p:grpSpPr bwMode="auto">
              <a:xfrm>
                <a:off x="313" y="2730"/>
                <a:ext cx="490" cy="497"/>
                <a:chOff x="967" y="1678"/>
                <a:chExt cx="688" cy="700"/>
              </a:xfrm>
            </p:grpSpPr>
            <p:sp>
              <p:nvSpPr>
                <p:cNvPr id="4818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14" name="Group 76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8188" name="Freeform 77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9" name="Freeform 78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0" name="Freeform 79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1" name="Freeform 80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2" name="Freeform 81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3" name="Freeform 82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4" name="Freeform 83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5" name="Freeform 84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6" name="Freeform 85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7" name="Freeform 86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8" name="Freeform 87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88"/>
              <p:cNvGrpSpPr>
                <a:grpSpLocks/>
              </p:cNvGrpSpPr>
              <p:nvPr/>
            </p:nvGrpSpPr>
            <p:grpSpPr bwMode="auto">
              <a:xfrm>
                <a:off x="847" y="2730"/>
                <a:ext cx="490" cy="497"/>
                <a:chOff x="967" y="1678"/>
                <a:chExt cx="688" cy="700"/>
              </a:xfrm>
            </p:grpSpPr>
            <p:sp>
              <p:nvSpPr>
                <p:cNvPr id="4817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16" name="Group 90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8175" name="Freeform 91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6" name="Freeform 92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7" name="Freeform 93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8" name="Freeform 94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9" name="Freeform 95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0" name="Freeform 96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1" name="Freeform 97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2" name="Freeform 98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3" name="Freeform 99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4" name="Freeform 100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5" name="Freeform 101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" name="Group 102"/>
              <p:cNvGrpSpPr>
                <a:grpSpLocks/>
              </p:cNvGrpSpPr>
              <p:nvPr/>
            </p:nvGrpSpPr>
            <p:grpSpPr bwMode="auto">
              <a:xfrm>
                <a:off x="2187" y="2730"/>
                <a:ext cx="490" cy="497"/>
                <a:chOff x="967" y="1678"/>
                <a:chExt cx="688" cy="700"/>
              </a:xfrm>
            </p:grpSpPr>
            <p:sp>
              <p:nvSpPr>
                <p:cNvPr id="4816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18" name="Group 104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8162" name="Freeform 105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3" name="Freeform 106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4" name="Freeform 107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5" name="Freeform 108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6" name="Freeform 109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7" name="Freeform 110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8" name="Freeform 111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9" name="Freeform 112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0" name="Freeform 113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1" name="Freeform 114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2" name="Freeform 115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" name="Group 116"/>
              <p:cNvGrpSpPr>
                <a:grpSpLocks/>
              </p:cNvGrpSpPr>
              <p:nvPr/>
            </p:nvGrpSpPr>
            <p:grpSpPr bwMode="auto">
              <a:xfrm>
                <a:off x="1383" y="2730"/>
                <a:ext cx="489" cy="497"/>
                <a:chOff x="967" y="1678"/>
                <a:chExt cx="688" cy="700"/>
              </a:xfrm>
            </p:grpSpPr>
            <p:sp>
              <p:nvSpPr>
                <p:cNvPr id="4814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967" y="1678"/>
                  <a:ext cx="688" cy="7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CC0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ctr">
                    <a:lnSpc>
                      <a:spcPct val="85000"/>
                    </a:lnSpc>
                    <a:spcBef>
                      <a:spcPct val="10000"/>
                    </a:spcBef>
                  </a:pPr>
                  <a:endParaRPr lang="en-US" sz="1200"/>
                </a:p>
              </p:txBody>
            </p:sp>
            <p:grpSp>
              <p:nvGrpSpPr>
                <p:cNvPr id="20" name="Group 118"/>
                <p:cNvGrpSpPr>
                  <a:grpSpLocks/>
                </p:cNvGrpSpPr>
                <p:nvPr/>
              </p:nvGrpSpPr>
              <p:grpSpPr bwMode="auto">
                <a:xfrm>
                  <a:off x="1035" y="1764"/>
                  <a:ext cx="552" cy="529"/>
                  <a:chOff x="1045" y="1780"/>
                  <a:chExt cx="806" cy="773"/>
                </a:xfrm>
              </p:grpSpPr>
              <p:sp>
                <p:nvSpPr>
                  <p:cNvPr id="48149" name="Freeform 119"/>
                  <p:cNvSpPr>
                    <a:spLocks/>
                  </p:cNvSpPr>
                  <p:nvPr/>
                </p:nvSpPr>
                <p:spPr bwMode="auto">
                  <a:xfrm>
                    <a:off x="1045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0" name="Freeform 120"/>
                  <p:cNvSpPr>
                    <a:spLocks/>
                  </p:cNvSpPr>
                  <p:nvPr/>
                </p:nvSpPr>
                <p:spPr bwMode="auto">
                  <a:xfrm>
                    <a:off x="1116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1" name="Freeform 121"/>
                  <p:cNvSpPr>
                    <a:spLocks/>
                  </p:cNvSpPr>
                  <p:nvPr/>
                </p:nvSpPr>
                <p:spPr bwMode="auto">
                  <a:xfrm>
                    <a:off x="1181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2" name="Freeform 122"/>
                  <p:cNvSpPr>
                    <a:spLocks/>
                  </p:cNvSpPr>
                  <p:nvPr/>
                </p:nvSpPr>
                <p:spPr bwMode="auto">
                  <a:xfrm>
                    <a:off x="1247" y="1780"/>
                    <a:ext cx="147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3" name="Freeform 123"/>
                  <p:cNvSpPr>
                    <a:spLocks/>
                  </p:cNvSpPr>
                  <p:nvPr/>
                </p:nvSpPr>
                <p:spPr bwMode="auto">
                  <a:xfrm>
                    <a:off x="1312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4" name="Freeform 124"/>
                  <p:cNvSpPr>
                    <a:spLocks/>
                  </p:cNvSpPr>
                  <p:nvPr/>
                </p:nvSpPr>
                <p:spPr bwMode="auto">
                  <a:xfrm>
                    <a:off x="1378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5" name="Freeform 125"/>
                  <p:cNvSpPr>
                    <a:spLocks/>
                  </p:cNvSpPr>
                  <p:nvPr/>
                </p:nvSpPr>
                <p:spPr bwMode="auto">
                  <a:xfrm>
                    <a:off x="1443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6" name="Freeform 126"/>
                  <p:cNvSpPr>
                    <a:spLocks/>
                  </p:cNvSpPr>
                  <p:nvPr/>
                </p:nvSpPr>
                <p:spPr bwMode="auto">
                  <a:xfrm>
                    <a:off x="1509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7" name="Freeform 127"/>
                  <p:cNvSpPr>
                    <a:spLocks/>
                  </p:cNvSpPr>
                  <p:nvPr/>
                </p:nvSpPr>
                <p:spPr bwMode="auto">
                  <a:xfrm>
                    <a:off x="1574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8" name="Freeform 128"/>
                  <p:cNvSpPr>
                    <a:spLocks/>
                  </p:cNvSpPr>
                  <p:nvPr/>
                </p:nvSpPr>
                <p:spPr bwMode="auto">
                  <a:xfrm>
                    <a:off x="1640" y="1780"/>
                    <a:ext cx="145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9" name="Freeform 129"/>
                  <p:cNvSpPr>
                    <a:spLocks/>
                  </p:cNvSpPr>
                  <p:nvPr/>
                </p:nvSpPr>
                <p:spPr bwMode="auto">
                  <a:xfrm>
                    <a:off x="1705" y="1780"/>
                    <a:ext cx="146" cy="773"/>
                  </a:xfrm>
                  <a:custGeom>
                    <a:avLst/>
                    <a:gdLst>
                      <a:gd name="T0" fmla="*/ 1 w 208"/>
                      <a:gd name="T1" fmla="*/ 0 h 1536"/>
                      <a:gd name="T2" fmla="*/ 1 w 208"/>
                      <a:gd name="T3" fmla="*/ 1 h 1536"/>
                      <a:gd name="T4" fmla="*/ 1 w 208"/>
                      <a:gd name="T5" fmla="*/ 1 h 1536"/>
                      <a:gd name="T6" fmla="*/ 1 w 208"/>
                      <a:gd name="T7" fmla="*/ 1 h 1536"/>
                      <a:gd name="T8" fmla="*/ 1 w 208"/>
                      <a:gd name="T9" fmla="*/ 1 h 1536"/>
                      <a:gd name="T10" fmla="*/ 1 w 208"/>
                      <a:gd name="T11" fmla="*/ 1 h 1536"/>
                      <a:gd name="T12" fmla="*/ 1 w 208"/>
                      <a:gd name="T13" fmla="*/ 1 h 1536"/>
                      <a:gd name="T14" fmla="*/ 1 w 208"/>
                      <a:gd name="T15" fmla="*/ 1 h 1536"/>
                      <a:gd name="T16" fmla="*/ 1 w 208"/>
                      <a:gd name="T17" fmla="*/ 1 h 1536"/>
                      <a:gd name="T18" fmla="*/ 1 w 208"/>
                      <a:gd name="T19" fmla="*/ 1 h 1536"/>
                      <a:gd name="T20" fmla="*/ 1 w 208"/>
                      <a:gd name="T21" fmla="*/ 1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136" name="Text Box 130"/>
            <p:cNvSpPr txBox="1">
              <a:spLocks noChangeArrowheads="1"/>
            </p:cNvSpPr>
            <p:nvPr/>
          </p:nvSpPr>
          <p:spPr bwMode="auto">
            <a:xfrm>
              <a:off x="460" y="1541"/>
              <a:ext cx="713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Kernel 1</a:t>
              </a:r>
            </a:p>
          </p:txBody>
        </p:sp>
        <p:sp>
          <p:nvSpPr>
            <p:cNvPr id="48137" name="Line 131"/>
            <p:cNvSpPr>
              <a:spLocks noChangeShapeType="1"/>
            </p:cNvSpPr>
            <p:nvPr/>
          </p:nvSpPr>
          <p:spPr bwMode="auto">
            <a:xfrm>
              <a:off x="2861" y="1228"/>
              <a:ext cx="369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Line 132"/>
            <p:cNvSpPr>
              <a:spLocks noChangeShapeType="1"/>
            </p:cNvSpPr>
            <p:nvPr/>
          </p:nvSpPr>
          <p:spPr bwMode="auto">
            <a:xfrm>
              <a:off x="2861" y="1990"/>
              <a:ext cx="369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133"/>
            <p:cNvSpPr>
              <a:spLocks noChangeShapeType="1"/>
            </p:cNvSpPr>
            <p:nvPr/>
          </p:nvSpPr>
          <p:spPr bwMode="auto">
            <a:xfrm>
              <a:off x="4460" y="965"/>
              <a:ext cx="0" cy="128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Text Box 134"/>
            <p:cNvSpPr txBox="1">
              <a:spLocks noChangeArrowheads="1"/>
            </p:cNvSpPr>
            <p:nvPr/>
          </p:nvSpPr>
          <p:spPr bwMode="auto">
            <a:xfrm>
              <a:off x="4492" y="980"/>
              <a:ext cx="1076" cy="4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</a:rPr>
                <a:t>Sequential</a:t>
              </a:r>
            </a:p>
            <a:p>
              <a:r>
                <a:rPr lang="en-US">
                  <a:solidFill>
                    <a:srgbClr val="FFFF00"/>
                  </a:solidFill>
                </a:rPr>
                <a:t>Kernels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PPT_Template_Corp_4x3_rev1">
  <a:themeElements>
    <a:clrScheme name="4_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4_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17241</TotalTime>
  <Words>2249</Words>
  <Application>Microsoft Office PowerPoint</Application>
  <PresentationFormat>On-screen Show (4:3)</PresentationFormat>
  <Paragraphs>572</Paragraphs>
  <Slides>44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4_PPT_Template_Corp_4x3_rev1</vt:lpstr>
      <vt:lpstr>Lecture 2: GPU History &amp; CUDA Programming Basics</vt:lpstr>
      <vt:lpstr>Outline of CUDA Basics</vt:lpstr>
      <vt:lpstr>Basic Kernels and Execution on GPU</vt:lpstr>
      <vt:lpstr>CUDA Programming Model</vt:lpstr>
      <vt:lpstr>High Level View</vt:lpstr>
      <vt:lpstr>Blocks of threads run on an SM</vt:lpstr>
      <vt:lpstr>Whole grid runs on GPU</vt:lpstr>
      <vt:lpstr>Thread Hierarchy</vt:lpstr>
      <vt:lpstr>Memory Model</vt:lpstr>
      <vt:lpstr>Memory Model</vt:lpstr>
      <vt:lpstr>Example: Vector Addition Kernel</vt:lpstr>
      <vt:lpstr>Example: Vector Addition Kernel</vt:lpstr>
      <vt:lpstr>Example: Host code for  vecAdd</vt:lpstr>
      <vt:lpstr>Example: Host code for  vecAdd (2)</vt:lpstr>
      <vt:lpstr>Kernel Variations and Output</vt:lpstr>
      <vt:lpstr>Code executed on GPU</vt:lpstr>
      <vt:lpstr>Memory Spaces</vt:lpstr>
      <vt:lpstr>GPU Memory Allocation / Release</vt:lpstr>
      <vt:lpstr>Data Copies</vt:lpstr>
      <vt:lpstr>Code Walkthrough 1</vt:lpstr>
      <vt:lpstr>Code Walkthrough 1</vt:lpstr>
      <vt:lpstr>Code Walkthrough 1</vt:lpstr>
      <vt:lpstr>Code Walkthrough 1</vt:lpstr>
      <vt:lpstr>Example: Shuffling Data</vt:lpstr>
      <vt:lpstr>IDs and Dimensions</vt:lpstr>
      <vt:lpstr>Kernel with 2D Indexing</vt:lpstr>
      <vt:lpstr>Slide 27</vt:lpstr>
      <vt:lpstr>Blocks must be independent</vt:lpstr>
      <vt:lpstr>Questions?</vt:lpstr>
      <vt:lpstr>History of GPUs</vt:lpstr>
      <vt:lpstr>Graphics in a Nutshell</vt:lpstr>
      <vt:lpstr>The Graphics Pipeline</vt:lpstr>
      <vt:lpstr>The Graphics Pipeline</vt:lpstr>
      <vt:lpstr>The Graphics Pipeline</vt:lpstr>
      <vt:lpstr>The Graphics Pipeline</vt:lpstr>
      <vt:lpstr>The Graphics Pipeline</vt:lpstr>
      <vt:lpstr>The Graphics Pipeline</vt:lpstr>
      <vt:lpstr>The Graphics Pipeline</vt:lpstr>
      <vt:lpstr>The Graphics Pipeline</vt:lpstr>
      <vt:lpstr>Why GPUs scale so nicely</vt:lpstr>
      <vt:lpstr>With Moore’s Law…</vt:lpstr>
      <vt:lpstr>More Efficiency</vt:lpstr>
      <vt:lpstr>Early GPGPU</vt:lpstr>
      <vt:lpstr>Questions?</vt:lpstr>
    </vt:vector>
  </TitlesOfParts>
  <Company>NVIDIA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NVIDIA</dc:creator>
  <cp:lastModifiedBy>clittle</cp:lastModifiedBy>
  <cp:revision>443</cp:revision>
  <dcterms:created xsi:type="dcterms:W3CDTF">2006-08-17T01:43:44Z</dcterms:created>
  <dcterms:modified xsi:type="dcterms:W3CDTF">2010-04-01T01:01:04Z</dcterms:modified>
</cp:coreProperties>
</file>