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0" r:id="rId5"/>
    <p:sldId id="261" r:id="rId6"/>
    <p:sldId id="264" r:id="rId7"/>
    <p:sldId id="268" r:id="rId8"/>
    <p:sldId id="267" r:id="rId9"/>
  </p:sldIdLst>
  <p:sldSz cx="18288000" cy="10287000"/>
  <p:notesSz cx="6858000" cy="9144000"/>
  <p:embeddedFontLst>
    <p:embeddedFont>
      <p:font typeface="Neue Montreal" panose="020B0604020202020204" charset="0"/>
      <p:regular r:id="rId10"/>
    </p:embeddedFont>
    <p:embeddedFont>
      <p:font typeface="Neue Montreal Bold"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36A805-A28A-44B0-86DF-4418B3A8A7CC}" v="115" dt="2024-10-25T14:52:29.833"/>
    <p1510:client id="{6CE9F730-11D0-45E1-8B17-8C8C4D26079D}" v="19" dt="2024-10-25T13:59:05.463"/>
    <p1510:client id="{74F2DB0E-3DCA-48B9-ABF3-A7556D0541DE}" v="7" dt="2024-10-25T14:57:11.732"/>
    <p1510:client id="{945389A6-3603-47E9-A955-F4CE896EE5F3}" v="4" dt="2024-10-25T14:55:18.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8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2" name="Freeform 2"/>
          <p:cNvSpPr/>
          <p:nvPr/>
        </p:nvSpPr>
        <p:spPr>
          <a:xfrm>
            <a:off x="1028700" y="1028700"/>
            <a:ext cx="694676" cy="784945"/>
          </a:xfrm>
          <a:custGeom>
            <a:avLst/>
            <a:gdLst/>
            <a:ahLst/>
            <a:cxnLst/>
            <a:rect l="l" t="t" r="r" b="b"/>
            <a:pathLst>
              <a:path w="694676" h="784945">
                <a:moveTo>
                  <a:pt x="0" y="0"/>
                </a:moveTo>
                <a:lnTo>
                  <a:pt x="694676" y="0"/>
                </a:lnTo>
                <a:lnTo>
                  <a:pt x="694676" y="784945"/>
                </a:lnTo>
                <a:lnTo>
                  <a:pt x="0" y="7849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519681">
            <a:off x="5110297" y="2309422"/>
            <a:ext cx="18571789" cy="9525780"/>
          </a:xfrm>
          <a:custGeom>
            <a:avLst/>
            <a:gdLst/>
            <a:ahLst/>
            <a:cxnLst/>
            <a:rect l="l" t="t" r="r" b="b"/>
            <a:pathLst>
              <a:path w="18571789" h="9525780">
                <a:moveTo>
                  <a:pt x="0" y="0"/>
                </a:moveTo>
                <a:lnTo>
                  <a:pt x="18571789" y="0"/>
                </a:lnTo>
                <a:lnTo>
                  <a:pt x="18571789" y="9525781"/>
                </a:lnTo>
                <a:lnTo>
                  <a:pt x="0" y="9525781"/>
                </a:lnTo>
                <a:lnTo>
                  <a:pt x="0"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4" name="Freeform 4"/>
          <p:cNvSpPr/>
          <p:nvPr/>
        </p:nvSpPr>
        <p:spPr>
          <a:xfrm rot="21392852">
            <a:off x="-3858935" y="-5190012"/>
            <a:ext cx="18571789" cy="9525780"/>
          </a:xfrm>
          <a:custGeom>
            <a:avLst/>
            <a:gdLst/>
            <a:ahLst/>
            <a:cxnLst/>
            <a:rect l="l" t="t" r="r" b="b"/>
            <a:pathLst>
              <a:path w="18571789" h="9525780">
                <a:moveTo>
                  <a:pt x="0" y="0"/>
                </a:moveTo>
                <a:lnTo>
                  <a:pt x="18571789" y="0"/>
                </a:lnTo>
                <a:lnTo>
                  <a:pt x="18571789" y="9525780"/>
                </a:lnTo>
                <a:lnTo>
                  <a:pt x="0" y="9525780"/>
                </a:lnTo>
                <a:lnTo>
                  <a:pt x="0"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a:off x="13979830" y="927769"/>
            <a:ext cx="3279470" cy="929606"/>
            <a:chOff x="0" y="-38100"/>
            <a:chExt cx="863729" cy="244835"/>
          </a:xfrm>
        </p:grpSpPr>
        <p:sp>
          <p:nvSpPr>
            <p:cNvPr id="6" name="Freeform 6"/>
            <p:cNvSpPr/>
            <p:nvPr/>
          </p:nvSpPr>
          <p:spPr>
            <a:xfrm>
              <a:off x="0" y="0"/>
              <a:ext cx="863729" cy="206735"/>
            </a:xfrm>
            <a:custGeom>
              <a:avLst/>
              <a:gdLst/>
              <a:ahLst/>
              <a:cxnLst/>
              <a:rect l="l" t="t" r="r" b="b"/>
              <a:pathLst>
                <a:path w="863729" h="206735">
                  <a:moveTo>
                    <a:pt x="103367" y="0"/>
                  </a:moveTo>
                  <a:lnTo>
                    <a:pt x="760362" y="0"/>
                  </a:lnTo>
                  <a:cubicBezTo>
                    <a:pt x="787776" y="0"/>
                    <a:pt x="814068" y="10890"/>
                    <a:pt x="833453" y="30276"/>
                  </a:cubicBezTo>
                  <a:cubicBezTo>
                    <a:pt x="852838" y="49661"/>
                    <a:pt x="863729" y="75953"/>
                    <a:pt x="863729" y="103367"/>
                  </a:cubicBezTo>
                  <a:lnTo>
                    <a:pt x="863729" y="103367"/>
                  </a:lnTo>
                  <a:cubicBezTo>
                    <a:pt x="863729" y="130782"/>
                    <a:pt x="852838" y="157074"/>
                    <a:pt x="833453" y="176459"/>
                  </a:cubicBezTo>
                  <a:cubicBezTo>
                    <a:pt x="814068" y="195844"/>
                    <a:pt x="787776" y="206735"/>
                    <a:pt x="760362"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FFFFFF"/>
            </a:solidFill>
          </p:spPr>
        </p:sp>
        <p:sp>
          <p:nvSpPr>
            <p:cNvPr id="7" name="TextBox 7"/>
            <p:cNvSpPr txBox="1"/>
            <p:nvPr/>
          </p:nvSpPr>
          <p:spPr>
            <a:xfrm>
              <a:off x="0" y="-38100"/>
              <a:ext cx="863729" cy="244835"/>
            </a:xfrm>
            <a:prstGeom prst="rect">
              <a:avLst/>
            </a:prstGeom>
          </p:spPr>
          <p:txBody>
            <a:bodyPr lIns="50800" tIns="50800" rIns="50800" bIns="50800" rtlCol="0" anchor="ctr"/>
            <a:lstStyle/>
            <a:p>
              <a:pPr algn="ctr">
                <a:lnSpc>
                  <a:spcPts val="2520"/>
                </a:lnSpc>
              </a:pPr>
              <a:endParaRPr/>
            </a:p>
          </p:txBody>
        </p:sp>
      </p:grpSp>
      <p:grpSp>
        <p:nvGrpSpPr>
          <p:cNvPr id="8" name="Group 8"/>
          <p:cNvGrpSpPr/>
          <p:nvPr/>
        </p:nvGrpSpPr>
        <p:grpSpPr>
          <a:xfrm>
            <a:off x="14275761" y="1344472"/>
            <a:ext cx="240861" cy="240861"/>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0D0D"/>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520"/>
                </a:lnSpc>
              </a:pPr>
              <a:endParaRPr/>
            </a:p>
          </p:txBody>
        </p:sp>
      </p:grpSp>
      <p:sp>
        <p:nvSpPr>
          <p:cNvPr id="11" name="TextBox 11"/>
          <p:cNvSpPr txBox="1"/>
          <p:nvPr/>
        </p:nvSpPr>
        <p:spPr>
          <a:xfrm>
            <a:off x="1028700" y="2476000"/>
            <a:ext cx="10480051" cy="5539978"/>
          </a:xfrm>
          <a:prstGeom prst="rect">
            <a:avLst/>
          </a:prstGeom>
        </p:spPr>
        <p:txBody>
          <a:bodyPr lIns="0" tIns="0" rIns="0" bIns="0" rtlCol="0" anchor="t">
            <a:spAutoFit/>
          </a:bodyPr>
          <a:lstStyle/>
          <a:p>
            <a:pPr algn="l"/>
            <a:r>
              <a:rPr lang="en-US" sz="18000" dirty="0">
                <a:solidFill>
                  <a:srgbClr val="FFFFFF"/>
                </a:solidFill>
                <a:latin typeface="Neue Montreal"/>
                <a:ea typeface="Neue Montreal"/>
                <a:cs typeface="Neue Montreal"/>
                <a:sym typeface="Neue Montreal"/>
              </a:rPr>
              <a:t>Profile</a:t>
            </a:r>
            <a:br>
              <a:rPr lang="en-US" sz="18000" dirty="0">
                <a:solidFill>
                  <a:srgbClr val="FFFFFF"/>
                </a:solidFill>
                <a:latin typeface="Neue Montreal"/>
                <a:ea typeface="Neue Montreal"/>
                <a:cs typeface="Neue Montreal"/>
                <a:sym typeface="Neue Montreal"/>
              </a:rPr>
            </a:br>
            <a:r>
              <a:rPr lang="en-US" sz="18000" dirty="0">
                <a:solidFill>
                  <a:srgbClr val="FFFFFF"/>
                </a:solidFill>
                <a:latin typeface="Neue Montreal"/>
                <a:ea typeface="Neue Montreal"/>
                <a:cs typeface="Neue Montreal"/>
                <a:sym typeface="Neue Montreal"/>
              </a:rPr>
              <a:t>precision</a:t>
            </a:r>
          </a:p>
        </p:txBody>
      </p:sp>
      <p:sp>
        <p:nvSpPr>
          <p:cNvPr id="12" name="TextBox 12"/>
          <p:cNvSpPr txBox="1"/>
          <p:nvPr/>
        </p:nvSpPr>
        <p:spPr>
          <a:xfrm>
            <a:off x="14175368" y="1288986"/>
            <a:ext cx="2254313" cy="340542"/>
          </a:xfrm>
          <a:prstGeom prst="rect">
            <a:avLst/>
          </a:prstGeom>
        </p:spPr>
        <p:txBody>
          <a:bodyPr lIns="0" tIns="0" rIns="0" bIns="0" rtlCol="0" anchor="t">
            <a:spAutoFit/>
          </a:bodyPr>
          <a:lstStyle/>
          <a:p>
            <a:pPr marL="0" lvl="0" indent="0" algn="r">
              <a:lnSpc>
                <a:spcPts val="2940"/>
              </a:lnSpc>
              <a:spcBef>
                <a:spcPct val="0"/>
              </a:spcBef>
            </a:pPr>
            <a:r>
              <a:rPr lang="en-US" sz="2100" dirty="0">
                <a:solidFill>
                  <a:srgbClr val="0D0D0D"/>
                </a:solidFill>
                <a:latin typeface="Neue Montreal"/>
                <a:ea typeface="Neue Montreal"/>
                <a:cs typeface="Neue Montreal"/>
                <a:sym typeface="Neue Montreal"/>
              </a:rPr>
              <a:t>Idea Pitch</a:t>
            </a:r>
          </a:p>
        </p:txBody>
      </p:sp>
      <p:sp>
        <p:nvSpPr>
          <p:cNvPr id="13" name="TextBox 13"/>
          <p:cNvSpPr txBox="1"/>
          <p:nvPr/>
        </p:nvSpPr>
        <p:spPr>
          <a:xfrm>
            <a:off x="2043076" y="1149551"/>
            <a:ext cx="3495749" cy="486093"/>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FFFFFF"/>
                </a:solidFill>
                <a:latin typeface="Neue Montreal Bold"/>
                <a:ea typeface="Neue Montreal Bold"/>
                <a:cs typeface="Neue Montreal Bold"/>
                <a:sym typeface="Neue Montreal Bold"/>
              </a:rPr>
              <a:t>NoDEO</a:t>
            </a:r>
          </a:p>
        </p:txBody>
      </p:sp>
      <p:sp>
        <p:nvSpPr>
          <p:cNvPr id="14" name="TextBox 14"/>
          <p:cNvSpPr txBox="1"/>
          <p:nvPr/>
        </p:nvSpPr>
        <p:spPr>
          <a:xfrm>
            <a:off x="14242033" y="7869207"/>
            <a:ext cx="4768724" cy="293542"/>
          </a:xfrm>
          <a:prstGeom prst="rect">
            <a:avLst/>
          </a:prstGeom>
        </p:spPr>
        <p:txBody>
          <a:bodyPr wrap="square" lIns="0" tIns="0" rIns="0" bIns="0" rtlCol="0" anchor="t">
            <a:spAutoFit/>
          </a:bodyPr>
          <a:lstStyle/>
          <a:p>
            <a:pPr marL="0" lvl="0" indent="0" algn="l">
              <a:lnSpc>
                <a:spcPts val="2520"/>
              </a:lnSpc>
              <a:spcBef>
                <a:spcPct val="0"/>
              </a:spcBef>
            </a:pPr>
            <a:r>
              <a:rPr lang="en-US" sz="1800" b="1">
                <a:solidFill>
                  <a:srgbClr val="FFFFFF"/>
                </a:solidFill>
                <a:latin typeface="Neue Montreal Bold"/>
                <a:ea typeface="Neue Montreal Bold"/>
                <a:cs typeface="Neue Montreal Bold"/>
                <a:sym typeface="Neue Montreal Bold"/>
              </a:rPr>
              <a:t>Team members :</a:t>
            </a:r>
          </a:p>
        </p:txBody>
      </p:sp>
      <p:sp>
        <p:nvSpPr>
          <p:cNvPr id="15" name="TextBox 15"/>
          <p:cNvSpPr txBox="1"/>
          <p:nvPr/>
        </p:nvSpPr>
        <p:spPr>
          <a:xfrm>
            <a:off x="14242033" y="8242715"/>
            <a:ext cx="4768724" cy="1256562"/>
          </a:xfrm>
          <a:prstGeom prst="rect">
            <a:avLst/>
          </a:prstGeom>
        </p:spPr>
        <p:txBody>
          <a:bodyPr lIns="0" tIns="0" rIns="0" bIns="0" rtlCol="0" anchor="t">
            <a:spAutoFit/>
          </a:bodyPr>
          <a:lstStyle/>
          <a:p>
            <a:pPr algn="l">
              <a:lnSpc>
                <a:spcPts val="2520"/>
              </a:lnSpc>
              <a:spcBef>
                <a:spcPct val="0"/>
              </a:spcBef>
            </a:pPr>
            <a:r>
              <a:rPr lang="en-US" sz="1800">
                <a:solidFill>
                  <a:srgbClr val="FFFFFF"/>
                </a:solidFill>
                <a:latin typeface="Neue Montreal "/>
                <a:ea typeface="Inter"/>
                <a:cs typeface="Times New Roman" panose="02020603050405020304" pitchFamily="18" charset="0"/>
                <a:sym typeface="Inter"/>
              </a:rPr>
              <a:t>Harsh Anand</a:t>
            </a:r>
          </a:p>
          <a:p>
            <a:pPr algn="l">
              <a:lnSpc>
                <a:spcPts val="2520"/>
              </a:lnSpc>
              <a:spcBef>
                <a:spcPct val="0"/>
              </a:spcBef>
            </a:pPr>
            <a:r>
              <a:rPr lang="en-US">
                <a:solidFill>
                  <a:srgbClr val="FFFFFF"/>
                </a:solidFill>
                <a:latin typeface="Neue Montreal "/>
                <a:ea typeface="Inter"/>
                <a:cs typeface="Times New Roman" panose="02020603050405020304" pitchFamily="18" charset="0"/>
                <a:sym typeface="Inter"/>
              </a:rPr>
              <a:t>Harish Ramaswamy</a:t>
            </a:r>
          </a:p>
          <a:p>
            <a:pPr algn="l">
              <a:lnSpc>
                <a:spcPts val="2520"/>
              </a:lnSpc>
              <a:spcBef>
                <a:spcPct val="0"/>
              </a:spcBef>
            </a:pPr>
            <a:r>
              <a:rPr lang="en-US" sz="1800">
                <a:solidFill>
                  <a:srgbClr val="FFFFFF"/>
                </a:solidFill>
                <a:latin typeface="Neue Montreal "/>
                <a:ea typeface="Inter"/>
                <a:cs typeface="Times New Roman" panose="02020603050405020304" pitchFamily="18" charset="0"/>
                <a:sym typeface="Inter"/>
              </a:rPr>
              <a:t>Hrithik Verma</a:t>
            </a:r>
          </a:p>
          <a:p>
            <a:pPr algn="l">
              <a:lnSpc>
                <a:spcPts val="2520"/>
              </a:lnSpc>
              <a:spcBef>
                <a:spcPct val="0"/>
              </a:spcBef>
            </a:pPr>
            <a:r>
              <a:rPr lang="en-US">
                <a:solidFill>
                  <a:srgbClr val="FFFFFF"/>
                </a:solidFill>
                <a:latin typeface="Neue Montreal "/>
                <a:ea typeface="Inter"/>
                <a:cs typeface="Times New Roman" panose="02020603050405020304" pitchFamily="18" charset="0"/>
                <a:sym typeface="Inter"/>
              </a:rPr>
              <a:t>Md Zaid</a:t>
            </a:r>
            <a:endParaRPr lang="en-US" sz="1800">
              <a:solidFill>
                <a:srgbClr val="FFFFFF"/>
              </a:solidFill>
              <a:latin typeface="Neue Montreal "/>
              <a:ea typeface="Inter"/>
              <a:cs typeface="Times New Roman" panose="02020603050405020304" pitchFamily="18" charset="0"/>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8DE68"/>
        </a:solidFill>
        <a:effectLst/>
      </p:bgPr>
    </p:bg>
    <p:spTree>
      <p:nvGrpSpPr>
        <p:cNvPr id="1" name=""/>
        <p:cNvGrpSpPr/>
        <p:nvPr/>
      </p:nvGrpSpPr>
      <p:grpSpPr>
        <a:xfrm>
          <a:off x="0" y="0"/>
          <a:ext cx="0" cy="0"/>
          <a:chOff x="0" y="0"/>
          <a:chExt cx="0" cy="0"/>
        </a:xfrm>
      </p:grpSpPr>
      <p:sp>
        <p:nvSpPr>
          <p:cNvPr id="3" name="TextBox 3"/>
          <p:cNvSpPr txBox="1"/>
          <p:nvPr/>
        </p:nvSpPr>
        <p:spPr>
          <a:xfrm>
            <a:off x="1028700" y="3007302"/>
            <a:ext cx="10480051" cy="1783714"/>
          </a:xfrm>
          <a:prstGeom prst="rect">
            <a:avLst/>
          </a:prstGeom>
        </p:spPr>
        <p:txBody>
          <a:bodyPr lIns="0" tIns="0" rIns="0" bIns="0" rtlCol="0" anchor="t">
            <a:spAutoFit/>
          </a:bodyPr>
          <a:lstStyle/>
          <a:p>
            <a:pPr algn="l">
              <a:lnSpc>
                <a:spcPts val="14560"/>
              </a:lnSpc>
            </a:pPr>
            <a:r>
              <a:rPr lang="en-US" sz="10400">
                <a:solidFill>
                  <a:srgbClr val="0D0D0D"/>
                </a:solidFill>
                <a:latin typeface="Neue Montreal"/>
                <a:ea typeface="Neue Montreal"/>
                <a:cs typeface="Times New Roman" panose="02020603050405020304" pitchFamily="18" charset="0"/>
                <a:sym typeface="Neue Montreal"/>
              </a:rPr>
              <a:t>Agenda</a:t>
            </a:r>
          </a:p>
        </p:txBody>
      </p:sp>
      <p:grpSp>
        <p:nvGrpSpPr>
          <p:cNvPr id="4" name="Group 4"/>
          <p:cNvGrpSpPr/>
          <p:nvPr/>
        </p:nvGrpSpPr>
        <p:grpSpPr>
          <a:xfrm>
            <a:off x="1028700" y="6362700"/>
            <a:ext cx="2951738" cy="784945"/>
            <a:chOff x="0" y="0"/>
            <a:chExt cx="777412" cy="206735"/>
          </a:xfrm>
        </p:grpSpPr>
        <p:sp>
          <p:nvSpPr>
            <p:cNvPr id="5" name="Freeform 5"/>
            <p:cNvSpPr/>
            <p:nvPr/>
          </p:nvSpPr>
          <p:spPr>
            <a:xfrm>
              <a:off x="0" y="0"/>
              <a:ext cx="777412" cy="206735"/>
            </a:xfrm>
            <a:custGeom>
              <a:avLst/>
              <a:gdLst/>
              <a:ahLst/>
              <a:cxnLst/>
              <a:rect l="l" t="t" r="r" b="b"/>
              <a:pathLst>
                <a:path w="777412" h="206735">
                  <a:moveTo>
                    <a:pt x="103367" y="0"/>
                  </a:moveTo>
                  <a:lnTo>
                    <a:pt x="674045" y="0"/>
                  </a:lnTo>
                  <a:cubicBezTo>
                    <a:pt x="701460" y="0"/>
                    <a:pt x="727752" y="10890"/>
                    <a:pt x="747137" y="30276"/>
                  </a:cubicBezTo>
                  <a:cubicBezTo>
                    <a:pt x="766522" y="49661"/>
                    <a:pt x="777412" y="75953"/>
                    <a:pt x="777412" y="103367"/>
                  </a:cubicBezTo>
                  <a:lnTo>
                    <a:pt x="777412" y="103367"/>
                  </a:lnTo>
                  <a:cubicBezTo>
                    <a:pt x="777412" y="130782"/>
                    <a:pt x="766522" y="157074"/>
                    <a:pt x="747137" y="176459"/>
                  </a:cubicBezTo>
                  <a:cubicBezTo>
                    <a:pt x="727752" y="195844"/>
                    <a:pt x="701460" y="206735"/>
                    <a:pt x="674045"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FFFFFF"/>
            </a:solidFill>
          </p:spPr>
        </p:sp>
        <p:sp>
          <p:nvSpPr>
            <p:cNvPr id="6" name="TextBox 6"/>
            <p:cNvSpPr txBox="1"/>
            <p:nvPr/>
          </p:nvSpPr>
          <p:spPr>
            <a:xfrm>
              <a:off x="0" y="-38100"/>
              <a:ext cx="777412" cy="244835"/>
            </a:xfrm>
            <a:prstGeom prst="rect">
              <a:avLst/>
            </a:prstGeom>
          </p:spPr>
          <p:txBody>
            <a:bodyPr lIns="50800" tIns="50800" rIns="50800" bIns="50800" rtlCol="0" anchor="ctr"/>
            <a:lstStyle/>
            <a:p>
              <a:pPr algn="ctr">
                <a:lnSpc>
                  <a:spcPts val="2520"/>
                </a:lnSpc>
              </a:pPr>
              <a:endParaRPr/>
            </a:p>
          </p:txBody>
        </p:sp>
      </p:grpSp>
      <p:grpSp>
        <p:nvGrpSpPr>
          <p:cNvPr id="7" name="Group 7"/>
          <p:cNvGrpSpPr/>
          <p:nvPr/>
        </p:nvGrpSpPr>
        <p:grpSpPr>
          <a:xfrm>
            <a:off x="1028700" y="7415533"/>
            <a:ext cx="3996962" cy="784945"/>
            <a:chOff x="0" y="0"/>
            <a:chExt cx="777412" cy="206735"/>
          </a:xfrm>
        </p:grpSpPr>
        <p:sp>
          <p:nvSpPr>
            <p:cNvPr id="8" name="Freeform 8"/>
            <p:cNvSpPr/>
            <p:nvPr/>
          </p:nvSpPr>
          <p:spPr>
            <a:xfrm>
              <a:off x="0" y="0"/>
              <a:ext cx="777412" cy="206735"/>
            </a:xfrm>
            <a:custGeom>
              <a:avLst/>
              <a:gdLst/>
              <a:ahLst/>
              <a:cxnLst/>
              <a:rect l="l" t="t" r="r" b="b"/>
              <a:pathLst>
                <a:path w="777412" h="206735">
                  <a:moveTo>
                    <a:pt x="103367" y="0"/>
                  </a:moveTo>
                  <a:lnTo>
                    <a:pt x="674045" y="0"/>
                  </a:lnTo>
                  <a:cubicBezTo>
                    <a:pt x="701460" y="0"/>
                    <a:pt x="727752" y="10890"/>
                    <a:pt x="747137" y="30276"/>
                  </a:cubicBezTo>
                  <a:cubicBezTo>
                    <a:pt x="766522" y="49661"/>
                    <a:pt x="777412" y="75953"/>
                    <a:pt x="777412" y="103367"/>
                  </a:cubicBezTo>
                  <a:lnTo>
                    <a:pt x="777412" y="103367"/>
                  </a:lnTo>
                  <a:cubicBezTo>
                    <a:pt x="777412" y="130782"/>
                    <a:pt x="766522" y="157074"/>
                    <a:pt x="747137" y="176459"/>
                  </a:cubicBezTo>
                  <a:cubicBezTo>
                    <a:pt x="727752" y="195844"/>
                    <a:pt x="701460" y="206735"/>
                    <a:pt x="674045"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FFFFFF"/>
            </a:solidFill>
          </p:spPr>
        </p:sp>
        <p:sp>
          <p:nvSpPr>
            <p:cNvPr id="9" name="TextBox 9"/>
            <p:cNvSpPr txBox="1"/>
            <p:nvPr/>
          </p:nvSpPr>
          <p:spPr>
            <a:xfrm>
              <a:off x="0" y="-38100"/>
              <a:ext cx="777412" cy="244835"/>
            </a:xfrm>
            <a:prstGeom prst="rect">
              <a:avLst/>
            </a:prstGeom>
          </p:spPr>
          <p:txBody>
            <a:bodyPr lIns="50800" tIns="50800" rIns="50800" bIns="50800" rtlCol="0" anchor="ctr"/>
            <a:lstStyle/>
            <a:p>
              <a:pPr algn="ctr">
                <a:lnSpc>
                  <a:spcPts val="2520"/>
                </a:lnSpc>
              </a:pPr>
              <a:endParaRPr/>
            </a:p>
          </p:txBody>
        </p:sp>
      </p:grpSp>
      <p:grpSp>
        <p:nvGrpSpPr>
          <p:cNvPr id="16" name="Group 16"/>
          <p:cNvGrpSpPr/>
          <p:nvPr/>
        </p:nvGrpSpPr>
        <p:grpSpPr>
          <a:xfrm>
            <a:off x="7835744" y="6350945"/>
            <a:ext cx="3118241" cy="784945"/>
            <a:chOff x="0" y="0"/>
            <a:chExt cx="1051552" cy="206735"/>
          </a:xfrm>
        </p:grpSpPr>
        <p:sp>
          <p:nvSpPr>
            <p:cNvPr id="17" name="Freeform 17"/>
            <p:cNvSpPr/>
            <p:nvPr/>
          </p:nvSpPr>
          <p:spPr>
            <a:xfrm>
              <a:off x="0" y="0"/>
              <a:ext cx="1051552" cy="206735"/>
            </a:xfrm>
            <a:custGeom>
              <a:avLst/>
              <a:gdLst/>
              <a:ahLst/>
              <a:cxnLst/>
              <a:rect l="l" t="t" r="r" b="b"/>
              <a:pathLst>
                <a:path w="1051552" h="206735">
                  <a:moveTo>
                    <a:pt x="103367" y="0"/>
                  </a:moveTo>
                  <a:lnTo>
                    <a:pt x="948185" y="0"/>
                  </a:lnTo>
                  <a:cubicBezTo>
                    <a:pt x="975599" y="0"/>
                    <a:pt x="1001891" y="10890"/>
                    <a:pt x="1021276" y="30276"/>
                  </a:cubicBezTo>
                  <a:cubicBezTo>
                    <a:pt x="1040662" y="49661"/>
                    <a:pt x="1051552" y="75953"/>
                    <a:pt x="1051552" y="103367"/>
                  </a:cubicBezTo>
                  <a:lnTo>
                    <a:pt x="1051552" y="103367"/>
                  </a:lnTo>
                  <a:cubicBezTo>
                    <a:pt x="1051552" y="130782"/>
                    <a:pt x="1040662" y="157074"/>
                    <a:pt x="1021276" y="176459"/>
                  </a:cubicBezTo>
                  <a:cubicBezTo>
                    <a:pt x="1001891" y="195844"/>
                    <a:pt x="975599" y="206735"/>
                    <a:pt x="948185"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FFFFFF"/>
            </a:solidFill>
          </p:spPr>
          <p:txBody>
            <a:bodyPr/>
            <a:lstStyle/>
            <a:p>
              <a:endParaRPr lang="en-IN"/>
            </a:p>
          </p:txBody>
        </p:sp>
        <p:sp>
          <p:nvSpPr>
            <p:cNvPr id="18" name="TextBox 18"/>
            <p:cNvSpPr txBox="1"/>
            <p:nvPr/>
          </p:nvSpPr>
          <p:spPr>
            <a:xfrm>
              <a:off x="0" y="-38100"/>
              <a:ext cx="1051552" cy="244835"/>
            </a:xfrm>
            <a:prstGeom prst="rect">
              <a:avLst/>
            </a:prstGeom>
          </p:spPr>
          <p:txBody>
            <a:bodyPr lIns="50800" tIns="50800" rIns="50800" bIns="50800" rtlCol="0" anchor="ctr"/>
            <a:lstStyle/>
            <a:p>
              <a:pPr algn="ctr">
                <a:lnSpc>
                  <a:spcPts val="2520"/>
                </a:lnSpc>
              </a:pPr>
              <a:endParaRPr/>
            </a:p>
          </p:txBody>
        </p:sp>
      </p:grpSp>
      <p:grpSp>
        <p:nvGrpSpPr>
          <p:cNvPr id="22" name="Group 22"/>
          <p:cNvGrpSpPr/>
          <p:nvPr/>
        </p:nvGrpSpPr>
        <p:grpSpPr>
          <a:xfrm>
            <a:off x="4223575" y="6349906"/>
            <a:ext cx="3369032" cy="784945"/>
            <a:chOff x="0" y="0"/>
            <a:chExt cx="887317" cy="206735"/>
          </a:xfrm>
        </p:grpSpPr>
        <p:sp>
          <p:nvSpPr>
            <p:cNvPr id="23" name="Freeform 23"/>
            <p:cNvSpPr/>
            <p:nvPr/>
          </p:nvSpPr>
          <p:spPr>
            <a:xfrm>
              <a:off x="0" y="0"/>
              <a:ext cx="887317" cy="206735"/>
            </a:xfrm>
            <a:custGeom>
              <a:avLst/>
              <a:gdLst/>
              <a:ahLst/>
              <a:cxnLst/>
              <a:rect l="l" t="t" r="r" b="b"/>
              <a:pathLst>
                <a:path w="887317" h="206735">
                  <a:moveTo>
                    <a:pt x="103367" y="0"/>
                  </a:moveTo>
                  <a:lnTo>
                    <a:pt x="783950" y="0"/>
                  </a:lnTo>
                  <a:cubicBezTo>
                    <a:pt x="811364" y="0"/>
                    <a:pt x="837656" y="10890"/>
                    <a:pt x="857041" y="30276"/>
                  </a:cubicBezTo>
                  <a:cubicBezTo>
                    <a:pt x="876427" y="49661"/>
                    <a:pt x="887317" y="75953"/>
                    <a:pt x="887317" y="103367"/>
                  </a:cubicBezTo>
                  <a:lnTo>
                    <a:pt x="887317" y="103367"/>
                  </a:lnTo>
                  <a:cubicBezTo>
                    <a:pt x="887317" y="130782"/>
                    <a:pt x="876427" y="157074"/>
                    <a:pt x="857041" y="176459"/>
                  </a:cubicBezTo>
                  <a:cubicBezTo>
                    <a:pt x="837656" y="195844"/>
                    <a:pt x="811364" y="206735"/>
                    <a:pt x="783950"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FFFFFF"/>
            </a:solidFill>
          </p:spPr>
        </p:sp>
        <p:sp>
          <p:nvSpPr>
            <p:cNvPr id="24" name="TextBox 24"/>
            <p:cNvSpPr txBox="1"/>
            <p:nvPr/>
          </p:nvSpPr>
          <p:spPr>
            <a:xfrm>
              <a:off x="0" y="-38100"/>
              <a:ext cx="887317" cy="244835"/>
            </a:xfrm>
            <a:prstGeom prst="rect">
              <a:avLst/>
            </a:prstGeom>
          </p:spPr>
          <p:txBody>
            <a:bodyPr lIns="50800" tIns="50800" rIns="50800" bIns="50800" rtlCol="0" anchor="ctr"/>
            <a:lstStyle/>
            <a:p>
              <a:pPr algn="ctr">
                <a:lnSpc>
                  <a:spcPts val="2520"/>
                </a:lnSpc>
              </a:pPr>
              <a:endParaRPr/>
            </a:p>
          </p:txBody>
        </p:sp>
      </p:grpSp>
      <p:sp>
        <p:nvSpPr>
          <p:cNvPr id="28" name="TextBox 28"/>
          <p:cNvSpPr txBox="1"/>
          <p:nvPr/>
        </p:nvSpPr>
        <p:spPr>
          <a:xfrm>
            <a:off x="1830787" y="6548480"/>
            <a:ext cx="1988738" cy="365760"/>
          </a:xfrm>
          <a:prstGeom prst="rect">
            <a:avLst/>
          </a:prstGeom>
        </p:spPr>
        <p:txBody>
          <a:bodyPr lIns="0" tIns="0" rIns="0" bIns="0" rtlCol="0" anchor="t">
            <a:spAutoFit/>
          </a:bodyPr>
          <a:lstStyle/>
          <a:p>
            <a:pPr marL="0" lvl="0" indent="0" algn="l">
              <a:lnSpc>
                <a:spcPts val="2940"/>
              </a:lnSpc>
              <a:spcBef>
                <a:spcPct val="0"/>
              </a:spcBef>
            </a:pPr>
            <a:r>
              <a:rPr lang="en-US" sz="2100" spc="-63">
                <a:solidFill>
                  <a:srgbClr val="0D0D0D"/>
                </a:solidFill>
                <a:latin typeface="Neue Montreal"/>
                <a:ea typeface="Neue Montreal"/>
                <a:cs typeface="Neue Montreal"/>
                <a:sym typeface="Neue Montreal"/>
              </a:rPr>
              <a:t>Campaign Goals</a:t>
            </a:r>
          </a:p>
        </p:txBody>
      </p:sp>
      <p:sp>
        <p:nvSpPr>
          <p:cNvPr id="29" name="TextBox 29"/>
          <p:cNvSpPr txBox="1"/>
          <p:nvPr/>
        </p:nvSpPr>
        <p:spPr>
          <a:xfrm>
            <a:off x="1830787" y="7601313"/>
            <a:ext cx="2886669" cy="340542"/>
          </a:xfrm>
          <a:prstGeom prst="rect">
            <a:avLst/>
          </a:prstGeom>
        </p:spPr>
        <p:txBody>
          <a:bodyPr wrap="square" lIns="0" tIns="0" rIns="0" bIns="0" rtlCol="0" anchor="t">
            <a:spAutoFit/>
          </a:bodyPr>
          <a:lstStyle/>
          <a:p>
            <a:pPr marL="0" lvl="0" indent="0" algn="l">
              <a:lnSpc>
                <a:spcPts val="2940"/>
              </a:lnSpc>
              <a:spcBef>
                <a:spcPct val="0"/>
              </a:spcBef>
            </a:pPr>
            <a:r>
              <a:rPr lang="en-US" sz="2100" spc="-63">
                <a:solidFill>
                  <a:srgbClr val="0D0D0D"/>
                </a:solidFill>
                <a:latin typeface="Neue Montreal"/>
                <a:ea typeface="Neue Montreal"/>
                <a:cs typeface="Neue Montreal"/>
                <a:sym typeface="Neue Montreal"/>
              </a:rPr>
              <a:t>Flowchart and Tech-Stack</a:t>
            </a:r>
          </a:p>
        </p:txBody>
      </p:sp>
      <p:sp>
        <p:nvSpPr>
          <p:cNvPr id="32" name="TextBox 32"/>
          <p:cNvSpPr txBox="1"/>
          <p:nvPr/>
        </p:nvSpPr>
        <p:spPr>
          <a:xfrm>
            <a:off x="8637831" y="6536725"/>
            <a:ext cx="3118241" cy="712439"/>
          </a:xfrm>
          <a:prstGeom prst="rect">
            <a:avLst/>
          </a:prstGeom>
        </p:spPr>
        <p:txBody>
          <a:bodyPr lIns="0" tIns="0" rIns="0" bIns="0" rtlCol="0" anchor="t">
            <a:spAutoFit/>
          </a:bodyPr>
          <a:lstStyle/>
          <a:p>
            <a:pPr>
              <a:lnSpc>
                <a:spcPts val="2940"/>
              </a:lnSpc>
              <a:spcBef>
                <a:spcPct val="0"/>
              </a:spcBef>
            </a:pPr>
            <a:r>
              <a:rPr lang="en-US" sz="2100" spc="-63">
                <a:solidFill>
                  <a:srgbClr val="0D0D0D"/>
                </a:solidFill>
                <a:latin typeface="Neue Montreal"/>
                <a:ea typeface="Neue Montreal"/>
                <a:cs typeface="Neue Montreal"/>
                <a:sym typeface="Neue Montreal"/>
              </a:rPr>
              <a:t>Impending Issues</a:t>
            </a:r>
          </a:p>
          <a:p>
            <a:pPr marL="0" lvl="0" indent="0" algn="l">
              <a:lnSpc>
                <a:spcPts val="2940"/>
              </a:lnSpc>
              <a:spcBef>
                <a:spcPct val="0"/>
              </a:spcBef>
            </a:pPr>
            <a:endParaRPr lang="en-US" sz="2100" spc="-63">
              <a:solidFill>
                <a:srgbClr val="0D0D0D"/>
              </a:solidFill>
              <a:latin typeface="Neue Montreal"/>
              <a:ea typeface="Neue Montreal"/>
              <a:cs typeface="Neue Montreal"/>
              <a:sym typeface="Neue Montreal"/>
            </a:endParaRPr>
          </a:p>
        </p:txBody>
      </p:sp>
      <p:sp>
        <p:nvSpPr>
          <p:cNvPr id="34" name="TextBox 34"/>
          <p:cNvSpPr txBox="1"/>
          <p:nvPr/>
        </p:nvSpPr>
        <p:spPr>
          <a:xfrm>
            <a:off x="5025662" y="6535686"/>
            <a:ext cx="2566945" cy="365760"/>
          </a:xfrm>
          <a:prstGeom prst="rect">
            <a:avLst/>
          </a:prstGeom>
        </p:spPr>
        <p:txBody>
          <a:bodyPr lIns="0" tIns="0" rIns="0" bIns="0" rtlCol="0" anchor="t">
            <a:spAutoFit/>
          </a:bodyPr>
          <a:lstStyle/>
          <a:p>
            <a:pPr marL="0" lvl="0" indent="0" algn="l">
              <a:lnSpc>
                <a:spcPts val="2940"/>
              </a:lnSpc>
              <a:spcBef>
                <a:spcPct val="0"/>
              </a:spcBef>
            </a:pPr>
            <a:r>
              <a:rPr lang="en-US" sz="2100" spc="-63">
                <a:solidFill>
                  <a:srgbClr val="0D0D0D"/>
                </a:solidFill>
                <a:latin typeface="Neue Montreal"/>
                <a:ea typeface="Neue Montreal"/>
                <a:cs typeface="Neue Montreal"/>
                <a:sym typeface="Neue Montreal"/>
              </a:rPr>
              <a:t>Schedule &amp; Deadlines</a:t>
            </a:r>
          </a:p>
        </p:txBody>
      </p:sp>
      <p:grpSp>
        <p:nvGrpSpPr>
          <p:cNvPr id="36" name="Group 36"/>
          <p:cNvGrpSpPr/>
          <p:nvPr/>
        </p:nvGrpSpPr>
        <p:grpSpPr>
          <a:xfrm>
            <a:off x="1324631" y="6634742"/>
            <a:ext cx="240861" cy="240861"/>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0D0D"/>
            </a:solidFill>
          </p:spPr>
        </p:sp>
        <p:sp>
          <p:nvSpPr>
            <p:cNvPr id="38" name="TextBox 38"/>
            <p:cNvSpPr txBox="1"/>
            <p:nvPr/>
          </p:nvSpPr>
          <p:spPr>
            <a:xfrm>
              <a:off x="76200" y="38100"/>
              <a:ext cx="660400" cy="698500"/>
            </a:xfrm>
            <a:prstGeom prst="rect">
              <a:avLst/>
            </a:prstGeom>
          </p:spPr>
          <p:txBody>
            <a:bodyPr lIns="50800" tIns="50800" rIns="50800" bIns="50800" rtlCol="0" anchor="ctr"/>
            <a:lstStyle/>
            <a:p>
              <a:pPr algn="ctr">
                <a:lnSpc>
                  <a:spcPts val="2520"/>
                </a:lnSpc>
              </a:pPr>
              <a:endParaRPr/>
            </a:p>
          </p:txBody>
        </p:sp>
      </p:grpSp>
      <p:grpSp>
        <p:nvGrpSpPr>
          <p:cNvPr id="39" name="Group 39"/>
          <p:cNvGrpSpPr/>
          <p:nvPr/>
        </p:nvGrpSpPr>
        <p:grpSpPr>
          <a:xfrm>
            <a:off x="1324631" y="7687575"/>
            <a:ext cx="240861" cy="240861"/>
            <a:chOff x="0" y="0"/>
            <a:chExt cx="812800" cy="812800"/>
          </a:xfrm>
        </p:grpSpPr>
        <p:sp>
          <p:nvSpPr>
            <p:cNvPr id="40" name="Freeform 4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0D0D"/>
            </a:solidFill>
          </p:spPr>
        </p:sp>
        <p:sp>
          <p:nvSpPr>
            <p:cNvPr id="41" name="TextBox 41"/>
            <p:cNvSpPr txBox="1"/>
            <p:nvPr/>
          </p:nvSpPr>
          <p:spPr>
            <a:xfrm>
              <a:off x="76200" y="38100"/>
              <a:ext cx="660400" cy="698500"/>
            </a:xfrm>
            <a:prstGeom prst="rect">
              <a:avLst/>
            </a:prstGeom>
          </p:spPr>
          <p:txBody>
            <a:bodyPr lIns="50800" tIns="50800" rIns="50800" bIns="50800" rtlCol="0" anchor="ctr"/>
            <a:lstStyle/>
            <a:p>
              <a:pPr algn="ctr">
                <a:lnSpc>
                  <a:spcPts val="2520"/>
                </a:lnSpc>
              </a:pPr>
              <a:endParaRPr/>
            </a:p>
          </p:txBody>
        </p:sp>
      </p:grpSp>
      <p:grpSp>
        <p:nvGrpSpPr>
          <p:cNvPr id="48" name="Group 48"/>
          <p:cNvGrpSpPr/>
          <p:nvPr/>
        </p:nvGrpSpPr>
        <p:grpSpPr>
          <a:xfrm>
            <a:off x="8131676" y="6622987"/>
            <a:ext cx="240861" cy="240861"/>
            <a:chOff x="0" y="0"/>
            <a:chExt cx="812800" cy="812800"/>
          </a:xfrm>
        </p:grpSpPr>
        <p:sp>
          <p:nvSpPr>
            <p:cNvPr id="49" name="Freeform 4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0D0D"/>
            </a:solidFill>
          </p:spPr>
        </p:sp>
        <p:sp>
          <p:nvSpPr>
            <p:cNvPr id="50" name="TextBox 50"/>
            <p:cNvSpPr txBox="1"/>
            <p:nvPr/>
          </p:nvSpPr>
          <p:spPr>
            <a:xfrm>
              <a:off x="76200" y="38100"/>
              <a:ext cx="660400" cy="698500"/>
            </a:xfrm>
            <a:prstGeom prst="rect">
              <a:avLst/>
            </a:prstGeom>
          </p:spPr>
          <p:txBody>
            <a:bodyPr lIns="50800" tIns="50800" rIns="50800" bIns="50800" rtlCol="0" anchor="ctr"/>
            <a:lstStyle/>
            <a:p>
              <a:pPr algn="ctr">
                <a:lnSpc>
                  <a:spcPts val="2520"/>
                </a:lnSpc>
              </a:pPr>
              <a:endParaRPr/>
            </a:p>
          </p:txBody>
        </p:sp>
      </p:grpSp>
      <p:grpSp>
        <p:nvGrpSpPr>
          <p:cNvPr id="54" name="Group 54"/>
          <p:cNvGrpSpPr/>
          <p:nvPr/>
        </p:nvGrpSpPr>
        <p:grpSpPr>
          <a:xfrm>
            <a:off x="4519506" y="6621948"/>
            <a:ext cx="240861" cy="240861"/>
            <a:chOff x="0" y="0"/>
            <a:chExt cx="812800" cy="812800"/>
          </a:xfrm>
        </p:grpSpPr>
        <p:sp>
          <p:nvSpPr>
            <p:cNvPr id="55" name="Freeform 5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0D0D"/>
            </a:solidFill>
          </p:spPr>
        </p:sp>
        <p:sp>
          <p:nvSpPr>
            <p:cNvPr id="56" name="TextBox 56"/>
            <p:cNvSpPr txBox="1"/>
            <p:nvPr/>
          </p:nvSpPr>
          <p:spPr>
            <a:xfrm>
              <a:off x="76200" y="38100"/>
              <a:ext cx="660400" cy="698500"/>
            </a:xfrm>
            <a:prstGeom prst="rect">
              <a:avLst/>
            </a:prstGeom>
          </p:spPr>
          <p:txBody>
            <a:bodyPr lIns="50800" tIns="50800" rIns="50800" bIns="50800" rtlCol="0" anchor="ctr"/>
            <a:lstStyle/>
            <a:p>
              <a:pPr algn="ctr">
                <a:lnSpc>
                  <a:spcPts val="2520"/>
                </a:lnSpc>
              </a:pPr>
              <a:endParaRPr/>
            </a:p>
          </p:txBody>
        </p:sp>
      </p:grpSp>
      <p:sp>
        <p:nvSpPr>
          <p:cNvPr id="62" name="Freeform 62"/>
          <p:cNvSpPr/>
          <p:nvPr/>
        </p:nvSpPr>
        <p:spPr>
          <a:xfrm>
            <a:off x="1028700" y="1028700"/>
            <a:ext cx="694676" cy="784945"/>
          </a:xfrm>
          <a:custGeom>
            <a:avLst/>
            <a:gdLst/>
            <a:ahLst/>
            <a:cxnLst/>
            <a:rect l="l" t="t" r="r" b="b"/>
            <a:pathLst>
              <a:path w="694676" h="784945">
                <a:moveTo>
                  <a:pt x="0" y="0"/>
                </a:moveTo>
                <a:lnTo>
                  <a:pt x="694676" y="0"/>
                </a:lnTo>
                <a:lnTo>
                  <a:pt x="694676" y="784945"/>
                </a:lnTo>
                <a:lnTo>
                  <a:pt x="0" y="7849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3" name="Group 63"/>
          <p:cNvGrpSpPr/>
          <p:nvPr/>
        </p:nvGrpSpPr>
        <p:grpSpPr>
          <a:xfrm>
            <a:off x="13979830" y="1072430"/>
            <a:ext cx="3279470" cy="784945"/>
            <a:chOff x="0" y="0"/>
            <a:chExt cx="863729" cy="206735"/>
          </a:xfrm>
        </p:grpSpPr>
        <p:sp>
          <p:nvSpPr>
            <p:cNvPr id="64" name="Freeform 64"/>
            <p:cNvSpPr/>
            <p:nvPr/>
          </p:nvSpPr>
          <p:spPr>
            <a:xfrm>
              <a:off x="0" y="0"/>
              <a:ext cx="863729" cy="206735"/>
            </a:xfrm>
            <a:custGeom>
              <a:avLst/>
              <a:gdLst/>
              <a:ahLst/>
              <a:cxnLst/>
              <a:rect l="l" t="t" r="r" b="b"/>
              <a:pathLst>
                <a:path w="863729" h="206735">
                  <a:moveTo>
                    <a:pt x="103367" y="0"/>
                  </a:moveTo>
                  <a:lnTo>
                    <a:pt x="760362" y="0"/>
                  </a:lnTo>
                  <a:cubicBezTo>
                    <a:pt x="787776" y="0"/>
                    <a:pt x="814068" y="10890"/>
                    <a:pt x="833453" y="30276"/>
                  </a:cubicBezTo>
                  <a:cubicBezTo>
                    <a:pt x="852838" y="49661"/>
                    <a:pt x="863729" y="75953"/>
                    <a:pt x="863729" y="103367"/>
                  </a:cubicBezTo>
                  <a:lnTo>
                    <a:pt x="863729" y="103367"/>
                  </a:lnTo>
                  <a:cubicBezTo>
                    <a:pt x="863729" y="130782"/>
                    <a:pt x="852838" y="157074"/>
                    <a:pt x="833453" y="176459"/>
                  </a:cubicBezTo>
                  <a:cubicBezTo>
                    <a:pt x="814068" y="195844"/>
                    <a:pt x="787776" y="206735"/>
                    <a:pt x="760362"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FFFFFF"/>
            </a:solidFill>
          </p:spPr>
        </p:sp>
        <p:sp>
          <p:nvSpPr>
            <p:cNvPr id="65" name="TextBox 65"/>
            <p:cNvSpPr txBox="1"/>
            <p:nvPr/>
          </p:nvSpPr>
          <p:spPr>
            <a:xfrm>
              <a:off x="0" y="-38100"/>
              <a:ext cx="863729" cy="244835"/>
            </a:xfrm>
            <a:prstGeom prst="rect">
              <a:avLst/>
            </a:prstGeom>
          </p:spPr>
          <p:txBody>
            <a:bodyPr lIns="50800" tIns="50800" rIns="50800" bIns="50800" rtlCol="0" anchor="ctr"/>
            <a:lstStyle/>
            <a:p>
              <a:pPr algn="ctr">
                <a:lnSpc>
                  <a:spcPts val="2520"/>
                </a:lnSpc>
              </a:pPr>
              <a:endParaRPr/>
            </a:p>
          </p:txBody>
        </p:sp>
      </p:grpSp>
      <p:sp>
        <p:nvSpPr>
          <p:cNvPr id="66" name="TextBox 66"/>
          <p:cNvSpPr txBox="1"/>
          <p:nvPr/>
        </p:nvSpPr>
        <p:spPr>
          <a:xfrm>
            <a:off x="14576362" y="1258210"/>
            <a:ext cx="2254313" cy="340542"/>
          </a:xfrm>
          <a:prstGeom prst="rect">
            <a:avLst/>
          </a:prstGeom>
        </p:spPr>
        <p:txBody>
          <a:bodyPr lIns="0" tIns="0" rIns="0" bIns="0" rtlCol="0" anchor="t">
            <a:spAutoFit/>
          </a:bodyPr>
          <a:lstStyle/>
          <a:p>
            <a:pPr marL="0" lvl="0" indent="0" algn="r">
              <a:lnSpc>
                <a:spcPts val="2940"/>
              </a:lnSpc>
              <a:spcBef>
                <a:spcPct val="0"/>
              </a:spcBef>
            </a:pPr>
            <a:r>
              <a:rPr lang="en-US" sz="2100">
                <a:solidFill>
                  <a:srgbClr val="0D0D0D"/>
                </a:solidFill>
                <a:latin typeface="Neue Montreal"/>
                <a:ea typeface="Neue Montreal"/>
                <a:cs typeface="Neue Montreal"/>
                <a:sym typeface="Neue Montreal"/>
              </a:rPr>
              <a:t>List Of Contents</a:t>
            </a:r>
          </a:p>
        </p:txBody>
      </p:sp>
      <p:grpSp>
        <p:nvGrpSpPr>
          <p:cNvPr id="67" name="Group 67"/>
          <p:cNvGrpSpPr/>
          <p:nvPr/>
        </p:nvGrpSpPr>
        <p:grpSpPr>
          <a:xfrm>
            <a:off x="14275761" y="1344472"/>
            <a:ext cx="240861" cy="240861"/>
            <a:chOff x="0" y="0"/>
            <a:chExt cx="812800" cy="812800"/>
          </a:xfrm>
        </p:grpSpPr>
        <p:sp>
          <p:nvSpPr>
            <p:cNvPr id="68" name="Freeform 6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0D0D"/>
            </a:solidFill>
          </p:spPr>
        </p:sp>
        <p:sp>
          <p:nvSpPr>
            <p:cNvPr id="69" name="TextBox 69"/>
            <p:cNvSpPr txBox="1"/>
            <p:nvPr/>
          </p:nvSpPr>
          <p:spPr>
            <a:xfrm>
              <a:off x="76200" y="38100"/>
              <a:ext cx="660400" cy="698500"/>
            </a:xfrm>
            <a:prstGeom prst="rect">
              <a:avLst/>
            </a:prstGeom>
          </p:spPr>
          <p:txBody>
            <a:bodyPr lIns="50800" tIns="50800" rIns="50800" bIns="50800" rtlCol="0" anchor="ctr"/>
            <a:lstStyle/>
            <a:p>
              <a:pPr algn="ctr">
                <a:lnSpc>
                  <a:spcPts val="2520"/>
                </a:lnSpc>
              </a:pPr>
              <a:endParaRPr/>
            </a:p>
          </p:txBody>
        </p:sp>
      </p:grpSp>
      <p:sp>
        <p:nvSpPr>
          <p:cNvPr id="70" name="TextBox 70"/>
          <p:cNvSpPr txBox="1"/>
          <p:nvPr/>
        </p:nvSpPr>
        <p:spPr>
          <a:xfrm>
            <a:off x="2043076" y="1149551"/>
            <a:ext cx="3495749" cy="457689"/>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D0D0D"/>
                </a:solidFill>
                <a:latin typeface="Neue Montreal Bold"/>
                <a:ea typeface="Neue Montreal Bold"/>
                <a:cs typeface="Neue Montreal Bold"/>
                <a:sym typeface="Neue Montreal Bold"/>
              </a:rPr>
              <a:t>NoDEO</a:t>
            </a:r>
          </a:p>
        </p:txBody>
      </p:sp>
      <p:sp>
        <p:nvSpPr>
          <p:cNvPr id="11" name="Freeform 2">
            <a:extLst>
              <a:ext uri="{FF2B5EF4-FFF2-40B4-BE49-F238E27FC236}">
                <a16:creationId xmlns:a16="http://schemas.microsoft.com/office/drawing/2014/main" id="{D390D083-83AC-5283-9926-EC5BFDC5FBC5}"/>
              </a:ext>
            </a:extLst>
          </p:cNvPr>
          <p:cNvSpPr/>
          <p:nvPr/>
        </p:nvSpPr>
        <p:spPr>
          <a:xfrm rot="20080319">
            <a:off x="3188019" y="1673006"/>
            <a:ext cx="18571789" cy="9525780"/>
          </a:xfrm>
          <a:custGeom>
            <a:avLst/>
            <a:gdLst/>
            <a:ahLst/>
            <a:cxnLst/>
            <a:rect l="l" t="t" r="r" b="b"/>
            <a:pathLst>
              <a:path w="18571789" h="9525780">
                <a:moveTo>
                  <a:pt x="0" y="0"/>
                </a:moveTo>
                <a:lnTo>
                  <a:pt x="18571789" y="0"/>
                </a:lnTo>
                <a:lnTo>
                  <a:pt x="18571789" y="9525780"/>
                </a:lnTo>
                <a:lnTo>
                  <a:pt x="0" y="9525780"/>
                </a:lnTo>
                <a:lnTo>
                  <a:pt x="0"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sp>
        <p:nvSpPr>
          <p:cNvPr id="13" name="Freeform 3">
            <a:extLst>
              <a:ext uri="{FF2B5EF4-FFF2-40B4-BE49-F238E27FC236}">
                <a16:creationId xmlns:a16="http://schemas.microsoft.com/office/drawing/2014/main" id="{588EF74D-D470-F45A-4480-4AAD739670B4}"/>
              </a:ext>
            </a:extLst>
          </p:cNvPr>
          <p:cNvSpPr/>
          <p:nvPr/>
        </p:nvSpPr>
        <p:spPr>
          <a:xfrm rot="21392852">
            <a:off x="-3892166" y="-4762890"/>
            <a:ext cx="18571789" cy="9525780"/>
          </a:xfrm>
          <a:custGeom>
            <a:avLst/>
            <a:gdLst/>
            <a:ahLst/>
            <a:cxnLst/>
            <a:rect l="l" t="t" r="r" b="b"/>
            <a:pathLst>
              <a:path w="18571789" h="9525780">
                <a:moveTo>
                  <a:pt x="0" y="0"/>
                </a:moveTo>
                <a:lnTo>
                  <a:pt x="18571789" y="0"/>
                </a:lnTo>
                <a:lnTo>
                  <a:pt x="18571789" y="9525780"/>
                </a:lnTo>
                <a:lnTo>
                  <a:pt x="0" y="9525780"/>
                </a:lnTo>
                <a:lnTo>
                  <a:pt x="0" y="0"/>
                </a:lnTo>
                <a:close/>
              </a:path>
            </a:pathLst>
          </a:custGeom>
          <a:blipFill>
            <a:blip r:embed="rId4">
              <a:alphaModFix amt="15000"/>
              <a:extLst>
                <a:ext uri="{96DAC541-7B7A-43D3-8B79-37D633B846F1}">
                  <asvg:svgBlip xmlns:asvg="http://schemas.microsoft.com/office/drawing/2016/SVG/main" r:embed="rId5"/>
                </a:ext>
              </a:extLst>
            </a:blip>
            <a:stretch>
              <a:fillRect/>
            </a:stretch>
          </a:blipFill>
        </p:spPr>
      </p:sp>
      <p:grpSp>
        <p:nvGrpSpPr>
          <p:cNvPr id="2" name="Group 16">
            <a:extLst>
              <a:ext uri="{FF2B5EF4-FFF2-40B4-BE49-F238E27FC236}">
                <a16:creationId xmlns:a16="http://schemas.microsoft.com/office/drawing/2014/main" id="{EEE6C8FF-1CF2-4EF5-37D6-BD058C5DB3B5}"/>
              </a:ext>
            </a:extLst>
          </p:cNvPr>
          <p:cNvGrpSpPr/>
          <p:nvPr/>
        </p:nvGrpSpPr>
        <p:grpSpPr>
          <a:xfrm>
            <a:off x="5345361" y="7415533"/>
            <a:ext cx="3118241" cy="784945"/>
            <a:chOff x="0" y="0"/>
            <a:chExt cx="1051552" cy="206735"/>
          </a:xfrm>
        </p:grpSpPr>
        <p:sp>
          <p:nvSpPr>
            <p:cNvPr id="10" name="Freeform 17">
              <a:extLst>
                <a:ext uri="{FF2B5EF4-FFF2-40B4-BE49-F238E27FC236}">
                  <a16:creationId xmlns:a16="http://schemas.microsoft.com/office/drawing/2014/main" id="{4321EF48-E949-5E93-2A4C-AD8FD2447D33}"/>
                </a:ext>
              </a:extLst>
            </p:cNvPr>
            <p:cNvSpPr/>
            <p:nvPr/>
          </p:nvSpPr>
          <p:spPr>
            <a:xfrm>
              <a:off x="0" y="0"/>
              <a:ext cx="1051552" cy="206735"/>
            </a:xfrm>
            <a:custGeom>
              <a:avLst/>
              <a:gdLst/>
              <a:ahLst/>
              <a:cxnLst/>
              <a:rect l="l" t="t" r="r" b="b"/>
              <a:pathLst>
                <a:path w="1051552" h="206735">
                  <a:moveTo>
                    <a:pt x="103367" y="0"/>
                  </a:moveTo>
                  <a:lnTo>
                    <a:pt x="948185" y="0"/>
                  </a:lnTo>
                  <a:cubicBezTo>
                    <a:pt x="975599" y="0"/>
                    <a:pt x="1001891" y="10890"/>
                    <a:pt x="1021276" y="30276"/>
                  </a:cubicBezTo>
                  <a:cubicBezTo>
                    <a:pt x="1040662" y="49661"/>
                    <a:pt x="1051552" y="75953"/>
                    <a:pt x="1051552" y="103367"/>
                  </a:cubicBezTo>
                  <a:lnTo>
                    <a:pt x="1051552" y="103367"/>
                  </a:lnTo>
                  <a:cubicBezTo>
                    <a:pt x="1051552" y="130782"/>
                    <a:pt x="1040662" y="157074"/>
                    <a:pt x="1021276" y="176459"/>
                  </a:cubicBezTo>
                  <a:cubicBezTo>
                    <a:pt x="1001891" y="195844"/>
                    <a:pt x="975599" y="206735"/>
                    <a:pt x="948185"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FFFFFF"/>
            </a:solidFill>
          </p:spPr>
          <p:txBody>
            <a:bodyPr/>
            <a:lstStyle/>
            <a:p>
              <a:endParaRPr lang="en-IN"/>
            </a:p>
          </p:txBody>
        </p:sp>
        <p:sp>
          <p:nvSpPr>
            <p:cNvPr id="12" name="TextBox 18">
              <a:extLst>
                <a:ext uri="{FF2B5EF4-FFF2-40B4-BE49-F238E27FC236}">
                  <a16:creationId xmlns:a16="http://schemas.microsoft.com/office/drawing/2014/main" id="{C4D8EA5B-92F8-A94B-89AD-12ABE70CA3F0}"/>
                </a:ext>
              </a:extLst>
            </p:cNvPr>
            <p:cNvSpPr txBox="1"/>
            <p:nvPr/>
          </p:nvSpPr>
          <p:spPr>
            <a:xfrm>
              <a:off x="0" y="-38100"/>
              <a:ext cx="1051552" cy="244835"/>
            </a:xfrm>
            <a:prstGeom prst="rect">
              <a:avLst/>
            </a:prstGeom>
          </p:spPr>
          <p:txBody>
            <a:bodyPr lIns="50800" tIns="50800" rIns="50800" bIns="50800" rtlCol="0" anchor="ctr"/>
            <a:lstStyle/>
            <a:p>
              <a:pPr algn="ctr">
                <a:lnSpc>
                  <a:spcPts val="2520"/>
                </a:lnSpc>
              </a:pPr>
              <a:endParaRPr/>
            </a:p>
          </p:txBody>
        </p:sp>
      </p:grpSp>
      <p:grpSp>
        <p:nvGrpSpPr>
          <p:cNvPr id="14" name="Group 48">
            <a:extLst>
              <a:ext uri="{FF2B5EF4-FFF2-40B4-BE49-F238E27FC236}">
                <a16:creationId xmlns:a16="http://schemas.microsoft.com/office/drawing/2014/main" id="{4C2A9667-3F95-CA1A-287D-3A28D3FCF329}"/>
              </a:ext>
            </a:extLst>
          </p:cNvPr>
          <p:cNvGrpSpPr/>
          <p:nvPr/>
        </p:nvGrpSpPr>
        <p:grpSpPr>
          <a:xfrm>
            <a:off x="5641293" y="7687575"/>
            <a:ext cx="240861" cy="240861"/>
            <a:chOff x="0" y="0"/>
            <a:chExt cx="812800" cy="812800"/>
          </a:xfrm>
        </p:grpSpPr>
        <p:sp>
          <p:nvSpPr>
            <p:cNvPr id="15" name="Freeform 49">
              <a:extLst>
                <a:ext uri="{FF2B5EF4-FFF2-40B4-BE49-F238E27FC236}">
                  <a16:creationId xmlns:a16="http://schemas.microsoft.com/office/drawing/2014/main" id="{8DC3182E-441F-EBCA-3420-2F7F3089E89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0D0D"/>
            </a:solidFill>
          </p:spPr>
        </p:sp>
        <p:sp>
          <p:nvSpPr>
            <p:cNvPr id="19" name="TextBox 50">
              <a:extLst>
                <a:ext uri="{FF2B5EF4-FFF2-40B4-BE49-F238E27FC236}">
                  <a16:creationId xmlns:a16="http://schemas.microsoft.com/office/drawing/2014/main" id="{A9C1BDEB-6E2E-95D0-0722-D617F066C764}"/>
                </a:ext>
              </a:extLst>
            </p:cNvPr>
            <p:cNvSpPr txBox="1"/>
            <p:nvPr/>
          </p:nvSpPr>
          <p:spPr>
            <a:xfrm>
              <a:off x="76200" y="38100"/>
              <a:ext cx="660400" cy="698500"/>
            </a:xfrm>
            <a:prstGeom prst="rect">
              <a:avLst/>
            </a:prstGeom>
          </p:spPr>
          <p:txBody>
            <a:bodyPr lIns="50800" tIns="50800" rIns="50800" bIns="50800" rtlCol="0" anchor="ctr"/>
            <a:lstStyle/>
            <a:p>
              <a:pPr algn="ctr">
                <a:lnSpc>
                  <a:spcPts val="2520"/>
                </a:lnSpc>
              </a:pPr>
              <a:endParaRPr/>
            </a:p>
          </p:txBody>
        </p:sp>
      </p:grpSp>
      <p:sp>
        <p:nvSpPr>
          <p:cNvPr id="20" name="TextBox 19">
            <a:extLst>
              <a:ext uri="{FF2B5EF4-FFF2-40B4-BE49-F238E27FC236}">
                <a16:creationId xmlns:a16="http://schemas.microsoft.com/office/drawing/2014/main" id="{574CFFA9-0D70-7B15-1730-199C944D9816}"/>
              </a:ext>
            </a:extLst>
          </p:cNvPr>
          <p:cNvSpPr txBox="1"/>
          <p:nvPr/>
        </p:nvSpPr>
        <p:spPr>
          <a:xfrm>
            <a:off x="5888389" y="7617694"/>
            <a:ext cx="2597794" cy="369332"/>
          </a:xfrm>
          <a:prstGeom prst="rect">
            <a:avLst/>
          </a:prstGeom>
          <a:noFill/>
        </p:spPr>
        <p:txBody>
          <a:bodyPr wrap="square" rtlCol="0">
            <a:spAutoFit/>
          </a:bodyPr>
          <a:lstStyle/>
          <a:p>
            <a:r>
              <a:rPr lang="en-IN" dirty="0">
                <a:latin typeface="Neue Montreal" panose="020B0604020202020204" charset="0"/>
              </a:rPr>
              <a:t>On-Demand Integration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82110" y="5931057"/>
            <a:ext cx="1829748" cy="784945"/>
            <a:chOff x="0" y="0"/>
            <a:chExt cx="481909" cy="206735"/>
          </a:xfrm>
        </p:grpSpPr>
        <p:sp>
          <p:nvSpPr>
            <p:cNvPr id="3" name="Freeform 3"/>
            <p:cNvSpPr/>
            <p:nvPr/>
          </p:nvSpPr>
          <p:spPr>
            <a:xfrm>
              <a:off x="0" y="0"/>
              <a:ext cx="481909" cy="206735"/>
            </a:xfrm>
            <a:custGeom>
              <a:avLst/>
              <a:gdLst/>
              <a:ahLst/>
              <a:cxnLst/>
              <a:rect l="l" t="t" r="r" b="b"/>
              <a:pathLst>
                <a:path w="481909" h="206735">
                  <a:moveTo>
                    <a:pt x="103367" y="0"/>
                  </a:moveTo>
                  <a:lnTo>
                    <a:pt x="378542" y="0"/>
                  </a:lnTo>
                  <a:cubicBezTo>
                    <a:pt x="405956" y="0"/>
                    <a:pt x="432248" y="10890"/>
                    <a:pt x="451633" y="30276"/>
                  </a:cubicBezTo>
                  <a:cubicBezTo>
                    <a:pt x="471018" y="49661"/>
                    <a:pt x="481909" y="75953"/>
                    <a:pt x="481909" y="103367"/>
                  </a:cubicBezTo>
                  <a:lnTo>
                    <a:pt x="481909" y="103367"/>
                  </a:lnTo>
                  <a:cubicBezTo>
                    <a:pt x="481909" y="130782"/>
                    <a:pt x="471018" y="157074"/>
                    <a:pt x="451633" y="176459"/>
                  </a:cubicBezTo>
                  <a:cubicBezTo>
                    <a:pt x="432248" y="195844"/>
                    <a:pt x="405956" y="206735"/>
                    <a:pt x="378542"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D0D0D"/>
            </a:solidFill>
          </p:spPr>
        </p:sp>
        <p:sp>
          <p:nvSpPr>
            <p:cNvPr id="4" name="TextBox 4"/>
            <p:cNvSpPr txBox="1"/>
            <p:nvPr/>
          </p:nvSpPr>
          <p:spPr>
            <a:xfrm>
              <a:off x="0" y="-38100"/>
              <a:ext cx="481909" cy="244835"/>
            </a:xfrm>
            <a:prstGeom prst="rect">
              <a:avLst/>
            </a:prstGeom>
          </p:spPr>
          <p:txBody>
            <a:bodyPr lIns="50800" tIns="50800" rIns="50800" bIns="50800" rtlCol="0" anchor="ctr"/>
            <a:lstStyle/>
            <a:p>
              <a:pPr algn="l">
                <a:lnSpc>
                  <a:spcPts val="2520"/>
                </a:lnSpc>
              </a:pPr>
              <a:endParaRPr>
                <a:latin typeface="Neue Montreal "/>
              </a:endParaRPr>
            </a:p>
          </p:txBody>
        </p:sp>
      </p:grpSp>
      <p:grpSp>
        <p:nvGrpSpPr>
          <p:cNvPr id="5" name="Group 5"/>
          <p:cNvGrpSpPr/>
          <p:nvPr/>
        </p:nvGrpSpPr>
        <p:grpSpPr>
          <a:xfrm>
            <a:off x="6608468" y="5931057"/>
            <a:ext cx="1829748" cy="784945"/>
            <a:chOff x="0" y="0"/>
            <a:chExt cx="481909" cy="206735"/>
          </a:xfrm>
        </p:grpSpPr>
        <p:sp>
          <p:nvSpPr>
            <p:cNvPr id="6" name="Freeform 6"/>
            <p:cNvSpPr/>
            <p:nvPr/>
          </p:nvSpPr>
          <p:spPr>
            <a:xfrm>
              <a:off x="0" y="0"/>
              <a:ext cx="481909" cy="206735"/>
            </a:xfrm>
            <a:custGeom>
              <a:avLst/>
              <a:gdLst/>
              <a:ahLst/>
              <a:cxnLst/>
              <a:rect l="l" t="t" r="r" b="b"/>
              <a:pathLst>
                <a:path w="481909" h="206735">
                  <a:moveTo>
                    <a:pt x="103367" y="0"/>
                  </a:moveTo>
                  <a:lnTo>
                    <a:pt x="378542" y="0"/>
                  </a:lnTo>
                  <a:cubicBezTo>
                    <a:pt x="405956" y="0"/>
                    <a:pt x="432248" y="10890"/>
                    <a:pt x="451633" y="30276"/>
                  </a:cubicBezTo>
                  <a:cubicBezTo>
                    <a:pt x="471018" y="49661"/>
                    <a:pt x="481909" y="75953"/>
                    <a:pt x="481909" y="103367"/>
                  </a:cubicBezTo>
                  <a:lnTo>
                    <a:pt x="481909" y="103367"/>
                  </a:lnTo>
                  <a:cubicBezTo>
                    <a:pt x="481909" y="130782"/>
                    <a:pt x="471018" y="157074"/>
                    <a:pt x="451633" y="176459"/>
                  </a:cubicBezTo>
                  <a:cubicBezTo>
                    <a:pt x="432248" y="195844"/>
                    <a:pt x="405956" y="206735"/>
                    <a:pt x="378542"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D0D0D"/>
            </a:solidFill>
          </p:spPr>
        </p:sp>
        <p:sp>
          <p:nvSpPr>
            <p:cNvPr id="7" name="TextBox 7"/>
            <p:cNvSpPr txBox="1"/>
            <p:nvPr/>
          </p:nvSpPr>
          <p:spPr>
            <a:xfrm>
              <a:off x="0" y="-38100"/>
              <a:ext cx="481909" cy="244835"/>
            </a:xfrm>
            <a:prstGeom prst="rect">
              <a:avLst/>
            </a:prstGeom>
          </p:spPr>
          <p:txBody>
            <a:bodyPr lIns="50800" tIns="50800" rIns="50800" bIns="50800" rtlCol="0" anchor="ctr"/>
            <a:lstStyle/>
            <a:p>
              <a:pPr algn="l">
                <a:lnSpc>
                  <a:spcPts val="2520"/>
                </a:lnSpc>
              </a:pPr>
              <a:endParaRPr>
                <a:latin typeface="Neue Montreal "/>
              </a:endParaRPr>
            </a:p>
          </p:txBody>
        </p:sp>
      </p:grpSp>
      <p:grpSp>
        <p:nvGrpSpPr>
          <p:cNvPr id="8" name="Group 8"/>
          <p:cNvGrpSpPr/>
          <p:nvPr/>
        </p:nvGrpSpPr>
        <p:grpSpPr>
          <a:xfrm>
            <a:off x="12231982" y="5931057"/>
            <a:ext cx="1978895" cy="784945"/>
            <a:chOff x="0" y="0"/>
            <a:chExt cx="521190" cy="206735"/>
          </a:xfrm>
        </p:grpSpPr>
        <p:sp>
          <p:nvSpPr>
            <p:cNvPr id="9" name="Freeform 9"/>
            <p:cNvSpPr/>
            <p:nvPr/>
          </p:nvSpPr>
          <p:spPr>
            <a:xfrm>
              <a:off x="0" y="0"/>
              <a:ext cx="521190" cy="206735"/>
            </a:xfrm>
            <a:custGeom>
              <a:avLst/>
              <a:gdLst/>
              <a:ahLst/>
              <a:cxnLst/>
              <a:rect l="l" t="t" r="r" b="b"/>
              <a:pathLst>
                <a:path w="521190" h="206735">
                  <a:moveTo>
                    <a:pt x="103367" y="0"/>
                  </a:moveTo>
                  <a:lnTo>
                    <a:pt x="417823" y="0"/>
                  </a:lnTo>
                  <a:cubicBezTo>
                    <a:pt x="445238" y="0"/>
                    <a:pt x="471530" y="10890"/>
                    <a:pt x="490915" y="30276"/>
                  </a:cubicBezTo>
                  <a:cubicBezTo>
                    <a:pt x="510300" y="49661"/>
                    <a:pt x="521190" y="75953"/>
                    <a:pt x="521190" y="103367"/>
                  </a:cubicBezTo>
                  <a:lnTo>
                    <a:pt x="521190" y="103367"/>
                  </a:lnTo>
                  <a:cubicBezTo>
                    <a:pt x="521190" y="130782"/>
                    <a:pt x="510300" y="157074"/>
                    <a:pt x="490915" y="176459"/>
                  </a:cubicBezTo>
                  <a:cubicBezTo>
                    <a:pt x="471530" y="195844"/>
                    <a:pt x="445238" y="206735"/>
                    <a:pt x="417823"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D0D0D"/>
            </a:solidFill>
          </p:spPr>
        </p:sp>
        <p:sp>
          <p:nvSpPr>
            <p:cNvPr id="10" name="TextBox 10"/>
            <p:cNvSpPr txBox="1"/>
            <p:nvPr/>
          </p:nvSpPr>
          <p:spPr>
            <a:xfrm>
              <a:off x="0" y="-38100"/>
              <a:ext cx="521190" cy="244835"/>
            </a:xfrm>
            <a:prstGeom prst="rect">
              <a:avLst/>
            </a:prstGeom>
          </p:spPr>
          <p:txBody>
            <a:bodyPr lIns="50800" tIns="50800" rIns="50800" bIns="50800" rtlCol="0" anchor="ctr"/>
            <a:lstStyle/>
            <a:p>
              <a:pPr algn="l">
                <a:lnSpc>
                  <a:spcPts val="2520"/>
                </a:lnSpc>
              </a:pPr>
              <a:endParaRPr>
                <a:latin typeface="Neue Montreal "/>
              </a:endParaRPr>
            </a:p>
          </p:txBody>
        </p:sp>
      </p:grpSp>
      <p:sp>
        <p:nvSpPr>
          <p:cNvPr id="19" name="TextBox 19"/>
          <p:cNvSpPr txBox="1"/>
          <p:nvPr/>
        </p:nvSpPr>
        <p:spPr>
          <a:xfrm>
            <a:off x="1292387" y="6116838"/>
            <a:ext cx="1519471" cy="340542"/>
          </a:xfrm>
          <a:prstGeom prst="rect">
            <a:avLst/>
          </a:prstGeom>
        </p:spPr>
        <p:txBody>
          <a:bodyPr lIns="0" tIns="0" rIns="0" bIns="0" rtlCol="0" anchor="t">
            <a:spAutoFit/>
          </a:bodyPr>
          <a:lstStyle/>
          <a:p>
            <a:pPr marL="0" lvl="0" indent="0" algn="l">
              <a:lnSpc>
                <a:spcPts val="2940"/>
              </a:lnSpc>
              <a:spcBef>
                <a:spcPct val="0"/>
              </a:spcBef>
            </a:pPr>
            <a:r>
              <a:rPr lang="en-US" sz="2100">
                <a:solidFill>
                  <a:srgbClr val="FFFFFF"/>
                </a:solidFill>
                <a:latin typeface="Neue Montreal "/>
                <a:ea typeface="Neue Montreal"/>
                <a:cs typeface="Neue Montreal"/>
                <a:sym typeface="Neue Montreal"/>
              </a:rPr>
              <a:t>Goal One</a:t>
            </a:r>
          </a:p>
        </p:txBody>
      </p:sp>
      <p:sp>
        <p:nvSpPr>
          <p:cNvPr id="20" name="TextBox 20"/>
          <p:cNvSpPr txBox="1"/>
          <p:nvPr/>
        </p:nvSpPr>
        <p:spPr>
          <a:xfrm>
            <a:off x="6918744" y="6116838"/>
            <a:ext cx="1519471" cy="340542"/>
          </a:xfrm>
          <a:prstGeom prst="rect">
            <a:avLst/>
          </a:prstGeom>
        </p:spPr>
        <p:txBody>
          <a:bodyPr lIns="0" tIns="0" rIns="0" bIns="0" rtlCol="0" anchor="t">
            <a:spAutoFit/>
          </a:bodyPr>
          <a:lstStyle/>
          <a:p>
            <a:pPr marL="0" lvl="0" indent="0" algn="l">
              <a:lnSpc>
                <a:spcPts val="2940"/>
              </a:lnSpc>
              <a:spcBef>
                <a:spcPct val="0"/>
              </a:spcBef>
            </a:pPr>
            <a:r>
              <a:rPr lang="en-US" sz="2100">
                <a:solidFill>
                  <a:srgbClr val="FFFFFF"/>
                </a:solidFill>
                <a:latin typeface="Neue Montreal "/>
                <a:ea typeface="Neue Montreal"/>
                <a:cs typeface="Neue Montreal"/>
                <a:sym typeface="Neue Montreal"/>
              </a:rPr>
              <a:t>Goal Two</a:t>
            </a:r>
          </a:p>
        </p:txBody>
      </p:sp>
      <p:sp>
        <p:nvSpPr>
          <p:cNvPr id="21" name="TextBox 21"/>
          <p:cNvSpPr txBox="1"/>
          <p:nvPr/>
        </p:nvSpPr>
        <p:spPr>
          <a:xfrm>
            <a:off x="12542259" y="6116838"/>
            <a:ext cx="1668619" cy="340542"/>
          </a:xfrm>
          <a:prstGeom prst="rect">
            <a:avLst/>
          </a:prstGeom>
        </p:spPr>
        <p:txBody>
          <a:bodyPr lIns="0" tIns="0" rIns="0" bIns="0" rtlCol="0" anchor="t">
            <a:spAutoFit/>
          </a:bodyPr>
          <a:lstStyle/>
          <a:p>
            <a:pPr marL="0" lvl="0" indent="0" algn="l">
              <a:lnSpc>
                <a:spcPts val="2940"/>
              </a:lnSpc>
              <a:spcBef>
                <a:spcPct val="0"/>
              </a:spcBef>
            </a:pPr>
            <a:r>
              <a:rPr lang="en-US" sz="2100">
                <a:solidFill>
                  <a:srgbClr val="FFFFFF"/>
                </a:solidFill>
                <a:latin typeface="Neue Montreal "/>
                <a:ea typeface="Neue Montreal"/>
                <a:cs typeface="Neue Montreal"/>
                <a:sym typeface="Neue Montreal"/>
              </a:rPr>
              <a:t>Goal Three</a:t>
            </a:r>
          </a:p>
        </p:txBody>
      </p:sp>
      <p:sp>
        <p:nvSpPr>
          <p:cNvPr id="22" name="TextBox 22"/>
          <p:cNvSpPr txBox="1"/>
          <p:nvPr/>
        </p:nvSpPr>
        <p:spPr>
          <a:xfrm>
            <a:off x="1028700" y="2440939"/>
            <a:ext cx="6462712" cy="2702561"/>
          </a:xfrm>
          <a:prstGeom prst="rect">
            <a:avLst/>
          </a:prstGeom>
        </p:spPr>
        <p:txBody>
          <a:bodyPr lIns="0" tIns="0" rIns="0" bIns="0" rtlCol="0" anchor="t">
            <a:spAutoFit/>
          </a:bodyPr>
          <a:lstStyle/>
          <a:p>
            <a:pPr algn="l">
              <a:lnSpc>
                <a:spcPts val="10400"/>
              </a:lnSpc>
            </a:pPr>
            <a:r>
              <a:rPr lang="en-US" sz="10400">
                <a:solidFill>
                  <a:srgbClr val="0D0D0D"/>
                </a:solidFill>
                <a:latin typeface="Neue Montreal "/>
                <a:ea typeface="Neue Montreal"/>
                <a:cs typeface="Neue Montreal"/>
                <a:sym typeface="Neue Montreal"/>
              </a:rPr>
              <a:t>Campaign Goals</a:t>
            </a:r>
          </a:p>
        </p:txBody>
      </p:sp>
      <p:sp>
        <p:nvSpPr>
          <p:cNvPr id="23" name="TextBox 23"/>
          <p:cNvSpPr txBox="1"/>
          <p:nvPr/>
        </p:nvSpPr>
        <p:spPr>
          <a:xfrm>
            <a:off x="9990073" y="2433646"/>
            <a:ext cx="6462712" cy="2864759"/>
          </a:xfrm>
          <a:prstGeom prst="rect">
            <a:avLst/>
          </a:prstGeom>
        </p:spPr>
        <p:txBody>
          <a:bodyPr lIns="0" tIns="0" rIns="0" bIns="0" rtlCol="0" anchor="t">
            <a:spAutoFit/>
          </a:bodyPr>
          <a:lstStyle/>
          <a:p>
            <a:pPr algn="l">
              <a:lnSpc>
                <a:spcPts val="2520"/>
              </a:lnSpc>
            </a:pPr>
            <a:r>
              <a:rPr lang="en-US">
                <a:latin typeface="Neue Montreal "/>
              </a:rPr>
              <a:t>In a world where digital footprints shape perceptions and decisions, determining a person’s personality, preferences, and behavior from their social presence is critical in applications such as hiring, dating, and targeted marketing is difficult. Current profiling methods are often inefficient, lacking the ability to integrate diverse data sources and provide a reliable, comprehensive assessment. This limitation results in fragmented insights that fail to capture the holistic characteristics of individuals, leading to suboptimal matchmaking, hiring, and customer targeting outcomes.</a:t>
            </a:r>
            <a:endParaRPr lang="en-US" sz="1800">
              <a:solidFill>
                <a:srgbClr val="0D0D0D"/>
              </a:solidFill>
              <a:latin typeface="Neue Montreal "/>
              <a:ea typeface="Inter"/>
              <a:cs typeface="Inter"/>
              <a:sym typeface="Inter"/>
            </a:endParaRPr>
          </a:p>
        </p:txBody>
      </p:sp>
      <p:sp>
        <p:nvSpPr>
          <p:cNvPr id="24" name="TextBox 24"/>
          <p:cNvSpPr txBox="1"/>
          <p:nvPr/>
        </p:nvSpPr>
        <p:spPr>
          <a:xfrm>
            <a:off x="1028700" y="7111925"/>
            <a:ext cx="4510124" cy="1904367"/>
          </a:xfrm>
          <a:prstGeom prst="rect">
            <a:avLst/>
          </a:prstGeom>
        </p:spPr>
        <p:txBody>
          <a:bodyPr lIns="0" tIns="0" rIns="0" bIns="0" rtlCol="0" anchor="t">
            <a:spAutoFit/>
          </a:bodyPr>
          <a:lstStyle/>
          <a:p>
            <a:pPr algn="l">
              <a:lnSpc>
                <a:spcPts val="2520"/>
              </a:lnSpc>
            </a:pPr>
            <a:r>
              <a:rPr lang="en-US" b="1">
                <a:latin typeface="Neue Montreal "/>
              </a:rPr>
              <a:t>Matrimonial and Compatibility Matching</a:t>
            </a:r>
            <a:r>
              <a:rPr lang="en-US">
                <a:latin typeface="Neue Montreal "/>
              </a:rPr>
              <a:t>: Leverage AI-driven personality summaries to assist in finding compatible partners. By analyzing shared interests, lifestyle patterns, and personal traits, the system enhances the matchmaking process for better compatibility.</a:t>
            </a:r>
            <a:endParaRPr lang="en-US" sz="1800">
              <a:solidFill>
                <a:srgbClr val="0D0D0D"/>
              </a:solidFill>
              <a:latin typeface="Neue Montreal "/>
              <a:ea typeface="Inter"/>
              <a:cs typeface="Inter"/>
              <a:sym typeface="Inter"/>
            </a:endParaRPr>
          </a:p>
        </p:txBody>
      </p:sp>
      <p:sp>
        <p:nvSpPr>
          <p:cNvPr id="25" name="TextBox 25"/>
          <p:cNvSpPr txBox="1"/>
          <p:nvPr/>
        </p:nvSpPr>
        <p:spPr>
          <a:xfrm>
            <a:off x="6655058" y="7111925"/>
            <a:ext cx="4510124" cy="2545569"/>
          </a:xfrm>
          <a:prstGeom prst="rect">
            <a:avLst/>
          </a:prstGeom>
        </p:spPr>
        <p:txBody>
          <a:bodyPr lIns="0" tIns="0" rIns="0" bIns="0" rtlCol="0" anchor="t">
            <a:spAutoFit/>
          </a:bodyPr>
          <a:lstStyle/>
          <a:p>
            <a:pPr algn="l">
              <a:lnSpc>
                <a:spcPts val="2520"/>
              </a:lnSpc>
            </a:pPr>
            <a:r>
              <a:rPr lang="en-US" b="1">
                <a:latin typeface="Neue Montreal "/>
              </a:rPr>
              <a:t>Transforming HR and Hiring</a:t>
            </a:r>
            <a:r>
              <a:rPr lang="en-US">
                <a:latin typeface="Neue Montreal "/>
              </a:rPr>
              <a:t>: Use our technology to change the way HR interviews work, offering in-depth insights into candidates’ personalities, values, and behaviors based on their online presence. This tool helps HR teams assess cultural fit and character beyond resumes, providing a holistic view of each candidate.</a:t>
            </a:r>
            <a:endParaRPr lang="en-US" sz="1800">
              <a:solidFill>
                <a:srgbClr val="0D0D0D"/>
              </a:solidFill>
              <a:latin typeface="Neue Montreal "/>
              <a:ea typeface="Inter"/>
              <a:cs typeface="Inter"/>
              <a:sym typeface="Inter"/>
            </a:endParaRPr>
          </a:p>
        </p:txBody>
      </p:sp>
      <p:sp>
        <p:nvSpPr>
          <p:cNvPr id="26" name="TextBox 26"/>
          <p:cNvSpPr txBox="1"/>
          <p:nvPr/>
        </p:nvSpPr>
        <p:spPr>
          <a:xfrm>
            <a:off x="12278572" y="7111925"/>
            <a:ext cx="4510124" cy="2545569"/>
          </a:xfrm>
          <a:prstGeom prst="rect">
            <a:avLst/>
          </a:prstGeom>
        </p:spPr>
        <p:txBody>
          <a:bodyPr lIns="0" tIns="0" rIns="0" bIns="0" rtlCol="0" anchor="t">
            <a:spAutoFit/>
          </a:bodyPr>
          <a:lstStyle/>
          <a:p>
            <a:pPr algn="l">
              <a:lnSpc>
                <a:spcPts val="2520"/>
              </a:lnSpc>
            </a:pPr>
            <a:r>
              <a:rPr lang="en-US" b="1">
                <a:latin typeface="Neue Montreal "/>
              </a:rPr>
              <a:t>Customer Targeting for Businesses</a:t>
            </a:r>
            <a:r>
              <a:rPr lang="en-US">
                <a:latin typeface="Neue Montreal "/>
              </a:rPr>
              <a:t>: Enable businesses to identify their ideal customers by profiling leads through their social media interests, hobbies, and brand engagement. By understanding potential customers' preferences, businesses can target and tailor marketing efforts to connect with those most likely to resonate with their brand.</a:t>
            </a:r>
            <a:endParaRPr lang="en-US" sz="1800">
              <a:solidFill>
                <a:srgbClr val="0D0D0D"/>
              </a:solidFill>
              <a:latin typeface="Neue Montreal "/>
              <a:ea typeface="Inter"/>
              <a:cs typeface="Inter"/>
              <a:sym typeface="Inter"/>
            </a:endParaRPr>
          </a:p>
        </p:txBody>
      </p:sp>
      <p:sp>
        <p:nvSpPr>
          <p:cNvPr id="29" name="TextBox 29"/>
          <p:cNvSpPr txBox="1"/>
          <p:nvPr/>
        </p:nvSpPr>
        <p:spPr>
          <a:xfrm>
            <a:off x="2043076" y="1149551"/>
            <a:ext cx="3495749" cy="457689"/>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D0D0D"/>
                </a:solidFill>
                <a:latin typeface="Neue Montreal Bold" panose="020B0604020202020204" charset="0"/>
                <a:ea typeface="Neue Montreal Bold"/>
                <a:cs typeface="Neue Montreal Bold"/>
                <a:sym typeface="Neue Montreal Bold"/>
              </a:rPr>
              <a:t>NoDEO</a:t>
            </a:r>
          </a:p>
        </p:txBody>
      </p:sp>
      <p:grpSp>
        <p:nvGrpSpPr>
          <p:cNvPr id="32" name="Group 4">
            <a:extLst>
              <a:ext uri="{FF2B5EF4-FFF2-40B4-BE49-F238E27FC236}">
                <a16:creationId xmlns:a16="http://schemas.microsoft.com/office/drawing/2014/main" id="{8DF0983B-9BC0-59A1-25BF-71C15422CACB}"/>
              </a:ext>
            </a:extLst>
          </p:cNvPr>
          <p:cNvGrpSpPr/>
          <p:nvPr/>
        </p:nvGrpSpPr>
        <p:grpSpPr>
          <a:xfrm>
            <a:off x="9829364" y="1176768"/>
            <a:ext cx="3576323" cy="929606"/>
            <a:chOff x="0" y="-38100"/>
            <a:chExt cx="941912" cy="244835"/>
          </a:xfrm>
        </p:grpSpPr>
        <p:sp>
          <p:nvSpPr>
            <p:cNvPr id="33" name="Freeform 5">
              <a:extLst>
                <a:ext uri="{FF2B5EF4-FFF2-40B4-BE49-F238E27FC236}">
                  <a16:creationId xmlns:a16="http://schemas.microsoft.com/office/drawing/2014/main" id="{1A39D027-DC4B-A5BE-0C78-5610798E005D}"/>
                </a:ext>
              </a:extLst>
            </p:cNvPr>
            <p:cNvSpPr/>
            <p:nvPr/>
          </p:nvSpPr>
          <p:spPr>
            <a:xfrm>
              <a:off x="0" y="0"/>
              <a:ext cx="941912" cy="206735"/>
            </a:xfrm>
            <a:custGeom>
              <a:avLst/>
              <a:gdLst/>
              <a:ahLst/>
              <a:cxnLst/>
              <a:rect l="l" t="t" r="r" b="b"/>
              <a:pathLst>
                <a:path w="941912" h="206735">
                  <a:moveTo>
                    <a:pt x="103367" y="0"/>
                  </a:moveTo>
                  <a:lnTo>
                    <a:pt x="838545" y="0"/>
                  </a:lnTo>
                  <a:cubicBezTo>
                    <a:pt x="865960" y="0"/>
                    <a:pt x="892251" y="10890"/>
                    <a:pt x="911637" y="30276"/>
                  </a:cubicBezTo>
                  <a:cubicBezTo>
                    <a:pt x="931022" y="49661"/>
                    <a:pt x="941912" y="75953"/>
                    <a:pt x="941912" y="103367"/>
                  </a:cubicBezTo>
                  <a:lnTo>
                    <a:pt x="941912" y="103367"/>
                  </a:lnTo>
                  <a:cubicBezTo>
                    <a:pt x="941912" y="130782"/>
                    <a:pt x="931022" y="157074"/>
                    <a:pt x="911637" y="176459"/>
                  </a:cubicBezTo>
                  <a:cubicBezTo>
                    <a:pt x="892251" y="195844"/>
                    <a:pt x="865960" y="206735"/>
                    <a:pt x="838545"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68DE68"/>
            </a:solidFill>
          </p:spPr>
          <p:txBody>
            <a:bodyPr/>
            <a:lstStyle/>
            <a:p>
              <a:pPr algn="ctr"/>
              <a:endParaRPr lang="en-IN">
                <a:latin typeface="Neue Montreal "/>
              </a:endParaRPr>
            </a:p>
            <a:p>
              <a:pPr algn="ctr"/>
              <a:endParaRPr lang="en-IN">
                <a:latin typeface="Neue Montreal "/>
              </a:endParaRPr>
            </a:p>
            <a:p>
              <a:pPr algn="ctr"/>
              <a:endParaRPr lang="en-IN">
                <a:latin typeface="Neue Montreal "/>
              </a:endParaRPr>
            </a:p>
          </p:txBody>
        </p:sp>
        <p:sp>
          <p:nvSpPr>
            <p:cNvPr id="34" name="TextBox 6">
              <a:extLst>
                <a:ext uri="{FF2B5EF4-FFF2-40B4-BE49-F238E27FC236}">
                  <a16:creationId xmlns:a16="http://schemas.microsoft.com/office/drawing/2014/main" id="{608D6FE7-9109-729A-570B-4B281DDF1077}"/>
                </a:ext>
              </a:extLst>
            </p:cNvPr>
            <p:cNvSpPr txBox="1"/>
            <p:nvPr/>
          </p:nvSpPr>
          <p:spPr>
            <a:xfrm>
              <a:off x="0" y="-38100"/>
              <a:ext cx="941912" cy="244835"/>
            </a:xfrm>
            <a:prstGeom prst="rect">
              <a:avLst/>
            </a:prstGeom>
          </p:spPr>
          <p:txBody>
            <a:bodyPr lIns="50800" tIns="50800" rIns="50800" bIns="50800" rtlCol="0" anchor="ctr"/>
            <a:lstStyle/>
            <a:p>
              <a:pPr algn="l">
                <a:lnSpc>
                  <a:spcPts val="2520"/>
                </a:lnSpc>
              </a:pPr>
              <a:endParaRPr>
                <a:latin typeface="Neue Montreal "/>
              </a:endParaRPr>
            </a:p>
          </p:txBody>
        </p:sp>
      </p:grpSp>
      <p:sp>
        <p:nvSpPr>
          <p:cNvPr id="35" name="TextBox 34">
            <a:extLst>
              <a:ext uri="{FF2B5EF4-FFF2-40B4-BE49-F238E27FC236}">
                <a16:creationId xmlns:a16="http://schemas.microsoft.com/office/drawing/2014/main" id="{85079026-2FDF-9ACF-7725-475BEA25AE6F}"/>
              </a:ext>
            </a:extLst>
          </p:cNvPr>
          <p:cNvSpPr txBox="1"/>
          <p:nvPr/>
        </p:nvSpPr>
        <p:spPr>
          <a:xfrm>
            <a:off x="10159327" y="1510483"/>
            <a:ext cx="3065511" cy="400110"/>
          </a:xfrm>
          <a:prstGeom prst="rect">
            <a:avLst/>
          </a:prstGeom>
          <a:noFill/>
        </p:spPr>
        <p:txBody>
          <a:bodyPr wrap="square" rtlCol="0">
            <a:spAutoFit/>
          </a:bodyPr>
          <a:lstStyle/>
          <a:p>
            <a:pPr algn="ctr"/>
            <a:r>
              <a:rPr lang="en-IN" sz="2000" b="1">
                <a:latin typeface="Neue Montreal "/>
              </a:rPr>
              <a:t>Problem Statement</a:t>
            </a:r>
          </a:p>
        </p:txBody>
      </p:sp>
      <p:sp>
        <p:nvSpPr>
          <p:cNvPr id="44" name="Freeform 26">
            <a:extLst>
              <a:ext uri="{FF2B5EF4-FFF2-40B4-BE49-F238E27FC236}">
                <a16:creationId xmlns:a16="http://schemas.microsoft.com/office/drawing/2014/main" id="{D7BCAA43-6CD3-C94F-EA58-3ABB74E60CAE}"/>
              </a:ext>
            </a:extLst>
          </p:cNvPr>
          <p:cNvSpPr/>
          <p:nvPr/>
        </p:nvSpPr>
        <p:spPr>
          <a:xfrm>
            <a:off x="1028700" y="1028700"/>
            <a:ext cx="694676" cy="784945"/>
          </a:xfrm>
          <a:custGeom>
            <a:avLst/>
            <a:gdLst/>
            <a:ahLst/>
            <a:cxnLst/>
            <a:rect l="l" t="t" r="r" b="b"/>
            <a:pathLst>
              <a:path w="694676" h="784945">
                <a:moveTo>
                  <a:pt x="0" y="0"/>
                </a:moveTo>
                <a:lnTo>
                  <a:pt x="694676" y="0"/>
                </a:lnTo>
                <a:lnTo>
                  <a:pt x="694676" y="784945"/>
                </a:lnTo>
                <a:lnTo>
                  <a:pt x="0" y="7849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8" name="Group 9">
            <a:extLst>
              <a:ext uri="{FF2B5EF4-FFF2-40B4-BE49-F238E27FC236}">
                <a16:creationId xmlns:a16="http://schemas.microsoft.com/office/drawing/2014/main" id="{2915083B-8C07-0C65-2E7C-CBFAA6D0649E}"/>
              </a:ext>
            </a:extLst>
          </p:cNvPr>
          <p:cNvGrpSpPr/>
          <p:nvPr/>
        </p:nvGrpSpPr>
        <p:grpSpPr>
          <a:xfrm>
            <a:off x="15285647" y="1072430"/>
            <a:ext cx="1973653" cy="784945"/>
            <a:chOff x="0" y="0"/>
            <a:chExt cx="519810" cy="206735"/>
          </a:xfrm>
        </p:grpSpPr>
        <p:sp>
          <p:nvSpPr>
            <p:cNvPr id="49" name="Freeform 10">
              <a:extLst>
                <a:ext uri="{FF2B5EF4-FFF2-40B4-BE49-F238E27FC236}">
                  <a16:creationId xmlns:a16="http://schemas.microsoft.com/office/drawing/2014/main" id="{3BC6FDF8-0492-D79C-2F0E-D0F8189DDDC8}"/>
                </a:ext>
              </a:extLst>
            </p:cNvPr>
            <p:cNvSpPr/>
            <p:nvPr/>
          </p:nvSpPr>
          <p:spPr>
            <a:xfrm>
              <a:off x="0" y="0"/>
              <a:ext cx="519810" cy="206735"/>
            </a:xfrm>
            <a:custGeom>
              <a:avLst/>
              <a:gdLst/>
              <a:ahLst/>
              <a:cxnLst/>
              <a:rect l="l" t="t" r="r" b="b"/>
              <a:pathLst>
                <a:path w="519810" h="206735">
                  <a:moveTo>
                    <a:pt x="103367" y="0"/>
                  </a:moveTo>
                  <a:lnTo>
                    <a:pt x="416443" y="0"/>
                  </a:lnTo>
                  <a:cubicBezTo>
                    <a:pt x="443857" y="0"/>
                    <a:pt x="470149" y="10890"/>
                    <a:pt x="489534" y="30276"/>
                  </a:cubicBezTo>
                  <a:cubicBezTo>
                    <a:pt x="508919" y="49661"/>
                    <a:pt x="519810" y="75953"/>
                    <a:pt x="519810" y="103367"/>
                  </a:cubicBezTo>
                  <a:lnTo>
                    <a:pt x="519810" y="103367"/>
                  </a:lnTo>
                  <a:cubicBezTo>
                    <a:pt x="519810" y="130782"/>
                    <a:pt x="508919" y="157074"/>
                    <a:pt x="489534" y="176459"/>
                  </a:cubicBezTo>
                  <a:cubicBezTo>
                    <a:pt x="470149" y="195844"/>
                    <a:pt x="443857" y="206735"/>
                    <a:pt x="416443"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D0D0D"/>
            </a:solidFill>
          </p:spPr>
        </p:sp>
        <p:sp>
          <p:nvSpPr>
            <p:cNvPr id="50" name="TextBox 11">
              <a:extLst>
                <a:ext uri="{FF2B5EF4-FFF2-40B4-BE49-F238E27FC236}">
                  <a16:creationId xmlns:a16="http://schemas.microsoft.com/office/drawing/2014/main" id="{0946D4A0-7DAA-5D2D-4727-117B82CB6E1A}"/>
                </a:ext>
              </a:extLst>
            </p:cNvPr>
            <p:cNvSpPr txBox="1"/>
            <p:nvPr/>
          </p:nvSpPr>
          <p:spPr>
            <a:xfrm>
              <a:off x="0" y="-38100"/>
              <a:ext cx="519810" cy="244835"/>
            </a:xfrm>
            <a:prstGeom prst="rect">
              <a:avLst/>
            </a:prstGeom>
          </p:spPr>
          <p:txBody>
            <a:bodyPr lIns="50800" tIns="50800" rIns="50800" bIns="50800" rtlCol="0" anchor="ctr"/>
            <a:lstStyle/>
            <a:p>
              <a:pPr algn="ctr">
                <a:lnSpc>
                  <a:spcPts val="2520"/>
                </a:lnSpc>
              </a:pPr>
              <a:endParaRPr>
                <a:latin typeface="Neue Montreal "/>
              </a:endParaRPr>
            </a:p>
          </p:txBody>
        </p:sp>
      </p:grpSp>
      <p:sp>
        <p:nvSpPr>
          <p:cNvPr id="51" name="TextBox 12">
            <a:extLst>
              <a:ext uri="{FF2B5EF4-FFF2-40B4-BE49-F238E27FC236}">
                <a16:creationId xmlns:a16="http://schemas.microsoft.com/office/drawing/2014/main" id="{021E16F2-6A12-69C8-F3A1-075DC7459208}"/>
              </a:ext>
            </a:extLst>
          </p:cNvPr>
          <p:cNvSpPr txBox="1"/>
          <p:nvPr/>
        </p:nvSpPr>
        <p:spPr>
          <a:xfrm>
            <a:off x="15224448" y="1258210"/>
            <a:ext cx="1663377" cy="1084336"/>
          </a:xfrm>
          <a:prstGeom prst="rect">
            <a:avLst/>
          </a:prstGeom>
        </p:spPr>
        <p:txBody>
          <a:bodyPr lIns="0" tIns="0" rIns="0" bIns="0" rtlCol="0" anchor="t">
            <a:spAutoFit/>
          </a:bodyPr>
          <a:lstStyle/>
          <a:p>
            <a:pPr marL="0" lvl="0" indent="0" algn="r">
              <a:lnSpc>
                <a:spcPts val="2940"/>
              </a:lnSpc>
              <a:spcBef>
                <a:spcPct val="0"/>
              </a:spcBef>
            </a:pPr>
            <a:r>
              <a:rPr lang="en-US" sz="2100">
                <a:solidFill>
                  <a:srgbClr val="FFFFFF"/>
                </a:solidFill>
                <a:latin typeface="Neue Montreal "/>
                <a:ea typeface="Neue Montreal"/>
                <a:cs typeface="Neue Montreal"/>
                <a:sym typeface="Neue Montreal"/>
              </a:rPr>
              <a:t>Page 1</a:t>
            </a:r>
          </a:p>
          <a:p>
            <a:pPr marL="0" lvl="0" indent="0" algn="r">
              <a:lnSpc>
                <a:spcPts val="2940"/>
              </a:lnSpc>
              <a:spcBef>
                <a:spcPct val="0"/>
              </a:spcBef>
            </a:pPr>
            <a:endParaRPr lang="en-US" sz="2100">
              <a:solidFill>
                <a:srgbClr val="FFFFFF"/>
              </a:solidFill>
              <a:latin typeface="Neue Montreal "/>
              <a:ea typeface="Neue Montreal"/>
              <a:cs typeface="Neue Montreal"/>
              <a:sym typeface="Neue Montreal"/>
            </a:endParaRPr>
          </a:p>
          <a:p>
            <a:pPr marL="0" lvl="0" indent="0" algn="r">
              <a:lnSpc>
                <a:spcPts val="2940"/>
              </a:lnSpc>
              <a:spcBef>
                <a:spcPct val="0"/>
              </a:spcBef>
            </a:pPr>
            <a:endParaRPr lang="en-US" sz="2100">
              <a:solidFill>
                <a:srgbClr val="FFFFFF"/>
              </a:solidFill>
              <a:latin typeface="Neue Montreal "/>
              <a:ea typeface="Neue Montreal"/>
              <a:cs typeface="Neue Montreal"/>
              <a:sym typeface="Neue Montreal"/>
            </a:endParaRPr>
          </a:p>
        </p:txBody>
      </p:sp>
      <p:grpSp>
        <p:nvGrpSpPr>
          <p:cNvPr id="52" name="Group 13">
            <a:extLst>
              <a:ext uri="{FF2B5EF4-FFF2-40B4-BE49-F238E27FC236}">
                <a16:creationId xmlns:a16="http://schemas.microsoft.com/office/drawing/2014/main" id="{4BAF7BCC-71DD-CCF0-90A9-C9746CFB1E46}"/>
              </a:ext>
            </a:extLst>
          </p:cNvPr>
          <p:cNvGrpSpPr/>
          <p:nvPr/>
        </p:nvGrpSpPr>
        <p:grpSpPr>
          <a:xfrm>
            <a:off x="15623026" y="1344472"/>
            <a:ext cx="240861" cy="240861"/>
            <a:chOff x="0" y="0"/>
            <a:chExt cx="812800" cy="812800"/>
          </a:xfrm>
        </p:grpSpPr>
        <p:sp>
          <p:nvSpPr>
            <p:cNvPr id="53" name="Freeform 14">
              <a:extLst>
                <a:ext uri="{FF2B5EF4-FFF2-40B4-BE49-F238E27FC236}">
                  <a16:creationId xmlns:a16="http://schemas.microsoft.com/office/drawing/2014/main" id="{AA0DE99E-86B5-7770-3927-45A96019A50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54" name="TextBox 15">
              <a:extLst>
                <a:ext uri="{FF2B5EF4-FFF2-40B4-BE49-F238E27FC236}">
                  <a16:creationId xmlns:a16="http://schemas.microsoft.com/office/drawing/2014/main" id="{88B0FCB2-DF9F-ED4F-F42A-B9030B49483C}"/>
                </a:ext>
              </a:extLst>
            </p:cNvPr>
            <p:cNvSpPr txBox="1"/>
            <p:nvPr/>
          </p:nvSpPr>
          <p:spPr>
            <a:xfrm>
              <a:off x="76200" y="38100"/>
              <a:ext cx="660400" cy="698500"/>
            </a:xfrm>
            <a:prstGeom prst="rect">
              <a:avLst/>
            </a:prstGeom>
          </p:spPr>
          <p:txBody>
            <a:bodyPr lIns="50800" tIns="50800" rIns="50800" bIns="50800" rtlCol="0" anchor="ctr"/>
            <a:lstStyle/>
            <a:p>
              <a:pPr algn="ctr">
                <a:lnSpc>
                  <a:spcPts val="2520"/>
                </a:lnSpc>
              </a:pPr>
              <a:endParaRPr>
                <a:latin typeface="Neue Montreal "/>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71550" y="2570205"/>
            <a:ext cx="6462712" cy="2667397"/>
          </a:xfrm>
          <a:prstGeom prst="rect">
            <a:avLst/>
          </a:prstGeom>
        </p:spPr>
        <p:txBody>
          <a:bodyPr lIns="0" tIns="0" rIns="0" bIns="0" rtlCol="0" anchor="t">
            <a:spAutoFit/>
          </a:bodyPr>
          <a:lstStyle/>
          <a:p>
            <a:pPr algn="l">
              <a:lnSpc>
                <a:spcPts val="10400"/>
              </a:lnSpc>
            </a:pPr>
            <a:r>
              <a:rPr lang="en-US" sz="10400">
                <a:solidFill>
                  <a:srgbClr val="0D0D0D"/>
                </a:solidFill>
                <a:latin typeface="Neue Montreal "/>
                <a:ea typeface="Neue Montreal"/>
                <a:cs typeface="Neue Montreal"/>
                <a:sym typeface="Neue Montreal"/>
              </a:rPr>
              <a:t>Schedule &amp; Deadlines</a:t>
            </a:r>
          </a:p>
        </p:txBody>
      </p:sp>
      <p:sp>
        <p:nvSpPr>
          <p:cNvPr id="3" name="TextBox 3"/>
          <p:cNvSpPr txBox="1"/>
          <p:nvPr/>
        </p:nvSpPr>
        <p:spPr>
          <a:xfrm>
            <a:off x="1028700" y="6515100"/>
            <a:ext cx="6462712" cy="2858026"/>
          </a:xfrm>
          <a:prstGeom prst="rect">
            <a:avLst/>
          </a:prstGeom>
        </p:spPr>
        <p:txBody>
          <a:bodyPr lIns="0" tIns="0" rIns="0" bIns="0" rtlCol="0" anchor="t">
            <a:spAutoFit/>
          </a:bodyPr>
          <a:lstStyle/>
          <a:p>
            <a:pPr algn="l">
              <a:lnSpc>
                <a:spcPts val="2520"/>
              </a:lnSpc>
            </a:pPr>
            <a:r>
              <a:rPr lang="en-US">
                <a:latin typeface="Neue Montreal "/>
                <a:cs typeface="Times New Roman" panose="02020603050405020304" pitchFamily="18" charset="0"/>
              </a:rPr>
              <a:t>Preliminary groundwork has been established for the project, including initial research into AI capabilities for personality profiling and a comprehensive overview of data sources for web scraping. Key sources identified for data acquisition include Instagram, LinkedIn, Netflix, Spotify, and other relevant social media platforms. Additionally, a risk analysis and challenge assessment have been completed to identify potential hurdles and develop mitigation strategies. This technical groundwork will support our integration efforts and inform the design of the system.</a:t>
            </a:r>
            <a:endParaRPr lang="en-US" sz="1800">
              <a:solidFill>
                <a:srgbClr val="0D0D0D"/>
              </a:solidFill>
              <a:latin typeface="Neue Montreal "/>
              <a:ea typeface="Inter"/>
              <a:cs typeface="Times New Roman" panose="02020603050405020304" pitchFamily="18" charset="0"/>
              <a:sym typeface="Inter"/>
            </a:endParaRPr>
          </a:p>
        </p:txBody>
      </p:sp>
      <p:grpSp>
        <p:nvGrpSpPr>
          <p:cNvPr id="15" name="Group 15"/>
          <p:cNvGrpSpPr/>
          <p:nvPr/>
        </p:nvGrpSpPr>
        <p:grpSpPr>
          <a:xfrm>
            <a:off x="13478809" y="5890605"/>
            <a:ext cx="1287525" cy="567374"/>
            <a:chOff x="0" y="0"/>
            <a:chExt cx="339101" cy="149432"/>
          </a:xfrm>
        </p:grpSpPr>
        <p:sp>
          <p:nvSpPr>
            <p:cNvPr id="16" name="Freeform 16"/>
            <p:cNvSpPr/>
            <p:nvPr/>
          </p:nvSpPr>
          <p:spPr>
            <a:xfrm>
              <a:off x="0" y="0"/>
              <a:ext cx="339101" cy="149432"/>
            </a:xfrm>
            <a:custGeom>
              <a:avLst/>
              <a:gdLst/>
              <a:ahLst/>
              <a:cxnLst/>
              <a:rect l="l" t="t" r="r" b="b"/>
              <a:pathLst>
                <a:path w="339101" h="149432">
                  <a:moveTo>
                    <a:pt x="74716" y="0"/>
                  </a:moveTo>
                  <a:lnTo>
                    <a:pt x="264386" y="0"/>
                  </a:lnTo>
                  <a:cubicBezTo>
                    <a:pt x="284201" y="0"/>
                    <a:pt x="303206" y="7872"/>
                    <a:pt x="317218" y="21884"/>
                  </a:cubicBezTo>
                  <a:cubicBezTo>
                    <a:pt x="331230" y="35896"/>
                    <a:pt x="339101" y="54900"/>
                    <a:pt x="339101" y="74716"/>
                  </a:cubicBezTo>
                  <a:lnTo>
                    <a:pt x="339101" y="74716"/>
                  </a:lnTo>
                  <a:cubicBezTo>
                    <a:pt x="339101" y="94532"/>
                    <a:pt x="331230" y="113536"/>
                    <a:pt x="317218" y="127548"/>
                  </a:cubicBezTo>
                  <a:cubicBezTo>
                    <a:pt x="303206" y="141560"/>
                    <a:pt x="284201" y="149432"/>
                    <a:pt x="264386" y="149432"/>
                  </a:cubicBezTo>
                  <a:lnTo>
                    <a:pt x="74716" y="149432"/>
                  </a:lnTo>
                  <a:cubicBezTo>
                    <a:pt x="54900" y="149432"/>
                    <a:pt x="35896" y="141560"/>
                    <a:pt x="21884" y="127548"/>
                  </a:cubicBezTo>
                  <a:cubicBezTo>
                    <a:pt x="7872" y="113536"/>
                    <a:pt x="0" y="94532"/>
                    <a:pt x="0" y="74716"/>
                  </a:cubicBezTo>
                  <a:lnTo>
                    <a:pt x="0" y="74716"/>
                  </a:lnTo>
                  <a:cubicBezTo>
                    <a:pt x="0" y="54900"/>
                    <a:pt x="7872" y="35896"/>
                    <a:pt x="21884" y="21884"/>
                  </a:cubicBezTo>
                  <a:cubicBezTo>
                    <a:pt x="35896" y="7872"/>
                    <a:pt x="54900" y="0"/>
                    <a:pt x="74716" y="0"/>
                  </a:cubicBezTo>
                  <a:close/>
                </a:path>
              </a:pathLst>
            </a:custGeom>
            <a:solidFill>
              <a:srgbClr val="68DE68"/>
            </a:solidFill>
          </p:spPr>
        </p:sp>
        <p:sp>
          <p:nvSpPr>
            <p:cNvPr id="17" name="TextBox 17"/>
            <p:cNvSpPr txBox="1"/>
            <p:nvPr/>
          </p:nvSpPr>
          <p:spPr>
            <a:xfrm>
              <a:off x="0" y="-38100"/>
              <a:ext cx="339101" cy="187532"/>
            </a:xfrm>
            <a:prstGeom prst="rect">
              <a:avLst/>
            </a:prstGeom>
          </p:spPr>
          <p:txBody>
            <a:bodyPr lIns="50800" tIns="50800" rIns="50800" bIns="50800" rtlCol="0" anchor="ctr"/>
            <a:lstStyle/>
            <a:p>
              <a:pPr algn="l">
                <a:lnSpc>
                  <a:spcPts val="2520"/>
                </a:lnSpc>
              </a:pPr>
              <a:endParaRPr>
                <a:latin typeface="Neue Montreal "/>
              </a:endParaRPr>
            </a:p>
          </p:txBody>
        </p:sp>
      </p:grpSp>
      <p:sp>
        <p:nvSpPr>
          <p:cNvPr id="21" name="TextBox 21"/>
          <p:cNvSpPr txBox="1"/>
          <p:nvPr/>
        </p:nvSpPr>
        <p:spPr>
          <a:xfrm>
            <a:off x="13758316" y="5994582"/>
            <a:ext cx="1046189" cy="340542"/>
          </a:xfrm>
          <a:prstGeom prst="rect">
            <a:avLst/>
          </a:prstGeom>
        </p:spPr>
        <p:txBody>
          <a:bodyPr lIns="0" tIns="0" rIns="0" bIns="0" rtlCol="0" anchor="t">
            <a:spAutoFit/>
          </a:bodyPr>
          <a:lstStyle/>
          <a:p>
            <a:pPr marL="0" lvl="0" indent="0" algn="l">
              <a:lnSpc>
                <a:spcPts val="2940"/>
              </a:lnSpc>
              <a:spcBef>
                <a:spcPct val="0"/>
              </a:spcBef>
            </a:pPr>
            <a:r>
              <a:rPr lang="en-US" sz="2100">
                <a:solidFill>
                  <a:srgbClr val="0D0D0D"/>
                </a:solidFill>
                <a:latin typeface="Neue Montreal "/>
                <a:ea typeface="Neue Montreal"/>
                <a:cs typeface="Neue Montreal"/>
                <a:sym typeface="Neue Montreal"/>
              </a:rPr>
              <a:t>Step 4</a:t>
            </a:r>
          </a:p>
        </p:txBody>
      </p:sp>
      <p:sp>
        <p:nvSpPr>
          <p:cNvPr id="22" name="TextBox 22"/>
          <p:cNvSpPr txBox="1"/>
          <p:nvPr/>
        </p:nvSpPr>
        <p:spPr>
          <a:xfrm>
            <a:off x="9307320" y="3618110"/>
            <a:ext cx="3625298" cy="1896225"/>
          </a:xfrm>
          <a:prstGeom prst="rect">
            <a:avLst/>
          </a:prstGeom>
        </p:spPr>
        <p:txBody>
          <a:bodyPr lIns="0" tIns="0" rIns="0" bIns="0" rtlCol="0" anchor="t">
            <a:spAutoFit/>
          </a:bodyPr>
          <a:lstStyle/>
          <a:p>
            <a:pPr algn="l">
              <a:lnSpc>
                <a:spcPts val="2520"/>
              </a:lnSpc>
            </a:pPr>
            <a:r>
              <a:rPr lang="en-US" b="1">
                <a:latin typeface="Neue Montreal "/>
                <a:cs typeface="Times New Roman" panose="02020603050405020304" pitchFamily="18" charset="0"/>
              </a:rPr>
              <a:t>Implementation of Data Acquisition Techniques</a:t>
            </a:r>
            <a:r>
              <a:rPr lang="en-US">
                <a:latin typeface="Neue Montreal "/>
                <a:cs typeface="Times New Roman" panose="02020603050405020304" pitchFamily="18" charset="0"/>
              </a:rPr>
              <a:t>: Develop and implement web scraping methods to gather relevant social media data while ensuring compliance with privacy regulations and data usage policies.</a:t>
            </a:r>
            <a:endParaRPr lang="en-US" sz="1800">
              <a:solidFill>
                <a:srgbClr val="0D0D0D"/>
              </a:solidFill>
              <a:latin typeface="Neue Montreal "/>
              <a:ea typeface="Inter"/>
              <a:cs typeface="Times New Roman" panose="02020603050405020304" pitchFamily="18" charset="0"/>
              <a:sym typeface="Inter"/>
            </a:endParaRPr>
          </a:p>
        </p:txBody>
      </p:sp>
      <p:sp>
        <p:nvSpPr>
          <p:cNvPr id="23" name="TextBox 23"/>
          <p:cNvSpPr txBox="1"/>
          <p:nvPr/>
        </p:nvSpPr>
        <p:spPr>
          <a:xfrm>
            <a:off x="9307320" y="6852144"/>
            <a:ext cx="3625298" cy="1575624"/>
          </a:xfrm>
          <a:prstGeom prst="rect">
            <a:avLst/>
          </a:prstGeom>
        </p:spPr>
        <p:txBody>
          <a:bodyPr lIns="0" tIns="0" rIns="0" bIns="0" rtlCol="0" anchor="t">
            <a:spAutoFit/>
          </a:bodyPr>
          <a:lstStyle/>
          <a:p>
            <a:pPr algn="l">
              <a:lnSpc>
                <a:spcPts val="2520"/>
              </a:lnSpc>
            </a:pPr>
            <a:r>
              <a:rPr lang="en-US" b="1">
                <a:latin typeface="Neue Montreal "/>
              </a:rPr>
              <a:t>Integration of OnDemand APIs</a:t>
            </a:r>
            <a:r>
              <a:rPr lang="en-US">
                <a:latin typeface="Neue Montreal "/>
              </a:rPr>
              <a:t>: Seamlessly incorporate OnDemand’s API capabilities to enhance data processing, model deployment, and overall functionality.</a:t>
            </a:r>
            <a:endParaRPr lang="en-US" sz="1800">
              <a:solidFill>
                <a:srgbClr val="0D0D0D"/>
              </a:solidFill>
              <a:latin typeface="Neue Montreal "/>
              <a:ea typeface="Inter"/>
              <a:cs typeface="Inter"/>
              <a:sym typeface="Inter"/>
            </a:endParaRPr>
          </a:p>
        </p:txBody>
      </p:sp>
      <p:sp>
        <p:nvSpPr>
          <p:cNvPr id="24" name="TextBox 24"/>
          <p:cNvSpPr txBox="1"/>
          <p:nvPr/>
        </p:nvSpPr>
        <p:spPr>
          <a:xfrm>
            <a:off x="13493557" y="3618110"/>
            <a:ext cx="3625298" cy="1255024"/>
          </a:xfrm>
          <a:prstGeom prst="rect">
            <a:avLst/>
          </a:prstGeom>
        </p:spPr>
        <p:txBody>
          <a:bodyPr lIns="0" tIns="0" rIns="0" bIns="0" rtlCol="0" anchor="t">
            <a:spAutoFit/>
          </a:bodyPr>
          <a:lstStyle/>
          <a:p>
            <a:pPr algn="l">
              <a:lnSpc>
                <a:spcPts val="2520"/>
              </a:lnSpc>
            </a:pPr>
            <a:r>
              <a:rPr lang="en-US" b="1">
                <a:latin typeface="Neue Montreal "/>
                <a:cs typeface="Times New Roman" panose="02020603050405020304" pitchFamily="18" charset="0"/>
              </a:rPr>
              <a:t>Model Development</a:t>
            </a:r>
            <a:r>
              <a:rPr lang="en-US">
                <a:latin typeface="Neue Montreal "/>
                <a:cs typeface="Times New Roman" panose="02020603050405020304" pitchFamily="18" charset="0"/>
              </a:rPr>
              <a:t>: Build and refine the AI models that will analyze the collected data to generate personality summaries and insights.</a:t>
            </a:r>
            <a:endParaRPr lang="en-US" sz="1800">
              <a:solidFill>
                <a:srgbClr val="0D0D0D"/>
              </a:solidFill>
              <a:latin typeface="Neue Montreal "/>
              <a:ea typeface="Inter"/>
              <a:cs typeface="Times New Roman" panose="02020603050405020304" pitchFamily="18" charset="0"/>
              <a:sym typeface="Inter"/>
            </a:endParaRPr>
          </a:p>
        </p:txBody>
      </p:sp>
      <p:sp>
        <p:nvSpPr>
          <p:cNvPr id="25" name="TextBox 25"/>
          <p:cNvSpPr txBox="1"/>
          <p:nvPr/>
        </p:nvSpPr>
        <p:spPr>
          <a:xfrm>
            <a:off x="13493557" y="6852144"/>
            <a:ext cx="3625298" cy="1896225"/>
          </a:xfrm>
          <a:prstGeom prst="rect">
            <a:avLst/>
          </a:prstGeom>
        </p:spPr>
        <p:txBody>
          <a:bodyPr lIns="0" tIns="0" rIns="0" bIns="0" rtlCol="0" anchor="t">
            <a:spAutoFit/>
          </a:bodyPr>
          <a:lstStyle/>
          <a:p>
            <a:pPr algn="l">
              <a:lnSpc>
                <a:spcPts val="2520"/>
              </a:lnSpc>
            </a:pPr>
            <a:r>
              <a:rPr lang="en-US" b="1">
                <a:latin typeface="Neue Montreal "/>
              </a:rPr>
              <a:t>Testing and Validation</a:t>
            </a:r>
            <a:r>
              <a:rPr lang="en-US">
                <a:latin typeface="Neue Montreal "/>
              </a:rPr>
              <a:t>: Conduct thorough testing of the system to ensure accuracy and reliability of the insights generated, followed by user feedback sessions to make necessary adjustments before the final rollout.</a:t>
            </a:r>
            <a:endParaRPr lang="en-US" sz="1800">
              <a:solidFill>
                <a:srgbClr val="0D0D0D"/>
              </a:solidFill>
              <a:latin typeface="Neue Montreal "/>
              <a:ea typeface="Inter"/>
              <a:cs typeface="Inter"/>
              <a:sym typeface="Inter"/>
            </a:endParaRPr>
          </a:p>
        </p:txBody>
      </p:sp>
      <p:sp>
        <p:nvSpPr>
          <p:cNvPr id="26" name="Freeform 26"/>
          <p:cNvSpPr/>
          <p:nvPr/>
        </p:nvSpPr>
        <p:spPr>
          <a:xfrm>
            <a:off x="1028700" y="1028700"/>
            <a:ext cx="694676" cy="784945"/>
          </a:xfrm>
          <a:custGeom>
            <a:avLst/>
            <a:gdLst/>
            <a:ahLst/>
            <a:cxnLst/>
            <a:rect l="l" t="t" r="r" b="b"/>
            <a:pathLst>
              <a:path w="694676" h="784945">
                <a:moveTo>
                  <a:pt x="0" y="0"/>
                </a:moveTo>
                <a:lnTo>
                  <a:pt x="694676" y="0"/>
                </a:lnTo>
                <a:lnTo>
                  <a:pt x="694676" y="784945"/>
                </a:lnTo>
                <a:lnTo>
                  <a:pt x="0" y="7849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7" name="TextBox 27"/>
          <p:cNvSpPr txBox="1"/>
          <p:nvPr/>
        </p:nvSpPr>
        <p:spPr>
          <a:xfrm>
            <a:off x="2043076" y="1149551"/>
            <a:ext cx="3495749" cy="457689"/>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D0D0D"/>
                </a:solidFill>
                <a:latin typeface="Neue Montreal Bold" panose="020B0604020202020204" charset="0"/>
                <a:ea typeface="Neue Montreal Bold"/>
                <a:cs typeface="Neue Montreal Bold"/>
                <a:sym typeface="Neue Montreal Bold"/>
              </a:rPr>
              <a:t>NoDEO</a:t>
            </a:r>
          </a:p>
        </p:txBody>
      </p:sp>
      <p:sp>
        <p:nvSpPr>
          <p:cNvPr id="35" name="Freeform 35"/>
          <p:cNvSpPr/>
          <p:nvPr/>
        </p:nvSpPr>
        <p:spPr>
          <a:xfrm>
            <a:off x="1028700" y="5831681"/>
            <a:ext cx="404812" cy="404812"/>
          </a:xfrm>
          <a:custGeom>
            <a:avLst/>
            <a:gdLst/>
            <a:ahLst/>
            <a:cxnLst/>
            <a:rect l="l" t="t" r="r" b="b"/>
            <a:pathLst>
              <a:path w="404812" h="404812">
                <a:moveTo>
                  <a:pt x="0" y="0"/>
                </a:moveTo>
                <a:lnTo>
                  <a:pt x="404812" y="0"/>
                </a:lnTo>
                <a:lnTo>
                  <a:pt x="404812" y="404813"/>
                </a:lnTo>
                <a:lnTo>
                  <a:pt x="0" y="4048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39" name="Group 15">
            <a:extLst>
              <a:ext uri="{FF2B5EF4-FFF2-40B4-BE49-F238E27FC236}">
                <a16:creationId xmlns:a16="http://schemas.microsoft.com/office/drawing/2014/main" id="{6B34EC20-BFAB-74E7-88A7-5E10CABB326D}"/>
              </a:ext>
            </a:extLst>
          </p:cNvPr>
          <p:cNvGrpSpPr/>
          <p:nvPr/>
        </p:nvGrpSpPr>
        <p:grpSpPr>
          <a:xfrm>
            <a:off x="9210299" y="2728040"/>
            <a:ext cx="1287525" cy="567374"/>
            <a:chOff x="0" y="0"/>
            <a:chExt cx="339101" cy="149432"/>
          </a:xfrm>
        </p:grpSpPr>
        <p:sp>
          <p:nvSpPr>
            <p:cNvPr id="40" name="Freeform 16">
              <a:extLst>
                <a:ext uri="{FF2B5EF4-FFF2-40B4-BE49-F238E27FC236}">
                  <a16:creationId xmlns:a16="http://schemas.microsoft.com/office/drawing/2014/main" id="{6B237585-AAA2-8DFA-D001-EC02A8CC5E3D}"/>
                </a:ext>
              </a:extLst>
            </p:cNvPr>
            <p:cNvSpPr/>
            <p:nvPr/>
          </p:nvSpPr>
          <p:spPr>
            <a:xfrm>
              <a:off x="0" y="0"/>
              <a:ext cx="339101" cy="149432"/>
            </a:xfrm>
            <a:custGeom>
              <a:avLst/>
              <a:gdLst/>
              <a:ahLst/>
              <a:cxnLst/>
              <a:rect l="l" t="t" r="r" b="b"/>
              <a:pathLst>
                <a:path w="339101" h="149432">
                  <a:moveTo>
                    <a:pt x="74716" y="0"/>
                  </a:moveTo>
                  <a:lnTo>
                    <a:pt x="264386" y="0"/>
                  </a:lnTo>
                  <a:cubicBezTo>
                    <a:pt x="284201" y="0"/>
                    <a:pt x="303206" y="7872"/>
                    <a:pt x="317218" y="21884"/>
                  </a:cubicBezTo>
                  <a:cubicBezTo>
                    <a:pt x="331230" y="35896"/>
                    <a:pt x="339101" y="54900"/>
                    <a:pt x="339101" y="74716"/>
                  </a:cubicBezTo>
                  <a:lnTo>
                    <a:pt x="339101" y="74716"/>
                  </a:lnTo>
                  <a:cubicBezTo>
                    <a:pt x="339101" y="94532"/>
                    <a:pt x="331230" y="113536"/>
                    <a:pt x="317218" y="127548"/>
                  </a:cubicBezTo>
                  <a:cubicBezTo>
                    <a:pt x="303206" y="141560"/>
                    <a:pt x="284201" y="149432"/>
                    <a:pt x="264386" y="149432"/>
                  </a:cubicBezTo>
                  <a:lnTo>
                    <a:pt x="74716" y="149432"/>
                  </a:lnTo>
                  <a:cubicBezTo>
                    <a:pt x="54900" y="149432"/>
                    <a:pt x="35896" y="141560"/>
                    <a:pt x="21884" y="127548"/>
                  </a:cubicBezTo>
                  <a:cubicBezTo>
                    <a:pt x="7872" y="113536"/>
                    <a:pt x="0" y="94532"/>
                    <a:pt x="0" y="74716"/>
                  </a:cubicBezTo>
                  <a:lnTo>
                    <a:pt x="0" y="74716"/>
                  </a:lnTo>
                  <a:cubicBezTo>
                    <a:pt x="0" y="54900"/>
                    <a:pt x="7872" y="35896"/>
                    <a:pt x="21884" y="21884"/>
                  </a:cubicBezTo>
                  <a:cubicBezTo>
                    <a:pt x="35896" y="7872"/>
                    <a:pt x="54900" y="0"/>
                    <a:pt x="74716" y="0"/>
                  </a:cubicBezTo>
                  <a:close/>
                </a:path>
              </a:pathLst>
            </a:custGeom>
            <a:solidFill>
              <a:srgbClr val="68DE68"/>
            </a:solidFill>
          </p:spPr>
        </p:sp>
        <p:sp>
          <p:nvSpPr>
            <p:cNvPr id="41" name="TextBox 17">
              <a:extLst>
                <a:ext uri="{FF2B5EF4-FFF2-40B4-BE49-F238E27FC236}">
                  <a16:creationId xmlns:a16="http://schemas.microsoft.com/office/drawing/2014/main" id="{884619A4-91F6-C38B-31AE-6C510BE171AC}"/>
                </a:ext>
              </a:extLst>
            </p:cNvPr>
            <p:cNvSpPr txBox="1"/>
            <p:nvPr/>
          </p:nvSpPr>
          <p:spPr>
            <a:xfrm>
              <a:off x="0" y="-38100"/>
              <a:ext cx="339101" cy="187532"/>
            </a:xfrm>
            <a:prstGeom prst="rect">
              <a:avLst/>
            </a:prstGeom>
          </p:spPr>
          <p:txBody>
            <a:bodyPr lIns="50800" tIns="50800" rIns="50800" bIns="50800" rtlCol="0" anchor="ctr"/>
            <a:lstStyle/>
            <a:p>
              <a:pPr algn="l">
                <a:lnSpc>
                  <a:spcPts val="2520"/>
                </a:lnSpc>
              </a:pPr>
              <a:endParaRPr>
                <a:latin typeface="Neue Montreal "/>
              </a:endParaRPr>
            </a:p>
          </p:txBody>
        </p:sp>
      </p:grpSp>
      <p:sp>
        <p:nvSpPr>
          <p:cNvPr id="42" name="TextBox 21">
            <a:extLst>
              <a:ext uri="{FF2B5EF4-FFF2-40B4-BE49-F238E27FC236}">
                <a16:creationId xmlns:a16="http://schemas.microsoft.com/office/drawing/2014/main" id="{6BCDFE3E-CBD0-D806-3802-7F076733AB45}"/>
              </a:ext>
            </a:extLst>
          </p:cNvPr>
          <p:cNvSpPr txBox="1"/>
          <p:nvPr/>
        </p:nvSpPr>
        <p:spPr>
          <a:xfrm>
            <a:off x="9451636" y="2805035"/>
            <a:ext cx="1046189" cy="340542"/>
          </a:xfrm>
          <a:prstGeom prst="rect">
            <a:avLst/>
          </a:prstGeom>
        </p:spPr>
        <p:txBody>
          <a:bodyPr lIns="0" tIns="0" rIns="0" bIns="0" rtlCol="0" anchor="t">
            <a:spAutoFit/>
          </a:bodyPr>
          <a:lstStyle/>
          <a:p>
            <a:pPr marL="0" lvl="0" indent="0" algn="l">
              <a:lnSpc>
                <a:spcPts val="2940"/>
              </a:lnSpc>
              <a:spcBef>
                <a:spcPct val="0"/>
              </a:spcBef>
            </a:pPr>
            <a:r>
              <a:rPr lang="en-US" sz="2100">
                <a:solidFill>
                  <a:srgbClr val="0D0D0D"/>
                </a:solidFill>
                <a:latin typeface="Neue Montreal "/>
                <a:ea typeface="Neue Montreal"/>
                <a:cs typeface="Neue Montreal"/>
                <a:sym typeface="Neue Montreal"/>
              </a:rPr>
              <a:t>Step 1</a:t>
            </a:r>
          </a:p>
        </p:txBody>
      </p:sp>
      <p:grpSp>
        <p:nvGrpSpPr>
          <p:cNvPr id="47" name="Group 15">
            <a:extLst>
              <a:ext uri="{FF2B5EF4-FFF2-40B4-BE49-F238E27FC236}">
                <a16:creationId xmlns:a16="http://schemas.microsoft.com/office/drawing/2014/main" id="{30562D45-C3DA-0CAA-5CDD-A22292A7802A}"/>
              </a:ext>
            </a:extLst>
          </p:cNvPr>
          <p:cNvGrpSpPr/>
          <p:nvPr/>
        </p:nvGrpSpPr>
        <p:grpSpPr>
          <a:xfrm>
            <a:off x="9210299" y="5918397"/>
            <a:ext cx="1287525" cy="567374"/>
            <a:chOff x="0" y="0"/>
            <a:chExt cx="339101" cy="149432"/>
          </a:xfrm>
        </p:grpSpPr>
        <p:sp>
          <p:nvSpPr>
            <p:cNvPr id="48" name="Freeform 16">
              <a:extLst>
                <a:ext uri="{FF2B5EF4-FFF2-40B4-BE49-F238E27FC236}">
                  <a16:creationId xmlns:a16="http://schemas.microsoft.com/office/drawing/2014/main" id="{F578176F-25B8-C711-875E-B37B352E9CFB}"/>
                </a:ext>
              </a:extLst>
            </p:cNvPr>
            <p:cNvSpPr/>
            <p:nvPr/>
          </p:nvSpPr>
          <p:spPr>
            <a:xfrm>
              <a:off x="0" y="0"/>
              <a:ext cx="339101" cy="149432"/>
            </a:xfrm>
            <a:custGeom>
              <a:avLst/>
              <a:gdLst/>
              <a:ahLst/>
              <a:cxnLst/>
              <a:rect l="l" t="t" r="r" b="b"/>
              <a:pathLst>
                <a:path w="339101" h="149432">
                  <a:moveTo>
                    <a:pt x="74716" y="0"/>
                  </a:moveTo>
                  <a:lnTo>
                    <a:pt x="264386" y="0"/>
                  </a:lnTo>
                  <a:cubicBezTo>
                    <a:pt x="284201" y="0"/>
                    <a:pt x="303206" y="7872"/>
                    <a:pt x="317218" y="21884"/>
                  </a:cubicBezTo>
                  <a:cubicBezTo>
                    <a:pt x="331230" y="35896"/>
                    <a:pt x="339101" y="54900"/>
                    <a:pt x="339101" y="74716"/>
                  </a:cubicBezTo>
                  <a:lnTo>
                    <a:pt x="339101" y="74716"/>
                  </a:lnTo>
                  <a:cubicBezTo>
                    <a:pt x="339101" y="94532"/>
                    <a:pt x="331230" y="113536"/>
                    <a:pt x="317218" y="127548"/>
                  </a:cubicBezTo>
                  <a:cubicBezTo>
                    <a:pt x="303206" y="141560"/>
                    <a:pt x="284201" y="149432"/>
                    <a:pt x="264386" y="149432"/>
                  </a:cubicBezTo>
                  <a:lnTo>
                    <a:pt x="74716" y="149432"/>
                  </a:lnTo>
                  <a:cubicBezTo>
                    <a:pt x="54900" y="149432"/>
                    <a:pt x="35896" y="141560"/>
                    <a:pt x="21884" y="127548"/>
                  </a:cubicBezTo>
                  <a:cubicBezTo>
                    <a:pt x="7872" y="113536"/>
                    <a:pt x="0" y="94532"/>
                    <a:pt x="0" y="74716"/>
                  </a:cubicBezTo>
                  <a:lnTo>
                    <a:pt x="0" y="74716"/>
                  </a:lnTo>
                  <a:cubicBezTo>
                    <a:pt x="0" y="54900"/>
                    <a:pt x="7872" y="35896"/>
                    <a:pt x="21884" y="21884"/>
                  </a:cubicBezTo>
                  <a:cubicBezTo>
                    <a:pt x="35896" y="7872"/>
                    <a:pt x="54900" y="0"/>
                    <a:pt x="74716" y="0"/>
                  </a:cubicBezTo>
                  <a:close/>
                </a:path>
              </a:pathLst>
            </a:custGeom>
            <a:solidFill>
              <a:srgbClr val="68DE68"/>
            </a:solidFill>
          </p:spPr>
        </p:sp>
        <p:sp>
          <p:nvSpPr>
            <p:cNvPr id="49" name="TextBox 17">
              <a:extLst>
                <a:ext uri="{FF2B5EF4-FFF2-40B4-BE49-F238E27FC236}">
                  <a16:creationId xmlns:a16="http://schemas.microsoft.com/office/drawing/2014/main" id="{B4FC98D2-0C35-DE5C-B528-263581FE3886}"/>
                </a:ext>
              </a:extLst>
            </p:cNvPr>
            <p:cNvSpPr txBox="1"/>
            <p:nvPr/>
          </p:nvSpPr>
          <p:spPr>
            <a:xfrm>
              <a:off x="0" y="-38100"/>
              <a:ext cx="339101" cy="187532"/>
            </a:xfrm>
            <a:prstGeom prst="rect">
              <a:avLst/>
            </a:prstGeom>
          </p:spPr>
          <p:txBody>
            <a:bodyPr lIns="50800" tIns="50800" rIns="50800" bIns="50800" rtlCol="0" anchor="ctr"/>
            <a:lstStyle/>
            <a:p>
              <a:pPr algn="l">
                <a:lnSpc>
                  <a:spcPts val="2520"/>
                </a:lnSpc>
              </a:pPr>
              <a:endParaRPr>
                <a:latin typeface="Neue Montreal "/>
              </a:endParaRPr>
            </a:p>
          </p:txBody>
        </p:sp>
      </p:grpSp>
      <p:sp>
        <p:nvSpPr>
          <p:cNvPr id="50" name="TextBox 21">
            <a:extLst>
              <a:ext uri="{FF2B5EF4-FFF2-40B4-BE49-F238E27FC236}">
                <a16:creationId xmlns:a16="http://schemas.microsoft.com/office/drawing/2014/main" id="{FD1B09D3-48A7-6AF1-FA02-8E13375D1380}"/>
              </a:ext>
            </a:extLst>
          </p:cNvPr>
          <p:cNvSpPr txBox="1"/>
          <p:nvPr/>
        </p:nvSpPr>
        <p:spPr>
          <a:xfrm>
            <a:off x="9504443" y="6004021"/>
            <a:ext cx="1046189" cy="340542"/>
          </a:xfrm>
          <a:prstGeom prst="rect">
            <a:avLst/>
          </a:prstGeom>
        </p:spPr>
        <p:txBody>
          <a:bodyPr lIns="0" tIns="0" rIns="0" bIns="0" rtlCol="0" anchor="t">
            <a:spAutoFit/>
          </a:bodyPr>
          <a:lstStyle/>
          <a:p>
            <a:pPr marL="0" lvl="0" indent="0" algn="l">
              <a:lnSpc>
                <a:spcPts val="2940"/>
              </a:lnSpc>
              <a:spcBef>
                <a:spcPct val="0"/>
              </a:spcBef>
            </a:pPr>
            <a:r>
              <a:rPr lang="en-US" sz="2100">
                <a:solidFill>
                  <a:srgbClr val="0D0D0D"/>
                </a:solidFill>
                <a:latin typeface="Neue Montreal "/>
                <a:ea typeface="Neue Montreal"/>
                <a:cs typeface="Neue Montreal"/>
                <a:sym typeface="Neue Montreal"/>
              </a:rPr>
              <a:t>Step 3</a:t>
            </a:r>
          </a:p>
        </p:txBody>
      </p:sp>
      <p:grpSp>
        <p:nvGrpSpPr>
          <p:cNvPr id="55" name="Group 15">
            <a:extLst>
              <a:ext uri="{FF2B5EF4-FFF2-40B4-BE49-F238E27FC236}">
                <a16:creationId xmlns:a16="http://schemas.microsoft.com/office/drawing/2014/main" id="{556FE962-0E09-CD6B-625E-C5CE6EE339AF}"/>
              </a:ext>
            </a:extLst>
          </p:cNvPr>
          <p:cNvGrpSpPr/>
          <p:nvPr/>
        </p:nvGrpSpPr>
        <p:grpSpPr>
          <a:xfrm>
            <a:off x="13499775" y="2691287"/>
            <a:ext cx="1287525" cy="567374"/>
            <a:chOff x="0" y="0"/>
            <a:chExt cx="339101" cy="149432"/>
          </a:xfrm>
        </p:grpSpPr>
        <p:sp>
          <p:nvSpPr>
            <p:cNvPr id="56" name="Freeform 16">
              <a:extLst>
                <a:ext uri="{FF2B5EF4-FFF2-40B4-BE49-F238E27FC236}">
                  <a16:creationId xmlns:a16="http://schemas.microsoft.com/office/drawing/2014/main" id="{2068A2F2-C353-EAD5-50D5-4AB1D5DD7715}"/>
                </a:ext>
              </a:extLst>
            </p:cNvPr>
            <p:cNvSpPr/>
            <p:nvPr/>
          </p:nvSpPr>
          <p:spPr>
            <a:xfrm>
              <a:off x="0" y="0"/>
              <a:ext cx="339101" cy="149432"/>
            </a:xfrm>
            <a:custGeom>
              <a:avLst/>
              <a:gdLst/>
              <a:ahLst/>
              <a:cxnLst/>
              <a:rect l="l" t="t" r="r" b="b"/>
              <a:pathLst>
                <a:path w="339101" h="149432">
                  <a:moveTo>
                    <a:pt x="74716" y="0"/>
                  </a:moveTo>
                  <a:lnTo>
                    <a:pt x="264386" y="0"/>
                  </a:lnTo>
                  <a:cubicBezTo>
                    <a:pt x="284201" y="0"/>
                    <a:pt x="303206" y="7872"/>
                    <a:pt x="317218" y="21884"/>
                  </a:cubicBezTo>
                  <a:cubicBezTo>
                    <a:pt x="331230" y="35896"/>
                    <a:pt x="339101" y="54900"/>
                    <a:pt x="339101" y="74716"/>
                  </a:cubicBezTo>
                  <a:lnTo>
                    <a:pt x="339101" y="74716"/>
                  </a:lnTo>
                  <a:cubicBezTo>
                    <a:pt x="339101" y="94532"/>
                    <a:pt x="331230" y="113536"/>
                    <a:pt x="317218" y="127548"/>
                  </a:cubicBezTo>
                  <a:cubicBezTo>
                    <a:pt x="303206" y="141560"/>
                    <a:pt x="284201" y="149432"/>
                    <a:pt x="264386" y="149432"/>
                  </a:cubicBezTo>
                  <a:lnTo>
                    <a:pt x="74716" y="149432"/>
                  </a:lnTo>
                  <a:cubicBezTo>
                    <a:pt x="54900" y="149432"/>
                    <a:pt x="35896" y="141560"/>
                    <a:pt x="21884" y="127548"/>
                  </a:cubicBezTo>
                  <a:cubicBezTo>
                    <a:pt x="7872" y="113536"/>
                    <a:pt x="0" y="94532"/>
                    <a:pt x="0" y="74716"/>
                  </a:cubicBezTo>
                  <a:lnTo>
                    <a:pt x="0" y="74716"/>
                  </a:lnTo>
                  <a:cubicBezTo>
                    <a:pt x="0" y="54900"/>
                    <a:pt x="7872" y="35896"/>
                    <a:pt x="21884" y="21884"/>
                  </a:cubicBezTo>
                  <a:cubicBezTo>
                    <a:pt x="35896" y="7872"/>
                    <a:pt x="54900" y="0"/>
                    <a:pt x="74716" y="0"/>
                  </a:cubicBezTo>
                  <a:close/>
                </a:path>
              </a:pathLst>
            </a:custGeom>
            <a:solidFill>
              <a:srgbClr val="68DE68"/>
            </a:solidFill>
          </p:spPr>
        </p:sp>
        <p:sp>
          <p:nvSpPr>
            <p:cNvPr id="57" name="TextBox 17">
              <a:extLst>
                <a:ext uri="{FF2B5EF4-FFF2-40B4-BE49-F238E27FC236}">
                  <a16:creationId xmlns:a16="http://schemas.microsoft.com/office/drawing/2014/main" id="{66BD9432-A9F5-BB69-B307-1C3FCEFE4591}"/>
                </a:ext>
              </a:extLst>
            </p:cNvPr>
            <p:cNvSpPr txBox="1"/>
            <p:nvPr/>
          </p:nvSpPr>
          <p:spPr>
            <a:xfrm>
              <a:off x="0" y="-38100"/>
              <a:ext cx="339101" cy="187532"/>
            </a:xfrm>
            <a:prstGeom prst="rect">
              <a:avLst/>
            </a:prstGeom>
          </p:spPr>
          <p:txBody>
            <a:bodyPr lIns="50800" tIns="50800" rIns="50800" bIns="50800" rtlCol="0" anchor="ctr"/>
            <a:lstStyle/>
            <a:p>
              <a:pPr algn="l">
                <a:lnSpc>
                  <a:spcPts val="2520"/>
                </a:lnSpc>
              </a:pPr>
              <a:endParaRPr>
                <a:latin typeface="Neue Montreal "/>
              </a:endParaRPr>
            </a:p>
          </p:txBody>
        </p:sp>
      </p:grpSp>
      <p:sp>
        <p:nvSpPr>
          <p:cNvPr id="58" name="TextBox 21">
            <a:extLst>
              <a:ext uri="{FF2B5EF4-FFF2-40B4-BE49-F238E27FC236}">
                <a16:creationId xmlns:a16="http://schemas.microsoft.com/office/drawing/2014/main" id="{4F12B504-11F3-0FDF-D174-718698DEA49D}"/>
              </a:ext>
            </a:extLst>
          </p:cNvPr>
          <p:cNvSpPr txBox="1"/>
          <p:nvPr/>
        </p:nvSpPr>
        <p:spPr>
          <a:xfrm>
            <a:off x="13763232" y="2820301"/>
            <a:ext cx="1046189" cy="340542"/>
          </a:xfrm>
          <a:prstGeom prst="rect">
            <a:avLst/>
          </a:prstGeom>
        </p:spPr>
        <p:txBody>
          <a:bodyPr lIns="0" tIns="0" rIns="0" bIns="0" rtlCol="0" anchor="t">
            <a:spAutoFit/>
          </a:bodyPr>
          <a:lstStyle/>
          <a:p>
            <a:pPr marL="0" lvl="0" indent="0" algn="l">
              <a:lnSpc>
                <a:spcPts val="2940"/>
              </a:lnSpc>
              <a:spcBef>
                <a:spcPct val="0"/>
              </a:spcBef>
            </a:pPr>
            <a:r>
              <a:rPr lang="en-US" sz="2100">
                <a:solidFill>
                  <a:srgbClr val="0D0D0D"/>
                </a:solidFill>
                <a:latin typeface="Neue Montreal "/>
                <a:ea typeface="Neue Montreal"/>
                <a:cs typeface="Neue Montreal"/>
                <a:sym typeface="Neue Montreal"/>
              </a:rPr>
              <a:t>Step 3</a:t>
            </a:r>
          </a:p>
        </p:txBody>
      </p:sp>
      <p:grpSp>
        <p:nvGrpSpPr>
          <p:cNvPr id="59" name="Group 4">
            <a:extLst>
              <a:ext uri="{FF2B5EF4-FFF2-40B4-BE49-F238E27FC236}">
                <a16:creationId xmlns:a16="http://schemas.microsoft.com/office/drawing/2014/main" id="{87C58337-7E86-0E08-0F08-96D0A17D35E5}"/>
              </a:ext>
            </a:extLst>
          </p:cNvPr>
          <p:cNvGrpSpPr/>
          <p:nvPr/>
        </p:nvGrpSpPr>
        <p:grpSpPr>
          <a:xfrm>
            <a:off x="9174480" y="1348842"/>
            <a:ext cx="3576323" cy="929606"/>
            <a:chOff x="0" y="-38100"/>
            <a:chExt cx="941912" cy="244835"/>
          </a:xfrm>
        </p:grpSpPr>
        <p:sp>
          <p:nvSpPr>
            <p:cNvPr id="60" name="Freeform 5">
              <a:extLst>
                <a:ext uri="{FF2B5EF4-FFF2-40B4-BE49-F238E27FC236}">
                  <a16:creationId xmlns:a16="http://schemas.microsoft.com/office/drawing/2014/main" id="{88CD9F95-8333-EE06-C1C4-36FA720FD158}"/>
                </a:ext>
              </a:extLst>
            </p:cNvPr>
            <p:cNvSpPr/>
            <p:nvPr/>
          </p:nvSpPr>
          <p:spPr>
            <a:xfrm>
              <a:off x="0" y="0"/>
              <a:ext cx="941912" cy="206735"/>
            </a:xfrm>
            <a:custGeom>
              <a:avLst/>
              <a:gdLst/>
              <a:ahLst/>
              <a:cxnLst/>
              <a:rect l="l" t="t" r="r" b="b"/>
              <a:pathLst>
                <a:path w="941912" h="206735">
                  <a:moveTo>
                    <a:pt x="103367" y="0"/>
                  </a:moveTo>
                  <a:lnTo>
                    <a:pt x="838545" y="0"/>
                  </a:lnTo>
                  <a:cubicBezTo>
                    <a:pt x="865960" y="0"/>
                    <a:pt x="892251" y="10890"/>
                    <a:pt x="911637" y="30276"/>
                  </a:cubicBezTo>
                  <a:cubicBezTo>
                    <a:pt x="931022" y="49661"/>
                    <a:pt x="941912" y="75953"/>
                    <a:pt x="941912" y="103367"/>
                  </a:cubicBezTo>
                  <a:lnTo>
                    <a:pt x="941912" y="103367"/>
                  </a:lnTo>
                  <a:cubicBezTo>
                    <a:pt x="941912" y="130782"/>
                    <a:pt x="931022" y="157074"/>
                    <a:pt x="911637" y="176459"/>
                  </a:cubicBezTo>
                  <a:cubicBezTo>
                    <a:pt x="892251" y="195844"/>
                    <a:pt x="865960" y="206735"/>
                    <a:pt x="838545"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68DE68"/>
            </a:solidFill>
          </p:spPr>
          <p:txBody>
            <a:bodyPr/>
            <a:lstStyle/>
            <a:p>
              <a:pPr algn="ctr"/>
              <a:endParaRPr lang="en-IN">
                <a:latin typeface="Neue Montreal "/>
              </a:endParaRPr>
            </a:p>
            <a:p>
              <a:pPr algn="ctr"/>
              <a:endParaRPr lang="en-IN">
                <a:latin typeface="Neue Montreal "/>
              </a:endParaRPr>
            </a:p>
            <a:p>
              <a:pPr algn="ctr"/>
              <a:endParaRPr lang="en-IN">
                <a:latin typeface="Neue Montreal "/>
              </a:endParaRPr>
            </a:p>
          </p:txBody>
        </p:sp>
        <p:sp>
          <p:nvSpPr>
            <p:cNvPr id="61" name="TextBox 6">
              <a:extLst>
                <a:ext uri="{FF2B5EF4-FFF2-40B4-BE49-F238E27FC236}">
                  <a16:creationId xmlns:a16="http://schemas.microsoft.com/office/drawing/2014/main" id="{68D20991-56A7-9867-2AE9-3D68BE4D7CE8}"/>
                </a:ext>
              </a:extLst>
            </p:cNvPr>
            <p:cNvSpPr txBox="1"/>
            <p:nvPr/>
          </p:nvSpPr>
          <p:spPr>
            <a:xfrm>
              <a:off x="0" y="-38100"/>
              <a:ext cx="941912" cy="244835"/>
            </a:xfrm>
            <a:prstGeom prst="rect">
              <a:avLst/>
            </a:prstGeom>
          </p:spPr>
          <p:txBody>
            <a:bodyPr lIns="50800" tIns="50800" rIns="50800" bIns="50800" rtlCol="0" anchor="ctr"/>
            <a:lstStyle/>
            <a:p>
              <a:pPr algn="l">
                <a:lnSpc>
                  <a:spcPts val="2520"/>
                </a:lnSpc>
              </a:pPr>
              <a:endParaRPr>
                <a:latin typeface="Neue Montreal "/>
              </a:endParaRPr>
            </a:p>
          </p:txBody>
        </p:sp>
      </p:grpSp>
      <p:sp>
        <p:nvSpPr>
          <p:cNvPr id="62" name="TextBox 61">
            <a:extLst>
              <a:ext uri="{FF2B5EF4-FFF2-40B4-BE49-F238E27FC236}">
                <a16:creationId xmlns:a16="http://schemas.microsoft.com/office/drawing/2014/main" id="{DABBEB45-3AE6-D9D4-D273-B9DBF5932392}"/>
              </a:ext>
            </a:extLst>
          </p:cNvPr>
          <p:cNvSpPr txBox="1"/>
          <p:nvPr/>
        </p:nvSpPr>
        <p:spPr>
          <a:xfrm>
            <a:off x="9504443" y="1682557"/>
            <a:ext cx="3065511" cy="400110"/>
          </a:xfrm>
          <a:prstGeom prst="rect">
            <a:avLst/>
          </a:prstGeom>
          <a:noFill/>
        </p:spPr>
        <p:txBody>
          <a:bodyPr wrap="square" rtlCol="0">
            <a:spAutoFit/>
          </a:bodyPr>
          <a:lstStyle/>
          <a:p>
            <a:pPr algn="ctr"/>
            <a:r>
              <a:rPr lang="en-IN" sz="2000" b="1">
                <a:latin typeface="Neue Montreal "/>
              </a:rPr>
              <a:t>Future Roadmap</a:t>
            </a:r>
          </a:p>
        </p:txBody>
      </p:sp>
      <p:grpSp>
        <p:nvGrpSpPr>
          <p:cNvPr id="63" name="Group 9">
            <a:extLst>
              <a:ext uri="{FF2B5EF4-FFF2-40B4-BE49-F238E27FC236}">
                <a16:creationId xmlns:a16="http://schemas.microsoft.com/office/drawing/2014/main" id="{389AF994-F0C1-6324-5098-8B453DCF48EB}"/>
              </a:ext>
            </a:extLst>
          </p:cNvPr>
          <p:cNvGrpSpPr/>
          <p:nvPr/>
        </p:nvGrpSpPr>
        <p:grpSpPr>
          <a:xfrm>
            <a:off x="15285647" y="1072430"/>
            <a:ext cx="1973653" cy="784945"/>
            <a:chOff x="0" y="0"/>
            <a:chExt cx="519810" cy="206735"/>
          </a:xfrm>
        </p:grpSpPr>
        <p:sp>
          <p:nvSpPr>
            <p:cNvPr id="64" name="Freeform 10">
              <a:extLst>
                <a:ext uri="{FF2B5EF4-FFF2-40B4-BE49-F238E27FC236}">
                  <a16:creationId xmlns:a16="http://schemas.microsoft.com/office/drawing/2014/main" id="{88818445-C229-5F84-DEC9-6783A4FE3ECC}"/>
                </a:ext>
              </a:extLst>
            </p:cNvPr>
            <p:cNvSpPr/>
            <p:nvPr/>
          </p:nvSpPr>
          <p:spPr>
            <a:xfrm>
              <a:off x="0" y="0"/>
              <a:ext cx="519810" cy="206735"/>
            </a:xfrm>
            <a:custGeom>
              <a:avLst/>
              <a:gdLst/>
              <a:ahLst/>
              <a:cxnLst/>
              <a:rect l="l" t="t" r="r" b="b"/>
              <a:pathLst>
                <a:path w="519810" h="206735">
                  <a:moveTo>
                    <a:pt x="103367" y="0"/>
                  </a:moveTo>
                  <a:lnTo>
                    <a:pt x="416443" y="0"/>
                  </a:lnTo>
                  <a:cubicBezTo>
                    <a:pt x="443857" y="0"/>
                    <a:pt x="470149" y="10890"/>
                    <a:pt x="489534" y="30276"/>
                  </a:cubicBezTo>
                  <a:cubicBezTo>
                    <a:pt x="508919" y="49661"/>
                    <a:pt x="519810" y="75953"/>
                    <a:pt x="519810" y="103367"/>
                  </a:cubicBezTo>
                  <a:lnTo>
                    <a:pt x="519810" y="103367"/>
                  </a:lnTo>
                  <a:cubicBezTo>
                    <a:pt x="519810" y="130782"/>
                    <a:pt x="508919" y="157074"/>
                    <a:pt x="489534" y="176459"/>
                  </a:cubicBezTo>
                  <a:cubicBezTo>
                    <a:pt x="470149" y="195844"/>
                    <a:pt x="443857" y="206735"/>
                    <a:pt x="416443"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D0D0D"/>
            </a:solidFill>
          </p:spPr>
        </p:sp>
        <p:sp>
          <p:nvSpPr>
            <p:cNvPr id="65" name="TextBox 11">
              <a:extLst>
                <a:ext uri="{FF2B5EF4-FFF2-40B4-BE49-F238E27FC236}">
                  <a16:creationId xmlns:a16="http://schemas.microsoft.com/office/drawing/2014/main" id="{C6A8A6CD-0446-E0C3-A2E4-4F4448DA55B5}"/>
                </a:ext>
              </a:extLst>
            </p:cNvPr>
            <p:cNvSpPr txBox="1"/>
            <p:nvPr/>
          </p:nvSpPr>
          <p:spPr>
            <a:xfrm>
              <a:off x="0" y="-38100"/>
              <a:ext cx="519810" cy="244835"/>
            </a:xfrm>
            <a:prstGeom prst="rect">
              <a:avLst/>
            </a:prstGeom>
          </p:spPr>
          <p:txBody>
            <a:bodyPr lIns="50800" tIns="50800" rIns="50800" bIns="50800" rtlCol="0" anchor="ctr"/>
            <a:lstStyle/>
            <a:p>
              <a:pPr algn="ctr">
                <a:lnSpc>
                  <a:spcPts val="2520"/>
                </a:lnSpc>
              </a:pPr>
              <a:endParaRPr>
                <a:latin typeface="Neue Montreal "/>
              </a:endParaRPr>
            </a:p>
          </p:txBody>
        </p:sp>
      </p:grpSp>
      <p:sp>
        <p:nvSpPr>
          <p:cNvPr id="66" name="TextBox 12">
            <a:extLst>
              <a:ext uri="{FF2B5EF4-FFF2-40B4-BE49-F238E27FC236}">
                <a16:creationId xmlns:a16="http://schemas.microsoft.com/office/drawing/2014/main" id="{DEDBEE3F-C658-8DA7-B99C-8A83B69DA104}"/>
              </a:ext>
            </a:extLst>
          </p:cNvPr>
          <p:cNvSpPr txBox="1"/>
          <p:nvPr/>
        </p:nvSpPr>
        <p:spPr>
          <a:xfrm>
            <a:off x="15224448" y="1258210"/>
            <a:ext cx="1663377" cy="1456232"/>
          </a:xfrm>
          <a:prstGeom prst="rect">
            <a:avLst/>
          </a:prstGeom>
        </p:spPr>
        <p:txBody>
          <a:bodyPr lIns="0" tIns="0" rIns="0" bIns="0" rtlCol="0" anchor="t">
            <a:spAutoFit/>
          </a:bodyPr>
          <a:lstStyle/>
          <a:p>
            <a:pPr marL="0" lvl="0" indent="0" algn="r">
              <a:lnSpc>
                <a:spcPts val="2940"/>
              </a:lnSpc>
              <a:spcBef>
                <a:spcPct val="0"/>
              </a:spcBef>
            </a:pPr>
            <a:r>
              <a:rPr lang="en-US" sz="2100" dirty="0">
                <a:solidFill>
                  <a:srgbClr val="FFFFFF"/>
                </a:solidFill>
                <a:latin typeface="Neue Montreal "/>
                <a:ea typeface="Neue Montreal"/>
                <a:cs typeface="Neue Montreal"/>
                <a:sym typeface="Neue Montreal"/>
              </a:rPr>
              <a:t>Page 2</a:t>
            </a:r>
          </a:p>
          <a:p>
            <a:pPr marL="0" lvl="0" indent="0" algn="r">
              <a:lnSpc>
                <a:spcPts val="2940"/>
              </a:lnSpc>
              <a:spcBef>
                <a:spcPct val="0"/>
              </a:spcBef>
            </a:pPr>
            <a:endParaRPr lang="en-US" sz="2100" dirty="0">
              <a:solidFill>
                <a:srgbClr val="FFFFFF"/>
              </a:solidFill>
              <a:latin typeface="Neue Montreal "/>
              <a:ea typeface="Neue Montreal"/>
              <a:cs typeface="Neue Montreal"/>
              <a:sym typeface="Neue Montreal"/>
            </a:endParaRPr>
          </a:p>
          <a:p>
            <a:pPr marL="0" lvl="0" indent="0" algn="r">
              <a:lnSpc>
                <a:spcPts val="2940"/>
              </a:lnSpc>
              <a:spcBef>
                <a:spcPct val="0"/>
              </a:spcBef>
            </a:pPr>
            <a:endParaRPr lang="en-US" sz="2100" dirty="0">
              <a:solidFill>
                <a:srgbClr val="FFFFFF"/>
              </a:solidFill>
              <a:latin typeface="Neue Montreal "/>
              <a:ea typeface="Neue Montreal"/>
              <a:cs typeface="Neue Montreal"/>
              <a:sym typeface="Neue Montreal"/>
            </a:endParaRPr>
          </a:p>
          <a:p>
            <a:pPr marL="0" lvl="0" indent="0" algn="r">
              <a:lnSpc>
                <a:spcPts val="2940"/>
              </a:lnSpc>
              <a:spcBef>
                <a:spcPct val="0"/>
              </a:spcBef>
            </a:pPr>
            <a:endParaRPr lang="en-US" sz="2100" dirty="0">
              <a:solidFill>
                <a:srgbClr val="FFFFFF"/>
              </a:solidFill>
              <a:latin typeface="Neue Montreal "/>
              <a:ea typeface="Neue Montreal"/>
              <a:cs typeface="Neue Montreal"/>
              <a:sym typeface="Neue Montreal"/>
            </a:endParaRPr>
          </a:p>
        </p:txBody>
      </p:sp>
      <p:grpSp>
        <p:nvGrpSpPr>
          <p:cNvPr id="67" name="Group 13">
            <a:extLst>
              <a:ext uri="{FF2B5EF4-FFF2-40B4-BE49-F238E27FC236}">
                <a16:creationId xmlns:a16="http://schemas.microsoft.com/office/drawing/2014/main" id="{E4D9B7EC-E0C9-E209-121E-E768270389F3}"/>
              </a:ext>
            </a:extLst>
          </p:cNvPr>
          <p:cNvGrpSpPr/>
          <p:nvPr/>
        </p:nvGrpSpPr>
        <p:grpSpPr>
          <a:xfrm>
            <a:off x="15623026" y="1344472"/>
            <a:ext cx="240861" cy="240861"/>
            <a:chOff x="0" y="0"/>
            <a:chExt cx="812800" cy="812800"/>
          </a:xfrm>
        </p:grpSpPr>
        <p:sp>
          <p:nvSpPr>
            <p:cNvPr id="68" name="Freeform 14">
              <a:extLst>
                <a:ext uri="{FF2B5EF4-FFF2-40B4-BE49-F238E27FC236}">
                  <a16:creationId xmlns:a16="http://schemas.microsoft.com/office/drawing/2014/main" id="{E718984F-D84D-09B2-4047-0AB70CBE934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69" name="TextBox 15">
              <a:extLst>
                <a:ext uri="{FF2B5EF4-FFF2-40B4-BE49-F238E27FC236}">
                  <a16:creationId xmlns:a16="http://schemas.microsoft.com/office/drawing/2014/main" id="{B33049D0-0107-A492-CF66-349CB27F84F5}"/>
                </a:ext>
              </a:extLst>
            </p:cNvPr>
            <p:cNvSpPr txBox="1"/>
            <p:nvPr/>
          </p:nvSpPr>
          <p:spPr>
            <a:xfrm>
              <a:off x="76200" y="38100"/>
              <a:ext cx="660400" cy="698500"/>
            </a:xfrm>
            <a:prstGeom prst="rect">
              <a:avLst/>
            </a:prstGeom>
          </p:spPr>
          <p:txBody>
            <a:bodyPr lIns="50800" tIns="50800" rIns="50800" bIns="50800" rtlCol="0" anchor="ctr"/>
            <a:lstStyle/>
            <a:p>
              <a:pPr algn="ctr">
                <a:lnSpc>
                  <a:spcPts val="2520"/>
                </a:lnSpc>
              </a:pPr>
              <a:endParaRPr>
                <a:latin typeface="Neue Montreal "/>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84094" y="2568728"/>
            <a:ext cx="6462712" cy="2676054"/>
          </a:xfrm>
          <a:prstGeom prst="rect">
            <a:avLst/>
          </a:prstGeom>
        </p:spPr>
        <p:txBody>
          <a:bodyPr lIns="0" tIns="0" rIns="0" bIns="0" rtlCol="0" anchor="t">
            <a:spAutoFit/>
          </a:bodyPr>
          <a:lstStyle/>
          <a:p>
            <a:pPr>
              <a:lnSpc>
                <a:spcPts val="10400"/>
              </a:lnSpc>
            </a:pPr>
            <a:r>
              <a:rPr lang="en-US" sz="10400">
                <a:solidFill>
                  <a:srgbClr val="0D0D0D"/>
                </a:solidFill>
                <a:latin typeface="Neue Montreal"/>
                <a:sym typeface="Neue Montreal"/>
              </a:rPr>
              <a:t>How our idea Works</a:t>
            </a:r>
            <a:endParaRPr lang="en-US"/>
          </a:p>
        </p:txBody>
      </p:sp>
      <p:sp>
        <p:nvSpPr>
          <p:cNvPr id="21" name="Freeform 21"/>
          <p:cNvSpPr/>
          <p:nvPr/>
        </p:nvSpPr>
        <p:spPr>
          <a:xfrm>
            <a:off x="1028700" y="1028700"/>
            <a:ext cx="694676" cy="784945"/>
          </a:xfrm>
          <a:custGeom>
            <a:avLst/>
            <a:gdLst/>
            <a:ahLst/>
            <a:cxnLst/>
            <a:rect l="l" t="t" r="r" b="b"/>
            <a:pathLst>
              <a:path w="694676" h="784945">
                <a:moveTo>
                  <a:pt x="0" y="0"/>
                </a:moveTo>
                <a:lnTo>
                  <a:pt x="694676" y="0"/>
                </a:lnTo>
                <a:lnTo>
                  <a:pt x="694676" y="784945"/>
                </a:lnTo>
                <a:lnTo>
                  <a:pt x="0" y="7849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TextBox 22"/>
          <p:cNvSpPr txBox="1"/>
          <p:nvPr/>
        </p:nvSpPr>
        <p:spPr>
          <a:xfrm>
            <a:off x="2043076" y="1149551"/>
            <a:ext cx="3495749" cy="457689"/>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D0D0D"/>
                </a:solidFill>
                <a:latin typeface="Neue Montreal Bold"/>
                <a:ea typeface="Neue Montreal Bold"/>
                <a:cs typeface="Neue Montreal Bold"/>
                <a:sym typeface="Neue Montreal Bold"/>
              </a:rPr>
              <a:t>NoDEO</a:t>
            </a:r>
          </a:p>
        </p:txBody>
      </p:sp>
      <p:grpSp>
        <p:nvGrpSpPr>
          <p:cNvPr id="23" name="Group 23"/>
          <p:cNvGrpSpPr/>
          <p:nvPr/>
        </p:nvGrpSpPr>
        <p:grpSpPr>
          <a:xfrm>
            <a:off x="15285647" y="1072430"/>
            <a:ext cx="1973653" cy="784945"/>
            <a:chOff x="0" y="0"/>
            <a:chExt cx="519810" cy="206735"/>
          </a:xfrm>
        </p:grpSpPr>
        <p:sp>
          <p:nvSpPr>
            <p:cNvPr id="24" name="Freeform 24"/>
            <p:cNvSpPr/>
            <p:nvPr/>
          </p:nvSpPr>
          <p:spPr>
            <a:xfrm>
              <a:off x="0" y="0"/>
              <a:ext cx="519810" cy="206735"/>
            </a:xfrm>
            <a:custGeom>
              <a:avLst/>
              <a:gdLst/>
              <a:ahLst/>
              <a:cxnLst/>
              <a:rect l="l" t="t" r="r" b="b"/>
              <a:pathLst>
                <a:path w="519810" h="206735">
                  <a:moveTo>
                    <a:pt x="103367" y="0"/>
                  </a:moveTo>
                  <a:lnTo>
                    <a:pt x="416443" y="0"/>
                  </a:lnTo>
                  <a:cubicBezTo>
                    <a:pt x="443857" y="0"/>
                    <a:pt x="470149" y="10890"/>
                    <a:pt x="489534" y="30276"/>
                  </a:cubicBezTo>
                  <a:cubicBezTo>
                    <a:pt x="508919" y="49661"/>
                    <a:pt x="519810" y="75953"/>
                    <a:pt x="519810" y="103367"/>
                  </a:cubicBezTo>
                  <a:lnTo>
                    <a:pt x="519810" y="103367"/>
                  </a:lnTo>
                  <a:cubicBezTo>
                    <a:pt x="519810" y="130782"/>
                    <a:pt x="508919" y="157074"/>
                    <a:pt x="489534" y="176459"/>
                  </a:cubicBezTo>
                  <a:cubicBezTo>
                    <a:pt x="470149" y="195844"/>
                    <a:pt x="443857" y="206735"/>
                    <a:pt x="416443"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D0D0D"/>
            </a:solidFill>
          </p:spPr>
        </p:sp>
        <p:sp>
          <p:nvSpPr>
            <p:cNvPr id="25" name="TextBox 25"/>
            <p:cNvSpPr txBox="1"/>
            <p:nvPr/>
          </p:nvSpPr>
          <p:spPr>
            <a:xfrm>
              <a:off x="0" y="-38100"/>
              <a:ext cx="519810" cy="244835"/>
            </a:xfrm>
            <a:prstGeom prst="rect">
              <a:avLst/>
            </a:prstGeom>
          </p:spPr>
          <p:txBody>
            <a:bodyPr lIns="50800" tIns="50800" rIns="50800" bIns="50800" rtlCol="0" anchor="ctr"/>
            <a:lstStyle/>
            <a:p>
              <a:pPr algn="ctr">
                <a:lnSpc>
                  <a:spcPts val="2520"/>
                </a:lnSpc>
              </a:pPr>
              <a:endParaRPr/>
            </a:p>
          </p:txBody>
        </p:sp>
      </p:grpSp>
      <p:sp>
        <p:nvSpPr>
          <p:cNvPr id="26" name="TextBox 26"/>
          <p:cNvSpPr txBox="1"/>
          <p:nvPr/>
        </p:nvSpPr>
        <p:spPr>
          <a:xfrm>
            <a:off x="15224448" y="1258210"/>
            <a:ext cx="1663377" cy="340542"/>
          </a:xfrm>
          <a:prstGeom prst="rect">
            <a:avLst/>
          </a:prstGeom>
        </p:spPr>
        <p:txBody>
          <a:bodyPr lIns="0" tIns="0" rIns="0" bIns="0" rtlCol="0" anchor="t">
            <a:spAutoFit/>
          </a:bodyPr>
          <a:lstStyle/>
          <a:p>
            <a:pPr marL="0" lvl="0" indent="0" algn="r">
              <a:lnSpc>
                <a:spcPts val="2940"/>
              </a:lnSpc>
              <a:spcBef>
                <a:spcPct val="0"/>
              </a:spcBef>
            </a:pPr>
            <a:r>
              <a:rPr lang="en-US" sz="2100" dirty="0">
                <a:solidFill>
                  <a:srgbClr val="FFFFFF"/>
                </a:solidFill>
                <a:latin typeface="Neue Montreal"/>
                <a:ea typeface="Neue Montreal"/>
                <a:cs typeface="Neue Montreal"/>
                <a:sym typeface="Neue Montreal"/>
              </a:rPr>
              <a:t>Page 3</a:t>
            </a:r>
          </a:p>
        </p:txBody>
      </p:sp>
      <p:grpSp>
        <p:nvGrpSpPr>
          <p:cNvPr id="27" name="Group 27"/>
          <p:cNvGrpSpPr/>
          <p:nvPr/>
        </p:nvGrpSpPr>
        <p:grpSpPr>
          <a:xfrm>
            <a:off x="15623026" y="1344472"/>
            <a:ext cx="240861" cy="240861"/>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9" name="TextBox 29"/>
            <p:cNvSpPr txBox="1"/>
            <p:nvPr/>
          </p:nvSpPr>
          <p:spPr>
            <a:xfrm>
              <a:off x="76200" y="38100"/>
              <a:ext cx="660400" cy="698500"/>
            </a:xfrm>
            <a:prstGeom prst="rect">
              <a:avLst/>
            </a:prstGeom>
          </p:spPr>
          <p:txBody>
            <a:bodyPr lIns="50800" tIns="50800" rIns="50800" bIns="50800" rtlCol="0" anchor="ctr"/>
            <a:lstStyle/>
            <a:p>
              <a:pPr algn="ctr">
                <a:lnSpc>
                  <a:spcPts val="2520"/>
                </a:lnSpc>
              </a:pPr>
              <a:endParaRPr/>
            </a:p>
          </p:txBody>
        </p:sp>
      </p:grpSp>
      <p:pic>
        <p:nvPicPr>
          <p:cNvPr id="30" name="Picture 29" descr="A diagram of data storage">
            <a:extLst>
              <a:ext uri="{FF2B5EF4-FFF2-40B4-BE49-F238E27FC236}">
                <a16:creationId xmlns:a16="http://schemas.microsoft.com/office/drawing/2014/main" id="{B24941A6-0B40-F1D2-6509-7BA3C4CAC83A}"/>
              </a:ext>
            </a:extLst>
          </p:cNvPr>
          <p:cNvPicPr>
            <a:picLocks noChangeAspect="1"/>
          </p:cNvPicPr>
          <p:nvPr/>
        </p:nvPicPr>
        <p:blipFill>
          <a:blip r:embed="rId4"/>
          <a:stretch>
            <a:fillRect/>
          </a:stretch>
        </p:blipFill>
        <p:spPr>
          <a:xfrm>
            <a:off x="6933360" y="2067485"/>
            <a:ext cx="10304369" cy="7126941"/>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971550" y="2434257"/>
            <a:ext cx="6462712" cy="2667397"/>
          </a:xfrm>
          <a:prstGeom prst="rect">
            <a:avLst/>
          </a:prstGeom>
        </p:spPr>
        <p:txBody>
          <a:bodyPr lIns="0" tIns="0" rIns="0" bIns="0" rtlCol="0" anchor="t">
            <a:spAutoFit/>
          </a:bodyPr>
          <a:lstStyle/>
          <a:p>
            <a:pPr algn="l">
              <a:lnSpc>
                <a:spcPts val="10400"/>
              </a:lnSpc>
            </a:pPr>
            <a:r>
              <a:rPr lang="en-US" sz="10400">
                <a:solidFill>
                  <a:srgbClr val="0D0D0D"/>
                </a:solidFill>
                <a:latin typeface="Neue Montreal "/>
                <a:ea typeface="Neue Montreal"/>
                <a:cs typeface="Neue Montreal"/>
                <a:sym typeface="Neue Montreal"/>
              </a:rPr>
              <a:t>Impending </a:t>
            </a:r>
          </a:p>
          <a:p>
            <a:pPr algn="l">
              <a:lnSpc>
                <a:spcPts val="10400"/>
              </a:lnSpc>
            </a:pPr>
            <a:r>
              <a:rPr lang="en-US" sz="10400">
                <a:solidFill>
                  <a:srgbClr val="0D0D0D"/>
                </a:solidFill>
                <a:latin typeface="Neue Montreal "/>
                <a:ea typeface="Neue Montreal"/>
                <a:cs typeface="Neue Montreal"/>
                <a:sym typeface="Neue Montreal"/>
              </a:rPr>
              <a:t>Issues</a:t>
            </a:r>
          </a:p>
        </p:txBody>
      </p:sp>
      <p:sp>
        <p:nvSpPr>
          <p:cNvPr id="5" name="TextBox 5"/>
          <p:cNvSpPr txBox="1"/>
          <p:nvPr/>
        </p:nvSpPr>
        <p:spPr>
          <a:xfrm>
            <a:off x="1028700" y="6743700"/>
            <a:ext cx="6462712" cy="2230162"/>
          </a:xfrm>
          <a:prstGeom prst="rect">
            <a:avLst/>
          </a:prstGeom>
        </p:spPr>
        <p:txBody>
          <a:bodyPr lIns="0" tIns="0" rIns="0" bIns="0" rtlCol="0" anchor="t">
            <a:spAutoFit/>
          </a:bodyPr>
          <a:lstStyle/>
          <a:p>
            <a:pPr algn="l">
              <a:lnSpc>
                <a:spcPts val="2520"/>
              </a:lnSpc>
            </a:pPr>
            <a:r>
              <a:rPr lang="en-US" sz="2000">
                <a:latin typeface="Neue Montreal "/>
              </a:rPr>
              <a:t>As we navigate the complexities of our project, several key challenges need to be addressed to ensure successful implementation. These challenges include limited data availability from certain user groups, issues surrounding data sharing incentives, privacy concerns, and the overall management of a large-scale initiative. Below are the specific challenges and our proposed solutions:</a:t>
            </a:r>
            <a:endParaRPr lang="en-US" sz="2000">
              <a:solidFill>
                <a:srgbClr val="0D0D0D"/>
              </a:solidFill>
              <a:latin typeface="Neue Montreal "/>
              <a:ea typeface="Inter"/>
              <a:cs typeface="Inter"/>
              <a:sym typeface="Inter"/>
            </a:endParaRPr>
          </a:p>
        </p:txBody>
      </p:sp>
      <p:graphicFrame>
        <p:nvGraphicFramePr>
          <p:cNvPr id="6" name="Table 6"/>
          <p:cNvGraphicFramePr>
            <a:graphicFrameLocks noGrp="1"/>
          </p:cNvGraphicFramePr>
          <p:nvPr>
            <p:extLst>
              <p:ext uri="{D42A27DB-BD31-4B8C-83A1-F6EECF244321}">
                <p14:modId xmlns:p14="http://schemas.microsoft.com/office/powerpoint/2010/main" val="4067765972"/>
              </p:ext>
            </p:extLst>
          </p:nvPr>
        </p:nvGraphicFramePr>
        <p:xfrm>
          <a:off x="7848600" y="2187816"/>
          <a:ext cx="9906000" cy="6972300"/>
        </p:xfrm>
        <a:graphic>
          <a:graphicData uri="http://schemas.openxmlformats.org/drawingml/2006/table">
            <a:tbl>
              <a:tblPr/>
              <a:tblGrid>
                <a:gridCol w="44958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3"/>
                    </a:ext>
                  </a:extLst>
                </a:gridCol>
              </a:tblGrid>
              <a:tr h="441084">
                <a:tc>
                  <a:txBody>
                    <a:bodyPr/>
                    <a:lstStyle/>
                    <a:p>
                      <a:pPr algn="l">
                        <a:lnSpc>
                          <a:spcPts val="1919"/>
                        </a:lnSpc>
                        <a:defRPr/>
                      </a:pPr>
                      <a:r>
                        <a:rPr lang="en-US" sz="1600" b="1">
                          <a:latin typeface="Neue Montreal Bold" panose="020B0604020202020204" charset="0"/>
                          <a:cs typeface="Times New Roman" panose="02020603050405020304" pitchFamily="18" charset="0"/>
                        </a:rPr>
                        <a:t>Problem </a:t>
                      </a:r>
                    </a:p>
                  </a:txBody>
                  <a:tcPr marL="190500" marR="190500" marT="190500" marB="190500" anchor="ctr">
                    <a:lnL w="9525" cap="flat" cmpd="sng" algn="ctr">
                      <a:solidFill>
                        <a:srgbClr val="0D0D0D"/>
                      </a:solidFill>
                      <a:prstDash val="solid"/>
                      <a:round/>
                      <a:headEnd type="none" w="med" len="med"/>
                      <a:tailEnd type="none" w="med" len="med"/>
                    </a:lnL>
                    <a:lnR w="9525" cap="flat" cmpd="sng" algn="ctr">
                      <a:solidFill>
                        <a:srgbClr val="0D0D0D"/>
                      </a:solidFill>
                      <a:prstDash val="solid"/>
                      <a:round/>
                      <a:headEnd type="none" w="med" len="med"/>
                      <a:tailEnd type="none" w="med" len="med"/>
                    </a:lnR>
                    <a:lnT w="9525" cap="flat" cmpd="sng" algn="ctr">
                      <a:solidFill>
                        <a:srgbClr val="0D0D0D"/>
                      </a:solidFill>
                      <a:prstDash val="solid"/>
                      <a:round/>
                      <a:headEnd type="none" w="med" len="med"/>
                      <a:tailEnd type="none" w="med" len="med"/>
                    </a:lnT>
                    <a:lnB w="9525" cap="flat" cmpd="sng" algn="ctr">
                      <a:solidFill>
                        <a:srgbClr val="0D0D0D"/>
                      </a:solidFill>
                      <a:prstDash val="solid"/>
                      <a:round/>
                      <a:headEnd type="none" w="med" len="med"/>
                      <a:tailEnd type="none" w="med" len="med"/>
                    </a:lnB>
                    <a:solidFill>
                      <a:srgbClr val="68DE68"/>
                    </a:solidFill>
                  </a:tcPr>
                </a:tc>
                <a:tc>
                  <a:txBody>
                    <a:bodyPr/>
                    <a:lstStyle/>
                    <a:p>
                      <a:pPr algn="l">
                        <a:lnSpc>
                          <a:spcPts val="1919"/>
                        </a:lnSpc>
                        <a:defRPr/>
                      </a:pPr>
                      <a:r>
                        <a:rPr lang="en-US" sz="1600" b="1" spc="-79">
                          <a:solidFill>
                            <a:srgbClr val="0D0D0D"/>
                          </a:solidFill>
                          <a:latin typeface="Neue Montreal Bold" panose="020B0604020202020204" charset="0"/>
                          <a:ea typeface="Neue Montreal Bold"/>
                          <a:cs typeface="Times New Roman" panose="02020603050405020304" pitchFamily="18" charset="0"/>
                          <a:sym typeface="Neue Montreal Bold"/>
                        </a:rPr>
                        <a:t>Proposed Solution</a:t>
                      </a:r>
                      <a:endParaRPr lang="en-US" sz="1600">
                        <a:latin typeface="Neue Montreal Bold" panose="020B0604020202020204" charset="0"/>
                        <a:cs typeface="Times New Roman" panose="02020603050405020304" pitchFamily="18" charset="0"/>
                      </a:endParaRPr>
                    </a:p>
                  </a:txBody>
                  <a:tcPr marL="190500" marR="190500" marT="190500" marB="190500" anchor="ctr">
                    <a:lnL w="9525" cap="flat" cmpd="sng" algn="ctr">
                      <a:solidFill>
                        <a:srgbClr val="0D0D0D"/>
                      </a:solidFill>
                      <a:prstDash val="solid"/>
                      <a:round/>
                      <a:headEnd type="none" w="med" len="med"/>
                      <a:tailEnd type="none" w="med" len="med"/>
                    </a:lnL>
                    <a:lnR w="9525" cap="flat" cmpd="sng" algn="ctr">
                      <a:solidFill>
                        <a:srgbClr val="0D0D0D"/>
                      </a:solidFill>
                      <a:prstDash val="solid"/>
                      <a:round/>
                      <a:headEnd type="none" w="med" len="med"/>
                      <a:tailEnd type="none" w="med" len="med"/>
                    </a:lnR>
                    <a:lnT w="9525" cap="flat" cmpd="sng" algn="ctr">
                      <a:solidFill>
                        <a:srgbClr val="0D0D0D"/>
                      </a:solidFill>
                      <a:prstDash val="solid"/>
                      <a:round/>
                      <a:headEnd type="none" w="med" len="med"/>
                      <a:tailEnd type="none" w="med" len="med"/>
                    </a:lnT>
                    <a:lnB w="9525" cap="flat" cmpd="sng" algn="ctr">
                      <a:solidFill>
                        <a:srgbClr val="0D0D0D"/>
                      </a:solidFill>
                      <a:prstDash val="solid"/>
                      <a:round/>
                      <a:headEnd type="none" w="med" len="med"/>
                      <a:tailEnd type="none" w="med" len="med"/>
                    </a:lnB>
                    <a:solidFill>
                      <a:srgbClr val="68DE68"/>
                    </a:solidFill>
                  </a:tcPr>
                </a:tc>
                <a:extLst>
                  <a:ext uri="{0D108BD9-81ED-4DB2-BD59-A6C34878D82A}">
                    <a16:rowId xmlns:a16="http://schemas.microsoft.com/office/drawing/2014/main" val="10000"/>
                  </a:ext>
                </a:extLst>
              </a:tr>
              <a:tr h="1903312">
                <a:tc>
                  <a:txBody>
                    <a:bodyPr/>
                    <a:lstStyle/>
                    <a:p>
                      <a:pPr algn="l">
                        <a:lnSpc>
                          <a:spcPts val="1919"/>
                        </a:lnSpc>
                        <a:defRPr/>
                      </a:pPr>
                      <a:r>
                        <a:rPr lang="en-US" sz="1600" b="1">
                          <a:latin typeface="Neue Montreal "/>
                          <a:cs typeface="Times New Roman" panose="02020603050405020304" pitchFamily="18" charset="0"/>
                        </a:rPr>
                        <a:t>Algorithm Bias and Fairness: </a:t>
                      </a:r>
                      <a:r>
                        <a:rPr lang="en-US" sz="1600">
                          <a:latin typeface="Neue Montreal "/>
                          <a:cs typeface="Times New Roman" panose="02020603050405020304" pitchFamily="18" charset="0"/>
                        </a:rPr>
                        <a:t>Ensuring fairness in personality profiling and matchmaking algorithms is vital. There’s a risk that the models may unintentionally favor specific demographics, leading to unequal treatment.</a:t>
                      </a:r>
                    </a:p>
                  </a:txBody>
                  <a:tcPr marL="190500" marR="190500" marT="190500" marB="190500" anchor="ctr">
                    <a:lnL w="9525" cap="flat" cmpd="sng" algn="ctr">
                      <a:solidFill>
                        <a:srgbClr val="0D0D0D"/>
                      </a:solidFill>
                      <a:prstDash val="solid"/>
                      <a:round/>
                      <a:headEnd type="none" w="med" len="med"/>
                      <a:tailEnd type="none" w="med" len="med"/>
                    </a:lnL>
                    <a:lnR w="9525" cap="flat" cmpd="sng" algn="ctr">
                      <a:solidFill>
                        <a:srgbClr val="0D0D0D"/>
                      </a:solidFill>
                      <a:prstDash val="solid"/>
                      <a:round/>
                      <a:headEnd type="none" w="med" len="med"/>
                      <a:tailEnd type="none" w="med" len="med"/>
                    </a:lnR>
                    <a:lnT w="9525" cap="flat" cmpd="sng" algn="ctr">
                      <a:solidFill>
                        <a:srgbClr val="0D0D0D"/>
                      </a:solidFill>
                      <a:prstDash val="solid"/>
                      <a:round/>
                      <a:headEnd type="none" w="med" len="med"/>
                      <a:tailEnd type="none" w="med" len="med"/>
                    </a:lnT>
                    <a:lnB w="9525" cap="flat" cmpd="sng" algn="ctr">
                      <a:solidFill>
                        <a:srgbClr val="0D0D0D"/>
                      </a:solidFill>
                      <a:prstDash val="solid"/>
                      <a:round/>
                      <a:headEnd type="none" w="med" len="med"/>
                      <a:tailEnd type="none" w="med" len="med"/>
                    </a:lnB>
                    <a:solidFill>
                      <a:srgbClr val="FFFFFF"/>
                    </a:solidFill>
                  </a:tcPr>
                </a:tc>
                <a:tc>
                  <a:txBody>
                    <a:bodyPr/>
                    <a:lstStyle/>
                    <a:p>
                      <a:pPr algn="l">
                        <a:lnSpc>
                          <a:spcPts val="1919"/>
                        </a:lnSpc>
                        <a:defRPr/>
                      </a:pPr>
                      <a:r>
                        <a:rPr lang="en-US" sz="1600">
                          <a:latin typeface="Neue Montreal "/>
                          <a:cs typeface="Times New Roman" panose="02020603050405020304" pitchFamily="18" charset="0"/>
                        </a:rPr>
                        <a:t>To mitigate this challenge, we will leverage OnDemand's capabilities to access a diverse range of data sources, ensuring that our algorithms are trained on a broad spectrum of user profiles. By employing ongoing bias detection techniques and incorporating feedback loops, we aim to create a more balanced and inclusive matchmaking process that respects the diversity of our user base.</a:t>
                      </a:r>
                    </a:p>
                  </a:txBody>
                  <a:tcPr marL="190500" marR="190500" marT="190500" marB="190500" anchor="ctr">
                    <a:lnL w="9525" cap="flat" cmpd="sng" algn="ctr">
                      <a:solidFill>
                        <a:srgbClr val="0D0D0D"/>
                      </a:solidFill>
                      <a:prstDash val="solid"/>
                      <a:round/>
                      <a:headEnd type="none" w="med" len="med"/>
                      <a:tailEnd type="none" w="med" len="med"/>
                    </a:lnL>
                    <a:lnR w="9525" cap="flat" cmpd="sng" algn="ctr">
                      <a:solidFill>
                        <a:srgbClr val="0D0D0D"/>
                      </a:solidFill>
                      <a:prstDash val="solid"/>
                      <a:round/>
                      <a:headEnd type="none" w="med" len="med"/>
                      <a:tailEnd type="none" w="med" len="med"/>
                    </a:lnR>
                    <a:lnT w="9525" cap="flat" cmpd="sng" algn="ctr">
                      <a:solidFill>
                        <a:srgbClr val="0D0D0D"/>
                      </a:solidFill>
                      <a:prstDash val="solid"/>
                      <a:round/>
                      <a:headEnd type="none" w="med" len="med"/>
                      <a:tailEnd type="none" w="med" len="med"/>
                    </a:lnT>
                    <a:lnB w="9525" cap="flat" cmpd="sng" algn="ctr">
                      <a:solidFill>
                        <a:srgbClr val="0D0D0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a:lnSpc>
                          <a:spcPts val="1919"/>
                        </a:lnSpc>
                        <a:defRPr/>
                      </a:pPr>
                      <a:r>
                        <a:rPr lang="en-US" sz="1600" b="1">
                          <a:latin typeface="Neue Montreal "/>
                          <a:cs typeface="Times New Roman" panose="02020603050405020304" pitchFamily="18" charset="0"/>
                        </a:rPr>
                        <a:t>Incentivizing Data Sharing</a:t>
                      </a:r>
                      <a:r>
                        <a:rPr lang="en-US" sz="1600">
                          <a:latin typeface="Neue Montreal "/>
                          <a:cs typeface="Times New Roman" panose="02020603050405020304" pitchFamily="18" charset="0"/>
                        </a:rPr>
                        <a:t>:</a:t>
                      </a:r>
                      <a:br>
                        <a:rPr lang="en-US" sz="1600">
                          <a:latin typeface="Neue Montreal "/>
                          <a:cs typeface="Times New Roman" panose="02020603050405020304" pitchFamily="18" charset="0"/>
                        </a:rPr>
                      </a:br>
                      <a:r>
                        <a:rPr lang="en-US" sz="1600">
                          <a:latin typeface="Neue Montreal "/>
                          <a:cs typeface="Times New Roman" panose="02020603050405020304" pitchFamily="18" charset="0"/>
                        </a:rPr>
                        <a:t>Users often hesitate to share their personal data due to a lack of perceived benefits.</a:t>
                      </a:r>
                    </a:p>
                  </a:txBody>
                  <a:tcPr marL="190500" marR="190500" marT="190500" marB="190500" anchor="ctr">
                    <a:lnL w="9525" cap="flat" cmpd="sng" algn="ctr">
                      <a:solidFill>
                        <a:srgbClr val="0D0D0D"/>
                      </a:solidFill>
                      <a:prstDash val="solid"/>
                      <a:round/>
                      <a:headEnd type="none" w="med" len="med"/>
                      <a:tailEnd type="none" w="med" len="med"/>
                    </a:lnL>
                    <a:lnR w="9525" cap="flat" cmpd="sng" algn="ctr">
                      <a:solidFill>
                        <a:srgbClr val="0D0D0D"/>
                      </a:solidFill>
                      <a:prstDash val="solid"/>
                      <a:round/>
                      <a:headEnd type="none" w="med" len="med"/>
                      <a:tailEnd type="none" w="med" len="med"/>
                    </a:lnR>
                    <a:lnT w="9525" cap="flat" cmpd="sng" algn="ctr">
                      <a:solidFill>
                        <a:srgbClr val="0D0D0D"/>
                      </a:solidFill>
                      <a:prstDash val="solid"/>
                      <a:round/>
                      <a:headEnd type="none" w="med" len="med"/>
                      <a:tailEnd type="none" w="med" len="med"/>
                    </a:lnT>
                    <a:lnB w="9525" cap="flat" cmpd="sng" algn="ctr">
                      <a:solidFill>
                        <a:srgbClr val="0D0D0D"/>
                      </a:solidFill>
                      <a:prstDash val="solid"/>
                      <a:round/>
                      <a:headEnd type="none" w="med" len="med"/>
                      <a:tailEnd type="none" w="med" len="med"/>
                    </a:lnB>
                    <a:solidFill>
                      <a:srgbClr val="FFFFFF"/>
                    </a:solidFill>
                  </a:tcPr>
                </a:tc>
                <a:tc>
                  <a:txBody>
                    <a:bodyPr/>
                    <a:lstStyle/>
                    <a:p>
                      <a:pPr algn="l">
                        <a:lnSpc>
                          <a:spcPts val="1919"/>
                        </a:lnSpc>
                        <a:defRPr/>
                      </a:pPr>
                      <a:r>
                        <a:rPr lang="en-US" sz="1600">
                          <a:latin typeface="Neue Montreal "/>
                          <a:cs typeface="Times New Roman" panose="02020603050405020304" pitchFamily="18" charset="0"/>
                        </a:rPr>
                        <a:t>We will clearly communicate the advantages of data sharing, emphasizing that providing more information leads to better matches and increased visibility on platforms, making users more likely to engage.</a:t>
                      </a:r>
                      <a:r>
                        <a:rPr lang="en-US" sz="1600" spc="-79">
                          <a:solidFill>
                            <a:srgbClr val="0D0D0D"/>
                          </a:solidFill>
                          <a:latin typeface="Neue Montreal "/>
                          <a:ea typeface="Neue Montreal"/>
                          <a:cs typeface="Times New Roman" panose="02020603050405020304" pitchFamily="18" charset="0"/>
                          <a:sym typeface="Neue Montreal"/>
                        </a:rPr>
                        <a:t>-</a:t>
                      </a:r>
                      <a:endParaRPr lang="en-US" sz="1600">
                        <a:latin typeface="Neue Montreal "/>
                        <a:cs typeface="Times New Roman" panose="02020603050405020304" pitchFamily="18" charset="0"/>
                      </a:endParaRPr>
                    </a:p>
                  </a:txBody>
                  <a:tcPr marL="190500" marR="190500" marT="190500" marB="190500" anchor="ctr">
                    <a:lnL w="9525" cap="flat" cmpd="sng" algn="ctr">
                      <a:solidFill>
                        <a:srgbClr val="0D0D0D"/>
                      </a:solidFill>
                      <a:prstDash val="solid"/>
                      <a:round/>
                      <a:headEnd type="none" w="med" len="med"/>
                      <a:tailEnd type="none" w="med" len="med"/>
                    </a:lnL>
                    <a:lnR w="9525" cap="flat" cmpd="sng" algn="ctr">
                      <a:solidFill>
                        <a:srgbClr val="0D0D0D"/>
                      </a:solidFill>
                      <a:prstDash val="solid"/>
                      <a:round/>
                      <a:headEnd type="none" w="med" len="med"/>
                      <a:tailEnd type="none" w="med" len="med"/>
                    </a:lnR>
                    <a:lnT w="9525" cap="flat" cmpd="sng" algn="ctr">
                      <a:solidFill>
                        <a:srgbClr val="0D0D0D"/>
                      </a:solidFill>
                      <a:prstDash val="solid"/>
                      <a:round/>
                      <a:headEnd type="none" w="med" len="med"/>
                      <a:tailEnd type="none" w="med" len="med"/>
                    </a:lnT>
                    <a:lnB w="9525" cap="flat" cmpd="sng" algn="ctr">
                      <a:solidFill>
                        <a:srgbClr val="0D0D0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l">
                        <a:lnSpc>
                          <a:spcPts val="1919"/>
                        </a:lnSpc>
                        <a:defRPr/>
                      </a:pPr>
                      <a:r>
                        <a:rPr lang="en-US" sz="1600" b="1">
                          <a:latin typeface="Neue Montreal "/>
                          <a:cs typeface="Times New Roman" panose="02020603050405020304" pitchFamily="18" charset="0"/>
                        </a:rPr>
                        <a:t>Data Privacy Issues</a:t>
                      </a:r>
                      <a:r>
                        <a:rPr lang="en-US" sz="1600">
                          <a:latin typeface="Neue Montreal "/>
                          <a:cs typeface="Times New Roman" panose="02020603050405020304" pitchFamily="18" charset="0"/>
                        </a:rPr>
                        <a:t>:</a:t>
                      </a:r>
                      <a:br>
                        <a:rPr lang="en-US" sz="1600">
                          <a:latin typeface="Neue Montreal "/>
                          <a:cs typeface="Times New Roman" panose="02020603050405020304" pitchFamily="18" charset="0"/>
                        </a:rPr>
                      </a:br>
                      <a:r>
                        <a:rPr lang="en-US" sz="1600">
                          <a:latin typeface="Neue Montreal "/>
                          <a:cs typeface="Times New Roman" panose="02020603050405020304" pitchFamily="18" charset="0"/>
                        </a:rPr>
                        <a:t>There are significant concerns about who has access to the input and output data, which can deter users from participating.</a:t>
                      </a:r>
                      <a:br>
                        <a:rPr lang="en-US" sz="1600">
                          <a:latin typeface="Neue Montreal "/>
                          <a:cs typeface="Times New Roman" panose="02020603050405020304" pitchFamily="18" charset="0"/>
                        </a:rPr>
                      </a:br>
                      <a:endParaRPr lang="en-US" sz="1600">
                        <a:latin typeface="Neue Montreal "/>
                        <a:cs typeface="Times New Roman" panose="02020603050405020304" pitchFamily="18" charset="0"/>
                      </a:endParaRPr>
                    </a:p>
                  </a:txBody>
                  <a:tcPr marL="190500" marR="190500" marT="190500" marB="190500" anchor="ctr">
                    <a:lnL w="9525" cap="flat" cmpd="sng" algn="ctr">
                      <a:solidFill>
                        <a:srgbClr val="0D0D0D"/>
                      </a:solidFill>
                      <a:prstDash val="solid"/>
                      <a:round/>
                      <a:headEnd type="none" w="med" len="med"/>
                      <a:tailEnd type="none" w="med" len="med"/>
                    </a:lnL>
                    <a:lnR w="9525" cap="flat" cmpd="sng" algn="ctr">
                      <a:solidFill>
                        <a:srgbClr val="0D0D0D"/>
                      </a:solidFill>
                      <a:prstDash val="solid"/>
                      <a:round/>
                      <a:headEnd type="none" w="med" len="med"/>
                      <a:tailEnd type="none" w="med" len="med"/>
                    </a:lnR>
                    <a:lnT w="9525" cap="flat" cmpd="sng" algn="ctr">
                      <a:solidFill>
                        <a:srgbClr val="0D0D0D"/>
                      </a:solidFill>
                      <a:prstDash val="solid"/>
                      <a:round/>
                      <a:headEnd type="none" w="med" len="med"/>
                      <a:tailEnd type="none" w="med" len="med"/>
                    </a:lnT>
                    <a:lnB w="9525" cap="flat" cmpd="sng" algn="ctr">
                      <a:solidFill>
                        <a:srgbClr val="0D0D0D"/>
                      </a:solidFill>
                      <a:prstDash val="solid"/>
                      <a:round/>
                      <a:headEnd type="none" w="med" len="med"/>
                      <a:tailEnd type="none" w="med" len="med"/>
                    </a:lnB>
                    <a:solidFill>
                      <a:srgbClr val="FFFFFF"/>
                    </a:solidFill>
                  </a:tcPr>
                </a:tc>
                <a:tc>
                  <a:txBody>
                    <a:bodyPr/>
                    <a:lstStyle/>
                    <a:p>
                      <a:pPr algn="l">
                        <a:lnSpc>
                          <a:spcPts val="1919"/>
                        </a:lnSpc>
                        <a:defRPr/>
                      </a:pPr>
                      <a:r>
                        <a:rPr lang="en-US" sz="1600">
                          <a:latin typeface="Neue Montreal "/>
                          <a:cs typeface="Times New Roman" panose="02020603050405020304" pitchFamily="18" charset="0"/>
                        </a:rPr>
                        <a:t>We will develop a robust privacy framework that includes a clear privacy policy. This policy will ensure transparency about data usage and incorporate consent-based data sharing mechanisms to build trust among users.</a:t>
                      </a:r>
                    </a:p>
                    <a:p>
                      <a:pPr algn="l">
                        <a:lnSpc>
                          <a:spcPts val="1919"/>
                        </a:lnSpc>
                        <a:defRPr/>
                      </a:pPr>
                      <a:endParaRPr lang="en-US" sz="1600">
                        <a:latin typeface="Neue Montreal "/>
                        <a:cs typeface="Times New Roman" panose="02020603050405020304" pitchFamily="18" charset="0"/>
                      </a:endParaRPr>
                    </a:p>
                  </a:txBody>
                  <a:tcPr marL="190500" marR="190500" marT="190500" marB="190500" anchor="ctr">
                    <a:lnL w="9525" cap="flat" cmpd="sng" algn="ctr">
                      <a:solidFill>
                        <a:srgbClr val="0D0D0D"/>
                      </a:solidFill>
                      <a:prstDash val="solid"/>
                      <a:round/>
                      <a:headEnd type="none" w="med" len="med"/>
                      <a:tailEnd type="none" w="med" len="med"/>
                    </a:lnL>
                    <a:lnR w="9525" cap="flat" cmpd="sng" algn="ctr">
                      <a:solidFill>
                        <a:srgbClr val="0D0D0D"/>
                      </a:solidFill>
                      <a:prstDash val="solid"/>
                      <a:round/>
                      <a:headEnd type="none" w="med" len="med"/>
                      <a:tailEnd type="none" w="med" len="med"/>
                    </a:lnR>
                    <a:lnT w="9525" cap="flat" cmpd="sng" algn="ctr">
                      <a:solidFill>
                        <a:srgbClr val="0D0D0D"/>
                      </a:solidFill>
                      <a:prstDash val="solid"/>
                      <a:round/>
                      <a:headEnd type="none" w="med" len="med"/>
                      <a:tailEnd type="none" w="med" len="med"/>
                    </a:lnT>
                    <a:lnB w="9525" cap="flat" cmpd="sng" algn="ctr">
                      <a:solidFill>
                        <a:srgbClr val="0D0D0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272751">
                <a:tc>
                  <a:txBody>
                    <a:bodyPr/>
                    <a:lstStyle/>
                    <a:p>
                      <a:pPr algn="l">
                        <a:lnSpc>
                          <a:spcPts val="1919"/>
                        </a:lnSpc>
                        <a:defRPr/>
                      </a:pPr>
                      <a:r>
                        <a:rPr lang="en-US" sz="1600" b="1">
                          <a:latin typeface="Neue Montreal "/>
                          <a:cs typeface="Times New Roman" panose="02020603050405020304" pitchFamily="18" charset="0"/>
                        </a:rPr>
                        <a:t>Managing Project Complexity</a:t>
                      </a:r>
                      <a:r>
                        <a:rPr lang="en-US" sz="1600">
                          <a:latin typeface="Neue Montreal "/>
                          <a:cs typeface="Times New Roman" panose="02020603050405020304" pitchFamily="18" charset="0"/>
                        </a:rPr>
                        <a:t>:</a:t>
                      </a:r>
                      <a:br>
                        <a:rPr lang="en-US" sz="1600">
                          <a:latin typeface="Neue Montreal "/>
                          <a:cs typeface="Times New Roman" panose="02020603050405020304" pitchFamily="18" charset="0"/>
                        </a:rPr>
                      </a:br>
                      <a:r>
                        <a:rPr lang="en-US" sz="1600">
                          <a:latin typeface="Neue Montreal "/>
                          <a:cs typeface="Times New Roman" panose="02020603050405020304" pitchFamily="18" charset="0"/>
                        </a:rPr>
                        <a:t>The scale and intricacy of the project can be daunting, posing challenges in execution and management.</a:t>
                      </a:r>
                    </a:p>
                  </a:txBody>
                  <a:tcPr marL="190500" marR="190500" marT="190500" marB="190500" anchor="ctr">
                    <a:lnL w="9525" cap="flat" cmpd="sng" algn="ctr">
                      <a:solidFill>
                        <a:srgbClr val="0D0D0D"/>
                      </a:solidFill>
                      <a:prstDash val="solid"/>
                      <a:round/>
                      <a:headEnd type="none" w="med" len="med"/>
                      <a:tailEnd type="none" w="med" len="med"/>
                    </a:lnL>
                    <a:lnR w="9525" cap="flat" cmpd="sng" algn="ctr">
                      <a:solidFill>
                        <a:srgbClr val="0D0D0D"/>
                      </a:solidFill>
                      <a:prstDash val="solid"/>
                      <a:round/>
                      <a:headEnd type="none" w="med" len="med"/>
                      <a:tailEnd type="none" w="med" len="med"/>
                    </a:lnR>
                    <a:lnT w="9525" cap="flat" cmpd="sng" algn="ctr">
                      <a:solidFill>
                        <a:srgbClr val="0D0D0D"/>
                      </a:solidFill>
                      <a:prstDash val="solid"/>
                      <a:round/>
                      <a:headEnd type="none" w="med" len="med"/>
                      <a:tailEnd type="none" w="med" len="med"/>
                    </a:lnT>
                    <a:lnB w="9525" cap="flat" cmpd="sng" algn="ctr">
                      <a:solidFill>
                        <a:srgbClr val="0D0D0D"/>
                      </a:solidFill>
                      <a:prstDash val="solid"/>
                      <a:round/>
                      <a:headEnd type="none" w="med" len="med"/>
                      <a:tailEnd type="none" w="med" len="med"/>
                    </a:lnB>
                    <a:solidFill>
                      <a:srgbClr val="FFFFFF"/>
                    </a:solidFill>
                  </a:tcPr>
                </a:tc>
                <a:tc>
                  <a:txBody>
                    <a:bodyPr/>
                    <a:lstStyle/>
                    <a:p>
                      <a:pPr algn="l">
                        <a:lnSpc>
                          <a:spcPts val="1919"/>
                        </a:lnSpc>
                        <a:defRPr/>
                      </a:pPr>
                      <a:r>
                        <a:rPr lang="en-US" sz="1600">
                          <a:latin typeface="Neue Montreal "/>
                          <a:cs typeface="Times New Roman" panose="02020603050405020304" pitchFamily="18" charset="0"/>
                        </a:rPr>
                        <a:t>To address this, we will leverage </a:t>
                      </a:r>
                      <a:r>
                        <a:rPr lang="en-US" sz="1600" err="1">
                          <a:latin typeface="Neue Montreal "/>
                          <a:cs typeface="Times New Roman" panose="02020603050405020304" pitchFamily="18" charset="0"/>
                        </a:rPr>
                        <a:t>OnDemand.io’s</a:t>
                      </a:r>
                      <a:r>
                        <a:rPr lang="en-US" sz="1600">
                          <a:latin typeface="Neue Montreal "/>
                          <a:cs typeface="Times New Roman" panose="02020603050405020304" pitchFamily="18" charset="0"/>
                        </a:rPr>
                        <a:t> API solutions, which provide robust infrastructure and support for managing complex data operations efficiently.</a:t>
                      </a:r>
                    </a:p>
                  </a:txBody>
                  <a:tcPr marL="190500" marR="190500" marT="190500" marB="190500" anchor="ctr">
                    <a:lnL w="9525" cap="flat" cmpd="sng" algn="ctr">
                      <a:solidFill>
                        <a:srgbClr val="0D0D0D"/>
                      </a:solidFill>
                      <a:prstDash val="solid"/>
                      <a:round/>
                      <a:headEnd type="none" w="med" len="med"/>
                      <a:tailEnd type="none" w="med" len="med"/>
                    </a:lnL>
                    <a:lnR w="9525" cap="flat" cmpd="sng" algn="ctr">
                      <a:solidFill>
                        <a:srgbClr val="0D0D0D"/>
                      </a:solidFill>
                      <a:prstDash val="solid"/>
                      <a:round/>
                      <a:headEnd type="none" w="med" len="med"/>
                      <a:tailEnd type="none" w="med" len="med"/>
                    </a:lnR>
                    <a:lnT w="9525" cap="flat" cmpd="sng" algn="ctr">
                      <a:solidFill>
                        <a:srgbClr val="0D0D0D"/>
                      </a:solidFill>
                      <a:prstDash val="solid"/>
                      <a:round/>
                      <a:headEnd type="none" w="med" len="med"/>
                      <a:tailEnd type="none" w="med" len="med"/>
                    </a:lnT>
                    <a:lnB w="9525" cap="flat" cmpd="sng" algn="ctr">
                      <a:solidFill>
                        <a:srgbClr val="0D0D0D"/>
                      </a:solidFill>
                      <a:prstDash val="solid"/>
                      <a:round/>
                      <a:headEnd type="none" w="med" len="med"/>
                      <a:tailEnd type="none" w="med" len="med"/>
                    </a:lnB>
                    <a:solidFill>
                      <a:srgbClr val="FFFFFF"/>
                    </a:solidFill>
                  </a:tcPr>
                </a:tc>
                <a:extLst>
                  <a:ext uri="{0D108BD9-81ED-4DB2-BD59-A6C34878D82A}">
                    <a16:rowId xmlns:a16="http://schemas.microsoft.com/office/drawing/2014/main" val="2645509185"/>
                  </a:ext>
                </a:extLst>
              </a:tr>
            </a:tbl>
          </a:graphicData>
        </a:graphic>
      </p:graphicFrame>
      <p:sp>
        <p:nvSpPr>
          <p:cNvPr id="7" name="Freeform 7"/>
          <p:cNvSpPr/>
          <p:nvPr/>
        </p:nvSpPr>
        <p:spPr>
          <a:xfrm>
            <a:off x="1028700" y="1028700"/>
            <a:ext cx="694676" cy="784945"/>
          </a:xfrm>
          <a:custGeom>
            <a:avLst/>
            <a:gdLst/>
            <a:ahLst/>
            <a:cxnLst/>
            <a:rect l="l" t="t" r="r" b="b"/>
            <a:pathLst>
              <a:path w="694676" h="784945">
                <a:moveTo>
                  <a:pt x="0" y="0"/>
                </a:moveTo>
                <a:lnTo>
                  <a:pt x="694676" y="0"/>
                </a:lnTo>
                <a:lnTo>
                  <a:pt x="694676" y="784945"/>
                </a:lnTo>
                <a:lnTo>
                  <a:pt x="0" y="7849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2043076" y="1149551"/>
            <a:ext cx="3495749" cy="457241"/>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D0D0D"/>
                </a:solidFill>
                <a:latin typeface="Neue Montreal Bold" panose="020B0604020202020204" charset="0"/>
                <a:ea typeface="Neue Montreal Bold"/>
                <a:cs typeface="Neue Montreal Bold"/>
                <a:sym typeface="Neue Montreal Bold"/>
              </a:rPr>
              <a:t>NoDEO</a:t>
            </a:r>
          </a:p>
        </p:txBody>
      </p:sp>
      <p:grpSp>
        <p:nvGrpSpPr>
          <p:cNvPr id="9" name="Group 9"/>
          <p:cNvGrpSpPr/>
          <p:nvPr/>
        </p:nvGrpSpPr>
        <p:grpSpPr>
          <a:xfrm>
            <a:off x="15285647" y="1072430"/>
            <a:ext cx="1973653" cy="784945"/>
            <a:chOff x="0" y="0"/>
            <a:chExt cx="519810" cy="206735"/>
          </a:xfrm>
        </p:grpSpPr>
        <p:sp>
          <p:nvSpPr>
            <p:cNvPr id="10" name="Freeform 10"/>
            <p:cNvSpPr/>
            <p:nvPr/>
          </p:nvSpPr>
          <p:spPr>
            <a:xfrm>
              <a:off x="0" y="0"/>
              <a:ext cx="519810" cy="206735"/>
            </a:xfrm>
            <a:custGeom>
              <a:avLst/>
              <a:gdLst/>
              <a:ahLst/>
              <a:cxnLst/>
              <a:rect l="l" t="t" r="r" b="b"/>
              <a:pathLst>
                <a:path w="519810" h="206735">
                  <a:moveTo>
                    <a:pt x="103367" y="0"/>
                  </a:moveTo>
                  <a:lnTo>
                    <a:pt x="416443" y="0"/>
                  </a:lnTo>
                  <a:cubicBezTo>
                    <a:pt x="443857" y="0"/>
                    <a:pt x="470149" y="10890"/>
                    <a:pt x="489534" y="30276"/>
                  </a:cubicBezTo>
                  <a:cubicBezTo>
                    <a:pt x="508919" y="49661"/>
                    <a:pt x="519810" y="75953"/>
                    <a:pt x="519810" y="103367"/>
                  </a:cubicBezTo>
                  <a:lnTo>
                    <a:pt x="519810" y="103367"/>
                  </a:lnTo>
                  <a:cubicBezTo>
                    <a:pt x="519810" y="130782"/>
                    <a:pt x="508919" y="157074"/>
                    <a:pt x="489534" y="176459"/>
                  </a:cubicBezTo>
                  <a:cubicBezTo>
                    <a:pt x="470149" y="195844"/>
                    <a:pt x="443857" y="206735"/>
                    <a:pt x="416443"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D0D0D"/>
            </a:solidFill>
          </p:spPr>
        </p:sp>
        <p:sp>
          <p:nvSpPr>
            <p:cNvPr id="11" name="TextBox 11"/>
            <p:cNvSpPr txBox="1"/>
            <p:nvPr/>
          </p:nvSpPr>
          <p:spPr>
            <a:xfrm>
              <a:off x="0" y="-38100"/>
              <a:ext cx="519810" cy="244835"/>
            </a:xfrm>
            <a:prstGeom prst="rect">
              <a:avLst/>
            </a:prstGeom>
          </p:spPr>
          <p:txBody>
            <a:bodyPr lIns="50800" tIns="50800" rIns="50800" bIns="50800" rtlCol="0" anchor="ctr"/>
            <a:lstStyle/>
            <a:p>
              <a:pPr algn="ctr">
                <a:lnSpc>
                  <a:spcPts val="2520"/>
                </a:lnSpc>
              </a:pPr>
              <a:endParaRPr>
                <a:latin typeface="Neue Montreal "/>
              </a:endParaRPr>
            </a:p>
          </p:txBody>
        </p:sp>
      </p:grpSp>
      <p:sp>
        <p:nvSpPr>
          <p:cNvPr id="12" name="TextBox 12"/>
          <p:cNvSpPr txBox="1"/>
          <p:nvPr/>
        </p:nvSpPr>
        <p:spPr>
          <a:xfrm>
            <a:off x="15224448" y="1258210"/>
            <a:ext cx="1663377" cy="712439"/>
          </a:xfrm>
          <a:prstGeom prst="rect">
            <a:avLst/>
          </a:prstGeom>
        </p:spPr>
        <p:txBody>
          <a:bodyPr lIns="0" tIns="0" rIns="0" bIns="0" rtlCol="0" anchor="t">
            <a:spAutoFit/>
          </a:bodyPr>
          <a:lstStyle/>
          <a:p>
            <a:pPr marL="0" lvl="0" indent="0" algn="r">
              <a:lnSpc>
                <a:spcPts val="2940"/>
              </a:lnSpc>
              <a:spcBef>
                <a:spcPct val="0"/>
              </a:spcBef>
            </a:pPr>
            <a:r>
              <a:rPr lang="en-US" sz="2100">
                <a:solidFill>
                  <a:srgbClr val="FFFFFF"/>
                </a:solidFill>
                <a:latin typeface="Neue Montreal "/>
                <a:ea typeface="Neue Montreal"/>
                <a:cs typeface="Neue Montreal"/>
                <a:sym typeface="Neue Montreal"/>
              </a:rPr>
              <a:t>Page 4</a:t>
            </a:r>
          </a:p>
          <a:p>
            <a:pPr marL="0" lvl="0" indent="0" algn="r">
              <a:lnSpc>
                <a:spcPts val="2940"/>
              </a:lnSpc>
              <a:spcBef>
                <a:spcPct val="0"/>
              </a:spcBef>
            </a:pPr>
            <a:endParaRPr lang="en-US" sz="2100">
              <a:solidFill>
                <a:srgbClr val="FFFFFF"/>
              </a:solidFill>
              <a:latin typeface="Neue Montreal "/>
              <a:ea typeface="Neue Montreal"/>
              <a:cs typeface="Neue Montreal"/>
              <a:sym typeface="Neue Montreal"/>
            </a:endParaRPr>
          </a:p>
        </p:txBody>
      </p:sp>
      <p:grpSp>
        <p:nvGrpSpPr>
          <p:cNvPr id="13" name="Group 13"/>
          <p:cNvGrpSpPr/>
          <p:nvPr/>
        </p:nvGrpSpPr>
        <p:grpSpPr>
          <a:xfrm>
            <a:off x="15623026" y="1344472"/>
            <a:ext cx="240861" cy="240861"/>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520"/>
                </a:lnSpc>
              </a:pPr>
              <a:endParaRPr>
                <a:latin typeface="Neue Montreal "/>
              </a:endParaRPr>
            </a:p>
          </p:txBody>
        </p:sp>
      </p:grpSp>
      <p:sp>
        <p:nvSpPr>
          <p:cNvPr id="16" name="Freeform 16"/>
          <p:cNvSpPr/>
          <p:nvPr/>
        </p:nvSpPr>
        <p:spPr>
          <a:xfrm>
            <a:off x="1028700" y="5831681"/>
            <a:ext cx="404812" cy="404812"/>
          </a:xfrm>
          <a:custGeom>
            <a:avLst/>
            <a:gdLst/>
            <a:ahLst/>
            <a:cxnLst/>
            <a:rect l="l" t="t" r="r" b="b"/>
            <a:pathLst>
              <a:path w="404812" h="404812">
                <a:moveTo>
                  <a:pt x="0" y="0"/>
                </a:moveTo>
                <a:lnTo>
                  <a:pt x="404812" y="0"/>
                </a:lnTo>
                <a:lnTo>
                  <a:pt x="404812" y="404813"/>
                </a:lnTo>
                <a:lnTo>
                  <a:pt x="0" y="4048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83240" y="2498963"/>
            <a:ext cx="7467600" cy="2667397"/>
          </a:xfrm>
          <a:prstGeom prst="rect">
            <a:avLst/>
          </a:prstGeom>
        </p:spPr>
        <p:txBody>
          <a:bodyPr wrap="square" lIns="0" tIns="0" rIns="0" bIns="0" rtlCol="0" anchor="t">
            <a:spAutoFit/>
          </a:bodyPr>
          <a:lstStyle/>
          <a:p>
            <a:pPr algn="l">
              <a:lnSpc>
                <a:spcPts val="10400"/>
              </a:lnSpc>
            </a:pPr>
            <a:r>
              <a:rPr lang="en-US" sz="10400">
                <a:solidFill>
                  <a:srgbClr val="0D0D0D"/>
                </a:solidFill>
                <a:latin typeface="Neue Montreal "/>
                <a:ea typeface="Neue Montreal"/>
                <a:cs typeface="Neue Montreal"/>
                <a:sym typeface="Neue Montreal"/>
              </a:rPr>
              <a:t>On-Demand</a:t>
            </a:r>
          </a:p>
          <a:p>
            <a:pPr algn="l">
              <a:lnSpc>
                <a:spcPts val="10400"/>
              </a:lnSpc>
            </a:pPr>
            <a:r>
              <a:rPr lang="en-US" sz="10400">
                <a:solidFill>
                  <a:srgbClr val="0D0D0D"/>
                </a:solidFill>
                <a:latin typeface="Neue Montreal "/>
                <a:ea typeface="Neue Montreal"/>
                <a:cs typeface="Neue Montreal"/>
                <a:sym typeface="Neue Montreal"/>
              </a:rPr>
              <a:t>Integration</a:t>
            </a:r>
          </a:p>
        </p:txBody>
      </p:sp>
      <p:sp>
        <p:nvSpPr>
          <p:cNvPr id="3" name="TextBox 3"/>
          <p:cNvSpPr txBox="1"/>
          <p:nvPr/>
        </p:nvSpPr>
        <p:spPr>
          <a:xfrm>
            <a:off x="10683240" y="6494472"/>
            <a:ext cx="6462712" cy="2864759"/>
          </a:xfrm>
          <a:prstGeom prst="rect">
            <a:avLst/>
          </a:prstGeom>
        </p:spPr>
        <p:txBody>
          <a:bodyPr lIns="0" tIns="0" rIns="0" bIns="0" rtlCol="0" anchor="t">
            <a:spAutoFit/>
          </a:bodyPr>
          <a:lstStyle/>
          <a:p>
            <a:pPr algn="l">
              <a:lnSpc>
                <a:spcPts val="2520"/>
              </a:lnSpc>
            </a:pPr>
            <a:r>
              <a:rPr lang="en-US">
                <a:latin typeface="Neue Montreal "/>
                <a:cs typeface="Times New Roman" panose="02020603050405020304" pitchFamily="18" charset="0"/>
              </a:rPr>
              <a:t>Preliminary groundwork has been established for the project, including initial research into AI capabilities for personality profiling and a comprehensive overview of data sources for web scraping. Key sources identified for data acquisition include Instagram, LinkedIn, Netflix, Spotify, and other relevant social media platforms. Additionally, a risk analysis and challenge assessment have been completed to identify potential hurdles and develop mitigation strategies. This technical groundwork will support our integration efforts and inform the design of the system.</a:t>
            </a:r>
            <a:endParaRPr lang="en-US" sz="1800">
              <a:solidFill>
                <a:srgbClr val="0D0D0D"/>
              </a:solidFill>
              <a:latin typeface="Neue Montreal "/>
              <a:ea typeface="Inter"/>
              <a:cs typeface="Times New Roman" panose="02020603050405020304" pitchFamily="18" charset="0"/>
              <a:sym typeface="Inter"/>
            </a:endParaRPr>
          </a:p>
        </p:txBody>
      </p:sp>
      <p:sp>
        <p:nvSpPr>
          <p:cNvPr id="26" name="Freeform 26"/>
          <p:cNvSpPr/>
          <p:nvPr/>
        </p:nvSpPr>
        <p:spPr>
          <a:xfrm>
            <a:off x="1028700" y="1028700"/>
            <a:ext cx="694676" cy="784945"/>
          </a:xfrm>
          <a:custGeom>
            <a:avLst/>
            <a:gdLst/>
            <a:ahLst/>
            <a:cxnLst/>
            <a:rect l="l" t="t" r="r" b="b"/>
            <a:pathLst>
              <a:path w="694676" h="784945">
                <a:moveTo>
                  <a:pt x="0" y="0"/>
                </a:moveTo>
                <a:lnTo>
                  <a:pt x="694676" y="0"/>
                </a:lnTo>
                <a:lnTo>
                  <a:pt x="694676" y="784945"/>
                </a:lnTo>
                <a:lnTo>
                  <a:pt x="0" y="7849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7" name="TextBox 27"/>
          <p:cNvSpPr txBox="1"/>
          <p:nvPr/>
        </p:nvSpPr>
        <p:spPr>
          <a:xfrm>
            <a:off x="2043076" y="1149551"/>
            <a:ext cx="3495749" cy="457689"/>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D0D0D"/>
                </a:solidFill>
                <a:latin typeface="Neue Montreal Bold" panose="020B0604020202020204" charset="0"/>
                <a:ea typeface="Neue Montreal Bold"/>
                <a:cs typeface="Neue Montreal Bold"/>
                <a:sym typeface="Neue Montreal Bold"/>
              </a:rPr>
              <a:t>NoDEO</a:t>
            </a:r>
          </a:p>
        </p:txBody>
      </p:sp>
      <p:sp>
        <p:nvSpPr>
          <p:cNvPr id="35" name="Freeform 35"/>
          <p:cNvSpPr/>
          <p:nvPr/>
        </p:nvSpPr>
        <p:spPr>
          <a:xfrm>
            <a:off x="10683240" y="5734853"/>
            <a:ext cx="404812" cy="404812"/>
          </a:xfrm>
          <a:custGeom>
            <a:avLst/>
            <a:gdLst/>
            <a:ahLst/>
            <a:cxnLst/>
            <a:rect l="l" t="t" r="r" b="b"/>
            <a:pathLst>
              <a:path w="404812" h="404812">
                <a:moveTo>
                  <a:pt x="0" y="0"/>
                </a:moveTo>
                <a:lnTo>
                  <a:pt x="404812" y="0"/>
                </a:lnTo>
                <a:lnTo>
                  <a:pt x="404812" y="404813"/>
                </a:lnTo>
                <a:lnTo>
                  <a:pt x="0" y="4048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22"/>
          <p:cNvSpPr txBox="1"/>
          <p:nvPr/>
        </p:nvSpPr>
        <p:spPr>
          <a:xfrm>
            <a:off x="1090531" y="3844523"/>
            <a:ext cx="3625298" cy="1576970"/>
          </a:xfrm>
          <a:prstGeom prst="rect">
            <a:avLst/>
          </a:prstGeom>
        </p:spPr>
        <p:txBody>
          <a:bodyPr lIns="0" tIns="0" rIns="0" bIns="0" rtlCol="0" anchor="t">
            <a:spAutoFit/>
          </a:bodyPr>
          <a:lstStyle/>
          <a:p>
            <a:pPr algn="l">
              <a:lnSpc>
                <a:spcPts val="2520"/>
              </a:lnSpc>
            </a:pPr>
            <a:r>
              <a:rPr lang="en-US">
                <a:latin typeface="Neue Montreal "/>
                <a:cs typeface="Times New Roman" panose="02020603050405020304" pitchFamily="18" charset="0"/>
              </a:rPr>
              <a:t>OnDemand agents efficiently pull public data from sources like Twitter, Instagram, and Spotify, ensuring a steady stream of relevant insights into user interests and behaviors.</a:t>
            </a:r>
            <a:endParaRPr lang="en-US" sz="1800">
              <a:solidFill>
                <a:srgbClr val="0D0D0D"/>
              </a:solidFill>
              <a:latin typeface="Neue Montreal "/>
              <a:ea typeface="Inter"/>
              <a:cs typeface="Times New Roman" panose="02020603050405020304" pitchFamily="18" charset="0"/>
              <a:sym typeface="Inter"/>
            </a:endParaRPr>
          </a:p>
        </p:txBody>
      </p:sp>
      <p:sp>
        <p:nvSpPr>
          <p:cNvPr id="11" name="TextBox 23"/>
          <p:cNvSpPr txBox="1"/>
          <p:nvPr/>
        </p:nvSpPr>
        <p:spPr>
          <a:xfrm>
            <a:off x="1090531" y="7078557"/>
            <a:ext cx="3625298" cy="1582356"/>
          </a:xfrm>
          <a:prstGeom prst="rect">
            <a:avLst/>
          </a:prstGeom>
        </p:spPr>
        <p:txBody>
          <a:bodyPr lIns="0" tIns="0" rIns="0" bIns="0" rtlCol="0" anchor="t">
            <a:spAutoFit/>
          </a:bodyPr>
          <a:lstStyle/>
          <a:p>
            <a:pPr algn="l">
              <a:lnSpc>
                <a:spcPts val="2520"/>
              </a:lnSpc>
            </a:pPr>
            <a:r>
              <a:rPr lang="en-US">
                <a:latin typeface="Neue Montreal "/>
                <a:cs typeface="Times New Roman" panose="02020603050405020304" pitchFamily="18" charset="0"/>
              </a:rPr>
              <a:t>OnDemand’s file management and vector database organize and store data seamlessly, supporting fast and organized access for accurate profile generation.</a:t>
            </a:r>
            <a:endParaRPr lang="en-US" sz="1800">
              <a:solidFill>
                <a:srgbClr val="0D0D0D"/>
              </a:solidFill>
              <a:latin typeface="Neue Montreal "/>
              <a:ea typeface="Inter"/>
              <a:cs typeface="Times New Roman" panose="02020603050405020304" pitchFamily="18" charset="0"/>
              <a:sym typeface="Inter"/>
            </a:endParaRPr>
          </a:p>
        </p:txBody>
      </p:sp>
      <p:sp>
        <p:nvSpPr>
          <p:cNvPr id="12" name="TextBox 24"/>
          <p:cNvSpPr txBox="1"/>
          <p:nvPr/>
        </p:nvSpPr>
        <p:spPr>
          <a:xfrm>
            <a:off x="5276768" y="3844523"/>
            <a:ext cx="3625298" cy="1576970"/>
          </a:xfrm>
          <a:prstGeom prst="rect">
            <a:avLst/>
          </a:prstGeom>
        </p:spPr>
        <p:txBody>
          <a:bodyPr lIns="0" tIns="0" rIns="0" bIns="0" rtlCol="0" anchor="t">
            <a:spAutoFit/>
          </a:bodyPr>
          <a:lstStyle/>
          <a:p>
            <a:pPr algn="l">
              <a:lnSpc>
                <a:spcPts val="2520"/>
              </a:lnSpc>
            </a:pPr>
            <a:r>
              <a:rPr lang="en-US">
                <a:latin typeface="Neue Montreal "/>
                <a:cs typeface="Times New Roman" panose="02020603050405020304" pitchFamily="18" charset="0"/>
              </a:rPr>
              <a:t>With OnDemand's Bring Your Own Inference and Model options, we integrate our models effortlessly, tailored to each platform's specific data format and needs.</a:t>
            </a:r>
            <a:endParaRPr lang="en-US" sz="1800">
              <a:solidFill>
                <a:srgbClr val="0D0D0D"/>
              </a:solidFill>
              <a:latin typeface="Neue Montreal "/>
              <a:ea typeface="Inter"/>
              <a:cs typeface="Times New Roman" panose="02020603050405020304" pitchFamily="18" charset="0"/>
              <a:sym typeface="Inter"/>
            </a:endParaRPr>
          </a:p>
        </p:txBody>
      </p:sp>
      <p:sp>
        <p:nvSpPr>
          <p:cNvPr id="13" name="TextBox 25"/>
          <p:cNvSpPr txBox="1"/>
          <p:nvPr/>
        </p:nvSpPr>
        <p:spPr>
          <a:xfrm>
            <a:off x="5276768" y="7078557"/>
            <a:ext cx="3625298" cy="1261692"/>
          </a:xfrm>
          <a:prstGeom prst="rect">
            <a:avLst/>
          </a:prstGeom>
        </p:spPr>
        <p:txBody>
          <a:bodyPr lIns="0" tIns="0" rIns="0" bIns="0" rtlCol="0" anchor="t">
            <a:spAutoFit/>
          </a:bodyPr>
          <a:lstStyle/>
          <a:p>
            <a:pPr algn="l">
              <a:lnSpc>
                <a:spcPts val="2520"/>
              </a:lnSpc>
            </a:pPr>
            <a:r>
              <a:rPr lang="en-US">
                <a:latin typeface="Neue Montreal "/>
                <a:cs typeface="Times New Roman" panose="02020603050405020304" pitchFamily="18" charset="0"/>
              </a:rPr>
              <a:t>The scalable, secure architecture of OnDemand supports growth across applications like matrimonial, recruitment, and customer targeting.</a:t>
            </a:r>
            <a:endParaRPr lang="en-US" sz="1800">
              <a:solidFill>
                <a:srgbClr val="0D0D0D"/>
              </a:solidFill>
              <a:latin typeface="Neue Montreal "/>
              <a:ea typeface="Inter"/>
              <a:cs typeface="Times New Roman" panose="02020603050405020304" pitchFamily="18" charset="0"/>
              <a:sym typeface="Inter"/>
            </a:endParaRPr>
          </a:p>
        </p:txBody>
      </p:sp>
      <p:grpSp>
        <p:nvGrpSpPr>
          <p:cNvPr id="80" name="Group 9">
            <a:extLst>
              <a:ext uri="{FF2B5EF4-FFF2-40B4-BE49-F238E27FC236}">
                <a16:creationId xmlns:a16="http://schemas.microsoft.com/office/drawing/2014/main" id="{FC82D465-1E4D-09F7-929D-1856FC2B59A8}"/>
              </a:ext>
            </a:extLst>
          </p:cNvPr>
          <p:cNvGrpSpPr/>
          <p:nvPr/>
        </p:nvGrpSpPr>
        <p:grpSpPr>
          <a:xfrm>
            <a:off x="15285647" y="1072430"/>
            <a:ext cx="1973653" cy="784945"/>
            <a:chOff x="0" y="0"/>
            <a:chExt cx="519810" cy="206735"/>
          </a:xfrm>
        </p:grpSpPr>
        <p:sp>
          <p:nvSpPr>
            <p:cNvPr id="81" name="Freeform 10">
              <a:extLst>
                <a:ext uri="{FF2B5EF4-FFF2-40B4-BE49-F238E27FC236}">
                  <a16:creationId xmlns:a16="http://schemas.microsoft.com/office/drawing/2014/main" id="{07A3AB11-2A94-4393-8198-A3F1B4CC7016}"/>
                </a:ext>
              </a:extLst>
            </p:cNvPr>
            <p:cNvSpPr/>
            <p:nvPr/>
          </p:nvSpPr>
          <p:spPr>
            <a:xfrm>
              <a:off x="0" y="0"/>
              <a:ext cx="519810" cy="206735"/>
            </a:xfrm>
            <a:custGeom>
              <a:avLst/>
              <a:gdLst/>
              <a:ahLst/>
              <a:cxnLst/>
              <a:rect l="l" t="t" r="r" b="b"/>
              <a:pathLst>
                <a:path w="519810" h="206735">
                  <a:moveTo>
                    <a:pt x="103367" y="0"/>
                  </a:moveTo>
                  <a:lnTo>
                    <a:pt x="416443" y="0"/>
                  </a:lnTo>
                  <a:cubicBezTo>
                    <a:pt x="443857" y="0"/>
                    <a:pt x="470149" y="10890"/>
                    <a:pt x="489534" y="30276"/>
                  </a:cubicBezTo>
                  <a:cubicBezTo>
                    <a:pt x="508919" y="49661"/>
                    <a:pt x="519810" y="75953"/>
                    <a:pt x="519810" y="103367"/>
                  </a:cubicBezTo>
                  <a:lnTo>
                    <a:pt x="519810" y="103367"/>
                  </a:lnTo>
                  <a:cubicBezTo>
                    <a:pt x="519810" y="130782"/>
                    <a:pt x="508919" y="157074"/>
                    <a:pt x="489534" y="176459"/>
                  </a:cubicBezTo>
                  <a:cubicBezTo>
                    <a:pt x="470149" y="195844"/>
                    <a:pt x="443857" y="206735"/>
                    <a:pt x="416443"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D0D0D"/>
            </a:solidFill>
          </p:spPr>
        </p:sp>
        <p:sp>
          <p:nvSpPr>
            <p:cNvPr id="82" name="TextBox 11">
              <a:extLst>
                <a:ext uri="{FF2B5EF4-FFF2-40B4-BE49-F238E27FC236}">
                  <a16:creationId xmlns:a16="http://schemas.microsoft.com/office/drawing/2014/main" id="{8713838C-A752-2286-0FA1-B338D361D293}"/>
                </a:ext>
              </a:extLst>
            </p:cNvPr>
            <p:cNvSpPr txBox="1"/>
            <p:nvPr/>
          </p:nvSpPr>
          <p:spPr>
            <a:xfrm>
              <a:off x="0" y="-38100"/>
              <a:ext cx="519810" cy="244835"/>
            </a:xfrm>
            <a:prstGeom prst="rect">
              <a:avLst/>
            </a:prstGeom>
          </p:spPr>
          <p:txBody>
            <a:bodyPr lIns="50800" tIns="50800" rIns="50800" bIns="50800" rtlCol="0" anchor="ctr"/>
            <a:lstStyle/>
            <a:p>
              <a:pPr algn="ctr">
                <a:lnSpc>
                  <a:spcPts val="2520"/>
                </a:lnSpc>
              </a:pPr>
              <a:endParaRPr>
                <a:latin typeface="Neue Montreal "/>
              </a:endParaRPr>
            </a:p>
          </p:txBody>
        </p:sp>
      </p:grpSp>
      <p:sp>
        <p:nvSpPr>
          <p:cNvPr id="83" name="TextBox 12">
            <a:extLst>
              <a:ext uri="{FF2B5EF4-FFF2-40B4-BE49-F238E27FC236}">
                <a16:creationId xmlns:a16="http://schemas.microsoft.com/office/drawing/2014/main" id="{32C4CD95-0483-F46C-D70B-CFABD5B6D085}"/>
              </a:ext>
            </a:extLst>
          </p:cNvPr>
          <p:cNvSpPr txBox="1"/>
          <p:nvPr/>
        </p:nvSpPr>
        <p:spPr>
          <a:xfrm>
            <a:off x="15253023" y="1258210"/>
            <a:ext cx="1663377" cy="340542"/>
          </a:xfrm>
          <a:prstGeom prst="rect">
            <a:avLst/>
          </a:prstGeom>
        </p:spPr>
        <p:txBody>
          <a:bodyPr lIns="0" tIns="0" rIns="0" bIns="0" rtlCol="0" anchor="t">
            <a:spAutoFit/>
          </a:bodyPr>
          <a:lstStyle/>
          <a:p>
            <a:pPr marL="0" lvl="0" indent="0" algn="r">
              <a:lnSpc>
                <a:spcPts val="2940"/>
              </a:lnSpc>
              <a:spcBef>
                <a:spcPct val="0"/>
              </a:spcBef>
            </a:pPr>
            <a:r>
              <a:rPr lang="en-US" sz="2100">
                <a:solidFill>
                  <a:srgbClr val="FFFFFF"/>
                </a:solidFill>
                <a:latin typeface="Neue Montreal "/>
                <a:ea typeface="Neue Montreal"/>
                <a:cs typeface="Neue Montreal"/>
                <a:sym typeface="Neue Montreal"/>
              </a:rPr>
              <a:t>Page 5</a:t>
            </a:r>
          </a:p>
        </p:txBody>
      </p:sp>
      <p:grpSp>
        <p:nvGrpSpPr>
          <p:cNvPr id="84" name="Group 13">
            <a:extLst>
              <a:ext uri="{FF2B5EF4-FFF2-40B4-BE49-F238E27FC236}">
                <a16:creationId xmlns:a16="http://schemas.microsoft.com/office/drawing/2014/main" id="{1CD01671-7D76-40CD-22E3-4589FC975F18}"/>
              </a:ext>
            </a:extLst>
          </p:cNvPr>
          <p:cNvGrpSpPr/>
          <p:nvPr/>
        </p:nvGrpSpPr>
        <p:grpSpPr>
          <a:xfrm>
            <a:off x="15623026" y="1344472"/>
            <a:ext cx="240861" cy="240861"/>
            <a:chOff x="0" y="0"/>
            <a:chExt cx="812800" cy="812800"/>
          </a:xfrm>
        </p:grpSpPr>
        <p:sp>
          <p:nvSpPr>
            <p:cNvPr id="85" name="Freeform 14">
              <a:extLst>
                <a:ext uri="{FF2B5EF4-FFF2-40B4-BE49-F238E27FC236}">
                  <a16:creationId xmlns:a16="http://schemas.microsoft.com/office/drawing/2014/main" id="{553B51EC-727B-3753-471D-BDCF0D361A2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6" name="TextBox 15">
              <a:extLst>
                <a:ext uri="{FF2B5EF4-FFF2-40B4-BE49-F238E27FC236}">
                  <a16:creationId xmlns:a16="http://schemas.microsoft.com/office/drawing/2014/main" id="{558A37BC-19D2-21A1-CBC2-4F6B60824032}"/>
                </a:ext>
              </a:extLst>
            </p:cNvPr>
            <p:cNvSpPr txBox="1"/>
            <p:nvPr/>
          </p:nvSpPr>
          <p:spPr>
            <a:xfrm>
              <a:off x="76200" y="38100"/>
              <a:ext cx="660400" cy="698500"/>
            </a:xfrm>
            <a:prstGeom prst="rect">
              <a:avLst/>
            </a:prstGeom>
          </p:spPr>
          <p:txBody>
            <a:bodyPr lIns="50800" tIns="50800" rIns="50800" bIns="50800" rtlCol="0" anchor="ctr"/>
            <a:lstStyle/>
            <a:p>
              <a:pPr algn="ctr">
                <a:lnSpc>
                  <a:spcPts val="2520"/>
                </a:lnSpc>
              </a:pPr>
              <a:endParaRPr>
                <a:latin typeface="Neue Montreal "/>
              </a:endParaRPr>
            </a:p>
          </p:txBody>
        </p:sp>
      </p:grpSp>
      <p:grpSp>
        <p:nvGrpSpPr>
          <p:cNvPr id="87" name="Group 4">
            <a:extLst>
              <a:ext uri="{FF2B5EF4-FFF2-40B4-BE49-F238E27FC236}">
                <a16:creationId xmlns:a16="http://schemas.microsoft.com/office/drawing/2014/main" id="{87C58337-7E86-0E08-0F08-96D0A17D35E5}"/>
              </a:ext>
            </a:extLst>
          </p:cNvPr>
          <p:cNvGrpSpPr/>
          <p:nvPr/>
        </p:nvGrpSpPr>
        <p:grpSpPr>
          <a:xfrm>
            <a:off x="1028700" y="2705100"/>
            <a:ext cx="3246360" cy="897946"/>
            <a:chOff x="0" y="-38100"/>
            <a:chExt cx="941912" cy="244835"/>
          </a:xfrm>
        </p:grpSpPr>
        <p:sp>
          <p:nvSpPr>
            <p:cNvPr id="88" name="Freeform 5">
              <a:extLst>
                <a:ext uri="{FF2B5EF4-FFF2-40B4-BE49-F238E27FC236}">
                  <a16:creationId xmlns:a16="http://schemas.microsoft.com/office/drawing/2014/main" id="{88CD9F95-8333-EE06-C1C4-36FA720FD158}"/>
                </a:ext>
              </a:extLst>
            </p:cNvPr>
            <p:cNvSpPr/>
            <p:nvPr/>
          </p:nvSpPr>
          <p:spPr>
            <a:xfrm>
              <a:off x="0" y="0"/>
              <a:ext cx="941912" cy="206735"/>
            </a:xfrm>
            <a:custGeom>
              <a:avLst/>
              <a:gdLst/>
              <a:ahLst/>
              <a:cxnLst/>
              <a:rect l="l" t="t" r="r" b="b"/>
              <a:pathLst>
                <a:path w="941912" h="206735">
                  <a:moveTo>
                    <a:pt x="103367" y="0"/>
                  </a:moveTo>
                  <a:lnTo>
                    <a:pt x="838545" y="0"/>
                  </a:lnTo>
                  <a:cubicBezTo>
                    <a:pt x="865960" y="0"/>
                    <a:pt x="892251" y="10890"/>
                    <a:pt x="911637" y="30276"/>
                  </a:cubicBezTo>
                  <a:cubicBezTo>
                    <a:pt x="931022" y="49661"/>
                    <a:pt x="941912" y="75953"/>
                    <a:pt x="941912" y="103367"/>
                  </a:cubicBezTo>
                  <a:lnTo>
                    <a:pt x="941912" y="103367"/>
                  </a:lnTo>
                  <a:cubicBezTo>
                    <a:pt x="941912" y="130782"/>
                    <a:pt x="931022" y="157074"/>
                    <a:pt x="911637" y="176459"/>
                  </a:cubicBezTo>
                  <a:cubicBezTo>
                    <a:pt x="892251" y="195844"/>
                    <a:pt x="865960" y="206735"/>
                    <a:pt x="838545"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68DE68"/>
            </a:solidFill>
          </p:spPr>
          <p:txBody>
            <a:bodyPr/>
            <a:lstStyle/>
            <a:p>
              <a:pPr algn="ctr"/>
              <a:endParaRPr lang="en-IN">
                <a:latin typeface="Neue Montreal "/>
              </a:endParaRPr>
            </a:p>
            <a:p>
              <a:pPr algn="ctr"/>
              <a:endParaRPr lang="en-IN">
                <a:latin typeface="Neue Montreal "/>
              </a:endParaRPr>
            </a:p>
            <a:p>
              <a:pPr algn="ctr"/>
              <a:endParaRPr lang="en-IN">
                <a:latin typeface="Neue Montreal "/>
              </a:endParaRPr>
            </a:p>
          </p:txBody>
        </p:sp>
        <p:sp>
          <p:nvSpPr>
            <p:cNvPr id="89" name="TextBox 6">
              <a:extLst>
                <a:ext uri="{FF2B5EF4-FFF2-40B4-BE49-F238E27FC236}">
                  <a16:creationId xmlns:a16="http://schemas.microsoft.com/office/drawing/2014/main" id="{68D20991-56A7-9867-2AE9-3D68BE4D7CE8}"/>
                </a:ext>
              </a:extLst>
            </p:cNvPr>
            <p:cNvSpPr txBox="1"/>
            <p:nvPr/>
          </p:nvSpPr>
          <p:spPr>
            <a:xfrm>
              <a:off x="0" y="-38100"/>
              <a:ext cx="941912" cy="244835"/>
            </a:xfrm>
            <a:prstGeom prst="rect">
              <a:avLst/>
            </a:prstGeom>
          </p:spPr>
          <p:txBody>
            <a:bodyPr lIns="50800" tIns="50800" rIns="50800" bIns="50800" rtlCol="0" anchor="ctr"/>
            <a:lstStyle/>
            <a:p>
              <a:pPr algn="l">
                <a:lnSpc>
                  <a:spcPts val="2520"/>
                </a:lnSpc>
              </a:pPr>
              <a:endParaRPr>
                <a:latin typeface="Neue Montreal "/>
              </a:endParaRPr>
            </a:p>
          </p:txBody>
        </p:sp>
      </p:grpSp>
      <p:sp>
        <p:nvSpPr>
          <p:cNvPr id="90" name="TextBox 89">
            <a:extLst>
              <a:ext uri="{FF2B5EF4-FFF2-40B4-BE49-F238E27FC236}">
                <a16:creationId xmlns:a16="http://schemas.microsoft.com/office/drawing/2014/main" id="{DABBEB45-3AE6-D9D4-D273-B9DBF5932392}"/>
              </a:ext>
            </a:extLst>
          </p:cNvPr>
          <p:cNvSpPr txBox="1"/>
          <p:nvPr/>
        </p:nvSpPr>
        <p:spPr>
          <a:xfrm>
            <a:off x="1311534" y="3020781"/>
            <a:ext cx="2782677" cy="400110"/>
          </a:xfrm>
          <a:prstGeom prst="rect">
            <a:avLst/>
          </a:prstGeom>
          <a:noFill/>
        </p:spPr>
        <p:txBody>
          <a:bodyPr wrap="square" rtlCol="0">
            <a:spAutoFit/>
          </a:bodyPr>
          <a:lstStyle/>
          <a:p>
            <a:pPr algn="ctr"/>
            <a:r>
              <a:rPr lang="en-IN" sz="2000" b="1">
                <a:latin typeface="Neue Montreal "/>
              </a:rPr>
              <a:t>Data Collection Agents </a:t>
            </a:r>
          </a:p>
        </p:txBody>
      </p:sp>
      <p:grpSp>
        <p:nvGrpSpPr>
          <p:cNvPr id="91" name="Group 4">
            <a:extLst>
              <a:ext uri="{FF2B5EF4-FFF2-40B4-BE49-F238E27FC236}">
                <a16:creationId xmlns:a16="http://schemas.microsoft.com/office/drawing/2014/main" id="{377AD67A-D58F-DEBD-FCA9-F3E7E17282F7}"/>
              </a:ext>
            </a:extLst>
          </p:cNvPr>
          <p:cNvGrpSpPr/>
          <p:nvPr/>
        </p:nvGrpSpPr>
        <p:grpSpPr>
          <a:xfrm>
            <a:off x="5105400" y="2705100"/>
            <a:ext cx="3246360" cy="897946"/>
            <a:chOff x="0" y="-38100"/>
            <a:chExt cx="941912" cy="244835"/>
          </a:xfrm>
        </p:grpSpPr>
        <p:sp>
          <p:nvSpPr>
            <p:cNvPr id="92" name="Freeform 5">
              <a:extLst>
                <a:ext uri="{FF2B5EF4-FFF2-40B4-BE49-F238E27FC236}">
                  <a16:creationId xmlns:a16="http://schemas.microsoft.com/office/drawing/2014/main" id="{EAAB338D-ED15-FA6C-0D91-6B22E91FCD76}"/>
                </a:ext>
              </a:extLst>
            </p:cNvPr>
            <p:cNvSpPr/>
            <p:nvPr/>
          </p:nvSpPr>
          <p:spPr>
            <a:xfrm>
              <a:off x="0" y="0"/>
              <a:ext cx="941912" cy="206735"/>
            </a:xfrm>
            <a:custGeom>
              <a:avLst/>
              <a:gdLst/>
              <a:ahLst/>
              <a:cxnLst/>
              <a:rect l="l" t="t" r="r" b="b"/>
              <a:pathLst>
                <a:path w="941912" h="206735">
                  <a:moveTo>
                    <a:pt x="103367" y="0"/>
                  </a:moveTo>
                  <a:lnTo>
                    <a:pt x="838545" y="0"/>
                  </a:lnTo>
                  <a:cubicBezTo>
                    <a:pt x="865960" y="0"/>
                    <a:pt x="892251" y="10890"/>
                    <a:pt x="911637" y="30276"/>
                  </a:cubicBezTo>
                  <a:cubicBezTo>
                    <a:pt x="931022" y="49661"/>
                    <a:pt x="941912" y="75953"/>
                    <a:pt x="941912" y="103367"/>
                  </a:cubicBezTo>
                  <a:lnTo>
                    <a:pt x="941912" y="103367"/>
                  </a:lnTo>
                  <a:cubicBezTo>
                    <a:pt x="941912" y="130782"/>
                    <a:pt x="931022" y="157074"/>
                    <a:pt x="911637" y="176459"/>
                  </a:cubicBezTo>
                  <a:cubicBezTo>
                    <a:pt x="892251" y="195844"/>
                    <a:pt x="865960" y="206735"/>
                    <a:pt x="838545"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68DE68"/>
            </a:solidFill>
          </p:spPr>
          <p:txBody>
            <a:bodyPr/>
            <a:lstStyle/>
            <a:p>
              <a:pPr algn="ctr"/>
              <a:endParaRPr lang="en-IN">
                <a:latin typeface="Neue Montreal "/>
              </a:endParaRPr>
            </a:p>
            <a:p>
              <a:pPr algn="ctr"/>
              <a:endParaRPr lang="en-IN">
                <a:latin typeface="Neue Montreal "/>
              </a:endParaRPr>
            </a:p>
            <a:p>
              <a:pPr algn="ctr"/>
              <a:endParaRPr lang="en-IN">
                <a:latin typeface="Neue Montreal "/>
              </a:endParaRPr>
            </a:p>
          </p:txBody>
        </p:sp>
        <p:sp>
          <p:nvSpPr>
            <p:cNvPr id="93" name="TextBox 6">
              <a:extLst>
                <a:ext uri="{FF2B5EF4-FFF2-40B4-BE49-F238E27FC236}">
                  <a16:creationId xmlns:a16="http://schemas.microsoft.com/office/drawing/2014/main" id="{393FA04B-0730-DB93-82CA-D9627AFD5AF3}"/>
                </a:ext>
              </a:extLst>
            </p:cNvPr>
            <p:cNvSpPr txBox="1"/>
            <p:nvPr/>
          </p:nvSpPr>
          <p:spPr>
            <a:xfrm>
              <a:off x="0" y="-38100"/>
              <a:ext cx="941912" cy="244835"/>
            </a:xfrm>
            <a:prstGeom prst="rect">
              <a:avLst/>
            </a:prstGeom>
          </p:spPr>
          <p:txBody>
            <a:bodyPr lIns="50800" tIns="50800" rIns="50800" bIns="50800" rtlCol="0" anchor="ctr"/>
            <a:lstStyle/>
            <a:p>
              <a:pPr algn="l">
                <a:lnSpc>
                  <a:spcPts val="2520"/>
                </a:lnSpc>
              </a:pPr>
              <a:endParaRPr>
                <a:latin typeface="Neue Montreal "/>
              </a:endParaRPr>
            </a:p>
          </p:txBody>
        </p:sp>
      </p:grpSp>
      <p:sp>
        <p:nvSpPr>
          <p:cNvPr id="94" name="TextBox 93">
            <a:extLst>
              <a:ext uri="{FF2B5EF4-FFF2-40B4-BE49-F238E27FC236}">
                <a16:creationId xmlns:a16="http://schemas.microsoft.com/office/drawing/2014/main" id="{B51D5B66-A864-3E40-5C4F-97002F9FA060}"/>
              </a:ext>
            </a:extLst>
          </p:cNvPr>
          <p:cNvSpPr txBox="1"/>
          <p:nvPr/>
        </p:nvSpPr>
        <p:spPr>
          <a:xfrm>
            <a:off x="5215201" y="2890576"/>
            <a:ext cx="2782677" cy="707886"/>
          </a:xfrm>
          <a:prstGeom prst="rect">
            <a:avLst/>
          </a:prstGeom>
          <a:noFill/>
        </p:spPr>
        <p:txBody>
          <a:bodyPr wrap="square" rtlCol="0">
            <a:spAutoFit/>
          </a:bodyPr>
          <a:lstStyle/>
          <a:p>
            <a:pPr algn="ctr"/>
            <a:r>
              <a:rPr lang="en-IN" sz="2000" b="1">
                <a:latin typeface="Neue Montreal "/>
              </a:rPr>
              <a:t>BYOI &amp; BYOM Flexibility</a:t>
            </a:r>
          </a:p>
        </p:txBody>
      </p:sp>
      <p:grpSp>
        <p:nvGrpSpPr>
          <p:cNvPr id="95" name="Group 4">
            <a:extLst>
              <a:ext uri="{FF2B5EF4-FFF2-40B4-BE49-F238E27FC236}">
                <a16:creationId xmlns:a16="http://schemas.microsoft.com/office/drawing/2014/main" id="{AE219855-0B66-4B4E-724D-9E034F39E44C}"/>
              </a:ext>
            </a:extLst>
          </p:cNvPr>
          <p:cNvGrpSpPr/>
          <p:nvPr/>
        </p:nvGrpSpPr>
        <p:grpSpPr>
          <a:xfrm>
            <a:off x="1028700" y="5980476"/>
            <a:ext cx="3246360" cy="897946"/>
            <a:chOff x="0" y="-38100"/>
            <a:chExt cx="941912" cy="244835"/>
          </a:xfrm>
        </p:grpSpPr>
        <p:sp>
          <p:nvSpPr>
            <p:cNvPr id="96" name="Freeform 5">
              <a:extLst>
                <a:ext uri="{FF2B5EF4-FFF2-40B4-BE49-F238E27FC236}">
                  <a16:creationId xmlns:a16="http://schemas.microsoft.com/office/drawing/2014/main" id="{D7494619-9BC2-A906-DD60-D0543F296AD0}"/>
                </a:ext>
              </a:extLst>
            </p:cNvPr>
            <p:cNvSpPr/>
            <p:nvPr/>
          </p:nvSpPr>
          <p:spPr>
            <a:xfrm>
              <a:off x="0" y="0"/>
              <a:ext cx="941912" cy="206735"/>
            </a:xfrm>
            <a:custGeom>
              <a:avLst/>
              <a:gdLst/>
              <a:ahLst/>
              <a:cxnLst/>
              <a:rect l="l" t="t" r="r" b="b"/>
              <a:pathLst>
                <a:path w="941912" h="206735">
                  <a:moveTo>
                    <a:pt x="103367" y="0"/>
                  </a:moveTo>
                  <a:lnTo>
                    <a:pt x="838545" y="0"/>
                  </a:lnTo>
                  <a:cubicBezTo>
                    <a:pt x="865960" y="0"/>
                    <a:pt x="892251" y="10890"/>
                    <a:pt x="911637" y="30276"/>
                  </a:cubicBezTo>
                  <a:cubicBezTo>
                    <a:pt x="931022" y="49661"/>
                    <a:pt x="941912" y="75953"/>
                    <a:pt x="941912" y="103367"/>
                  </a:cubicBezTo>
                  <a:lnTo>
                    <a:pt x="941912" y="103367"/>
                  </a:lnTo>
                  <a:cubicBezTo>
                    <a:pt x="941912" y="130782"/>
                    <a:pt x="931022" y="157074"/>
                    <a:pt x="911637" y="176459"/>
                  </a:cubicBezTo>
                  <a:cubicBezTo>
                    <a:pt x="892251" y="195844"/>
                    <a:pt x="865960" y="206735"/>
                    <a:pt x="838545"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68DE68"/>
            </a:solidFill>
          </p:spPr>
          <p:txBody>
            <a:bodyPr/>
            <a:lstStyle/>
            <a:p>
              <a:pPr algn="ctr"/>
              <a:endParaRPr lang="en-IN">
                <a:latin typeface="Neue Montreal "/>
              </a:endParaRPr>
            </a:p>
            <a:p>
              <a:pPr algn="ctr"/>
              <a:endParaRPr lang="en-IN">
                <a:latin typeface="Neue Montreal "/>
              </a:endParaRPr>
            </a:p>
            <a:p>
              <a:pPr algn="ctr"/>
              <a:endParaRPr lang="en-IN">
                <a:latin typeface="Neue Montreal "/>
              </a:endParaRPr>
            </a:p>
          </p:txBody>
        </p:sp>
        <p:sp>
          <p:nvSpPr>
            <p:cNvPr id="97" name="TextBox 6">
              <a:extLst>
                <a:ext uri="{FF2B5EF4-FFF2-40B4-BE49-F238E27FC236}">
                  <a16:creationId xmlns:a16="http://schemas.microsoft.com/office/drawing/2014/main" id="{A106739E-D0E9-CD2D-DB28-187EB974C1BB}"/>
                </a:ext>
              </a:extLst>
            </p:cNvPr>
            <p:cNvSpPr txBox="1"/>
            <p:nvPr/>
          </p:nvSpPr>
          <p:spPr>
            <a:xfrm>
              <a:off x="0" y="-38100"/>
              <a:ext cx="941912" cy="244835"/>
            </a:xfrm>
            <a:prstGeom prst="rect">
              <a:avLst/>
            </a:prstGeom>
          </p:spPr>
          <p:txBody>
            <a:bodyPr lIns="50800" tIns="50800" rIns="50800" bIns="50800" rtlCol="0" anchor="ctr"/>
            <a:lstStyle/>
            <a:p>
              <a:pPr algn="l">
                <a:lnSpc>
                  <a:spcPts val="2520"/>
                </a:lnSpc>
              </a:pPr>
              <a:endParaRPr>
                <a:latin typeface="Neue Montreal "/>
              </a:endParaRPr>
            </a:p>
          </p:txBody>
        </p:sp>
      </p:grpSp>
      <p:sp>
        <p:nvSpPr>
          <p:cNvPr id="98" name="TextBox 97">
            <a:extLst>
              <a:ext uri="{FF2B5EF4-FFF2-40B4-BE49-F238E27FC236}">
                <a16:creationId xmlns:a16="http://schemas.microsoft.com/office/drawing/2014/main" id="{9DD26B2D-06B9-9CF9-F174-B584FE12CB47}"/>
              </a:ext>
            </a:extLst>
          </p:cNvPr>
          <p:cNvSpPr txBox="1"/>
          <p:nvPr/>
        </p:nvSpPr>
        <p:spPr>
          <a:xfrm>
            <a:off x="1260541" y="6140529"/>
            <a:ext cx="2782677" cy="707886"/>
          </a:xfrm>
          <a:prstGeom prst="rect">
            <a:avLst/>
          </a:prstGeom>
          <a:noFill/>
        </p:spPr>
        <p:txBody>
          <a:bodyPr wrap="square" rtlCol="0">
            <a:spAutoFit/>
          </a:bodyPr>
          <a:lstStyle/>
          <a:p>
            <a:pPr algn="ctr"/>
            <a:r>
              <a:rPr lang="en-IN" sz="2000" b="1">
                <a:latin typeface="Neue Montreal "/>
              </a:rPr>
              <a:t>Efficient Data Management</a:t>
            </a:r>
          </a:p>
        </p:txBody>
      </p:sp>
      <p:grpSp>
        <p:nvGrpSpPr>
          <p:cNvPr id="99" name="Group 4">
            <a:extLst>
              <a:ext uri="{FF2B5EF4-FFF2-40B4-BE49-F238E27FC236}">
                <a16:creationId xmlns:a16="http://schemas.microsoft.com/office/drawing/2014/main" id="{C17108E8-EF9B-D8BE-C9A5-4A9CD7E07884}"/>
              </a:ext>
            </a:extLst>
          </p:cNvPr>
          <p:cNvGrpSpPr/>
          <p:nvPr/>
        </p:nvGrpSpPr>
        <p:grpSpPr>
          <a:xfrm>
            <a:off x="5105400" y="5980476"/>
            <a:ext cx="3246360" cy="897946"/>
            <a:chOff x="0" y="-38100"/>
            <a:chExt cx="941912" cy="244835"/>
          </a:xfrm>
        </p:grpSpPr>
        <p:sp>
          <p:nvSpPr>
            <p:cNvPr id="100" name="Freeform 5">
              <a:extLst>
                <a:ext uri="{FF2B5EF4-FFF2-40B4-BE49-F238E27FC236}">
                  <a16:creationId xmlns:a16="http://schemas.microsoft.com/office/drawing/2014/main" id="{287FFECA-64DC-F4AC-69B1-7C943DE31981}"/>
                </a:ext>
              </a:extLst>
            </p:cNvPr>
            <p:cNvSpPr/>
            <p:nvPr/>
          </p:nvSpPr>
          <p:spPr>
            <a:xfrm>
              <a:off x="0" y="0"/>
              <a:ext cx="941912" cy="206735"/>
            </a:xfrm>
            <a:custGeom>
              <a:avLst/>
              <a:gdLst/>
              <a:ahLst/>
              <a:cxnLst/>
              <a:rect l="l" t="t" r="r" b="b"/>
              <a:pathLst>
                <a:path w="941912" h="206735">
                  <a:moveTo>
                    <a:pt x="103367" y="0"/>
                  </a:moveTo>
                  <a:lnTo>
                    <a:pt x="838545" y="0"/>
                  </a:lnTo>
                  <a:cubicBezTo>
                    <a:pt x="865960" y="0"/>
                    <a:pt x="892251" y="10890"/>
                    <a:pt x="911637" y="30276"/>
                  </a:cubicBezTo>
                  <a:cubicBezTo>
                    <a:pt x="931022" y="49661"/>
                    <a:pt x="941912" y="75953"/>
                    <a:pt x="941912" y="103367"/>
                  </a:cubicBezTo>
                  <a:lnTo>
                    <a:pt x="941912" y="103367"/>
                  </a:lnTo>
                  <a:cubicBezTo>
                    <a:pt x="941912" y="130782"/>
                    <a:pt x="931022" y="157074"/>
                    <a:pt x="911637" y="176459"/>
                  </a:cubicBezTo>
                  <a:cubicBezTo>
                    <a:pt x="892251" y="195844"/>
                    <a:pt x="865960" y="206735"/>
                    <a:pt x="838545"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68DE68"/>
            </a:solidFill>
          </p:spPr>
          <p:txBody>
            <a:bodyPr/>
            <a:lstStyle/>
            <a:p>
              <a:pPr algn="ctr"/>
              <a:endParaRPr lang="en-IN">
                <a:latin typeface="Neue Montreal "/>
              </a:endParaRPr>
            </a:p>
            <a:p>
              <a:pPr algn="ctr"/>
              <a:endParaRPr lang="en-IN">
                <a:latin typeface="Neue Montreal "/>
              </a:endParaRPr>
            </a:p>
            <a:p>
              <a:pPr algn="ctr"/>
              <a:endParaRPr lang="en-IN">
                <a:latin typeface="Neue Montreal "/>
              </a:endParaRPr>
            </a:p>
          </p:txBody>
        </p:sp>
        <p:sp>
          <p:nvSpPr>
            <p:cNvPr id="101" name="TextBox 6">
              <a:extLst>
                <a:ext uri="{FF2B5EF4-FFF2-40B4-BE49-F238E27FC236}">
                  <a16:creationId xmlns:a16="http://schemas.microsoft.com/office/drawing/2014/main" id="{05E77B23-49C4-7B9C-4FB8-65606BB42018}"/>
                </a:ext>
              </a:extLst>
            </p:cNvPr>
            <p:cNvSpPr txBox="1"/>
            <p:nvPr/>
          </p:nvSpPr>
          <p:spPr>
            <a:xfrm>
              <a:off x="0" y="-38100"/>
              <a:ext cx="941912" cy="244835"/>
            </a:xfrm>
            <a:prstGeom prst="rect">
              <a:avLst/>
            </a:prstGeom>
          </p:spPr>
          <p:txBody>
            <a:bodyPr lIns="50800" tIns="50800" rIns="50800" bIns="50800" rtlCol="0" anchor="ctr"/>
            <a:lstStyle/>
            <a:p>
              <a:pPr algn="l">
                <a:lnSpc>
                  <a:spcPts val="2520"/>
                </a:lnSpc>
              </a:pPr>
              <a:endParaRPr>
                <a:latin typeface="Neue Montreal "/>
              </a:endParaRPr>
            </a:p>
          </p:txBody>
        </p:sp>
      </p:grpSp>
      <p:sp>
        <p:nvSpPr>
          <p:cNvPr id="102" name="TextBox 101">
            <a:extLst>
              <a:ext uri="{FF2B5EF4-FFF2-40B4-BE49-F238E27FC236}">
                <a16:creationId xmlns:a16="http://schemas.microsoft.com/office/drawing/2014/main" id="{53FF4794-E063-4871-7E7D-B40604A032B1}"/>
              </a:ext>
            </a:extLst>
          </p:cNvPr>
          <p:cNvSpPr txBox="1"/>
          <p:nvPr/>
        </p:nvSpPr>
        <p:spPr>
          <a:xfrm>
            <a:off x="5388234" y="6294417"/>
            <a:ext cx="2782677" cy="400110"/>
          </a:xfrm>
          <a:prstGeom prst="rect">
            <a:avLst/>
          </a:prstGeom>
          <a:noFill/>
        </p:spPr>
        <p:txBody>
          <a:bodyPr wrap="square" rtlCol="0">
            <a:spAutoFit/>
          </a:bodyPr>
          <a:lstStyle/>
          <a:p>
            <a:pPr algn="ctr"/>
            <a:r>
              <a:rPr lang="en-IN" sz="2000" b="1">
                <a:latin typeface="Neue Montreal "/>
              </a:rPr>
              <a:t>Scalability &amp; Security</a:t>
            </a:r>
          </a:p>
        </p:txBody>
      </p:sp>
    </p:spTree>
    <p:extLst>
      <p:ext uri="{BB962C8B-B14F-4D97-AF65-F5344CB8AC3E}">
        <p14:creationId xmlns:p14="http://schemas.microsoft.com/office/powerpoint/2010/main" val="28713534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8DE68"/>
        </a:solidFill>
        <a:effectLst/>
      </p:bgPr>
    </p:bg>
    <p:spTree>
      <p:nvGrpSpPr>
        <p:cNvPr id="1" name=""/>
        <p:cNvGrpSpPr/>
        <p:nvPr/>
      </p:nvGrpSpPr>
      <p:grpSpPr>
        <a:xfrm>
          <a:off x="0" y="0"/>
          <a:ext cx="0" cy="0"/>
          <a:chOff x="0" y="0"/>
          <a:chExt cx="0" cy="0"/>
        </a:xfrm>
      </p:grpSpPr>
      <p:sp>
        <p:nvSpPr>
          <p:cNvPr id="2" name="Freeform 2"/>
          <p:cNvSpPr/>
          <p:nvPr/>
        </p:nvSpPr>
        <p:spPr>
          <a:xfrm rot="-1519681">
            <a:off x="3188019" y="1673006"/>
            <a:ext cx="18571789" cy="9525780"/>
          </a:xfrm>
          <a:custGeom>
            <a:avLst/>
            <a:gdLst/>
            <a:ahLst/>
            <a:cxnLst/>
            <a:rect l="l" t="t" r="r" b="b"/>
            <a:pathLst>
              <a:path w="18571789" h="9525780">
                <a:moveTo>
                  <a:pt x="0" y="0"/>
                </a:moveTo>
                <a:lnTo>
                  <a:pt x="18571789" y="0"/>
                </a:lnTo>
                <a:lnTo>
                  <a:pt x="18571789" y="9525780"/>
                </a:lnTo>
                <a:lnTo>
                  <a:pt x="0" y="9525780"/>
                </a:lnTo>
                <a:lnTo>
                  <a:pt x="0"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3" name="Freeform 3"/>
          <p:cNvSpPr/>
          <p:nvPr/>
        </p:nvSpPr>
        <p:spPr>
          <a:xfrm rot="-207148">
            <a:off x="-3892166" y="-4762890"/>
            <a:ext cx="18571789" cy="9525780"/>
          </a:xfrm>
          <a:custGeom>
            <a:avLst/>
            <a:gdLst/>
            <a:ahLst/>
            <a:cxnLst/>
            <a:rect l="l" t="t" r="r" b="b"/>
            <a:pathLst>
              <a:path w="18571789" h="9525780">
                <a:moveTo>
                  <a:pt x="0" y="0"/>
                </a:moveTo>
                <a:lnTo>
                  <a:pt x="18571789" y="0"/>
                </a:lnTo>
                <a:lnTo>
                  <a:pt x="18571789" y="9525780"/>
                </a:lnTo>
                <a:lnTo>
                  <a:pt x="0" y="9525780"/>
                </a:lnTo>
                <a:lnTo>
                  <a:pt x="0"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4275761" y="8745397"/>
            <a:ext cx="240861" cy="24086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8DE68"/>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520"/>
                </a:lnSpc>
              </a:pPr>
              <a:endParaRPr/>
            </a:p>
          </p:txBody>
        </p:sp>
      </p:grpSp>
      <p:sp>
        <p:nvSpPr>
          <p:cNvPr id="7" name="Freeform 7"/>
          <p:cNvSpPr/>
          <p:nvPr/>
        </p:nvSpPr>
        <p:spPr>
          <a:xfrm>
            <a:off x="1028700" y="1028700"/>
            <a:ext cx="694676" cy="784945"/>
          </a:xfrm>
          <a:custGeom>
            <a:avLst/>
            <a:gdLst/>
            <a:ahLst/>
            <a:cxnLst/>
            <a:rect l="l" t="t" r="r" b="b"/>
            <a:pathLst>
              <a:path w="694676" h="784945">
                <a:moveTo>
                  <a:pt x="0" y="0"/>
                </a:moveTo>
                <a:lnTo>
                  <a:pt x="694676" y="0"/>
                </a:lnTo>
                <a:lnTo>
                  <a:pt x="694676" y="784945"/>
                </a:lnTo>
                <a:lnTo>
                  <a:pt x="0" y="7849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8" name="Group 8"/>
          <p:cNvGrpSpPr/>
          <p:nvPr/>
        </p:nvGrpSpPr>
        <p:grpSpPr>
          <a:xfrm>
            <a:off x="13979830" y="8473355"/>
            <a:ext cx="3279470" cy="784945"/>
            <a:chOff x="0" y="0"/>
            <a:chExt cx="863729" cy="206735"/>
          </a:xfrm>
        </p:grpSpPr>
        <p:sp>
          <p:nvSpPr>
            <p:cNvPr id="9" name="Freeform 9"/>
            <p:cNvSpPr/>
            <p:nvPr/>
          </p:nvSpPr>
          <p:spPr>
            <a:xfrm>
              <a:off x="0" y="0"/>
              <a:ext cx="863729" cy="206735"/>
            </a:xfrm>
            <a:custGeom>
              <a:avLst/>
              <a:gdLst/>
              <a:ahLst/>
              <a:cxnLst/>
              <a:rect l="l" t="t" r="r" b="b"/>
              <a:pathLst>
                <a:path w="863729" h="206735">
                  <a:moveTo>
                    <a:pt x="103367" y="0"/>
                  </a:moveTo>
                  <a:lnTo>
                    <a:pt x="760362" y="0"/>
                  </a:lnTo>
                  <a:cubicBezTo>
                    <a:pt x="787776" y="0"/>
                    <a:pt x="814068" y="10890"/>
                    <a:pt x="833453" y="30276"/>
                  </a:cubicBezTo>
                  <a:cubicBezTo>
                    <a:pt x="852838" y="49661"/>
                    <a:pt x="863729" y="75953"/>
                    <a:pt x="863729" y="103367"/>
                  </a:cubicBezTo>
                  <a:lnTo>
                    <a:pt x="863729" y="103367"/>
                  </a:lnTo>
                  <a:cubicBezTo>
                    <a:pt x="863729" y="130782"/>
                    <a:pt x="852838" y="157074"/>
                    <a:pt x="833453" y="176459"/>
                  </a:cubicBezTo>
                  <a:cubicBezTo>
                    <a:pt x="814068" y="195844"/>
                    <a:pt x="787776" y="206735"/>
                    <a:pt x="760362"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D0D0D"/>
            </a:solidFill>
          </p:spPr>
        </p:sp>
        <p:sp>
          <p:nvSpPr>
            <p:cNvPr id="10" name="TextBox 10"/>
            <p:cNvSpPr txBox="1"/>
            <p:nvPr/>
          </p:nvSpPr>
          <p:spPr>
            <a:xfrm>
              <a:off x="0" y="-38100"/>
              <a:ext cx="863729" cy="244835"/>
            </a:xfrm>
            <a:prstGeom prst="rect">
              <a:avLst/>
            </a:prstGeom>
          </p:spPr>
          <p:txBody>
            <a:bodyPr lIns="50800" tIns="50800" rIns="50800" bIns="50800" rtlCol="0" anchor="ctr"/>
            <a:lstStyle/>
            <a:p>
              <a:pPr algn="ctr">
                <a:lnSpc>
                  <a:spcPts val="2520"/>
                </a:lnSpc>
              </a:pPr>
              <a:endParaRPr/>
            </a:p>
          </p:txBody>
        </p:sp>
      </p:grpSp>
      <p:grpSp>
        <p:nvGrpSpPr>
          <p:cNvPr id="11" name="Group 11"/>
          <p:cNvGrpSpPr/>
          <p:nvPr/>
        </p:nvGrpSpPr>
        <p:grpSpPr>
          <a:xfrm>
            <a:off x="14275761" y="8745397"/>
            <a:ext cx="240861" cy="240861"/>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8DE6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520"/>
                </a:lnSpc>
              </a:pPr>
              <a:endParaRPr/>
            </a:p>
          </p:txBody>
        </p:sp>
      </p:grpSp>
      <p:sp>
        <p:nvSpPr>
          <p:cNvPr id="14" name="TextBox 14"/>
          <p:cNvSpPr txBox="1"/>
          <p:nvPr/>
        </p:nvSpPr>
        <p:spPr>
          <a:xfrm>
            <a:off x="1028700" y="3046438"/>
            <a:ext cx="10480051" cy="4505195"/>
          </a:xfrm>
          <a:prstGeom prst="rect">
            <a:avLst/>
          </a:prstGeom>
        </p:spPr>
        <p:txBody>
          <a:bodyPr lIns="0" tIns="0" rIns="0" bIns="0" rtlCol="0" anchor="t">
            <a:spAutoFit/>
          </a:bodyPr>
          <a:lstStyle/>
          <a:p>
            <a:pPr algn="l">
              <a:lnSpc>
                <a:spcPts val="17096"/>
              </a:lnSpc>
            </a:pPr>
            <a:r>
              <a:rPr lang="en-US" sz="18996">
                <a:solidFill>
                  <a:srgbClr val="0D0D0D"/>
                </a:solidFill>
                <a:latin typeface="Neue Montreal"/>
                <a:ea typeface="Neue Montreal"/>
                <a:cs typeface="Neue Montreal"/>
                <a:sym typeface="Neue Montreal"/>
              </a:rPr>
              <a:t>Thank You!</a:t>
            </a:r>
          </a:p>
        </p:txBody>
      </p:sp>
      <p:sp>
        <p:nvSpPr>
          <p:cNvPr id="19" name="TextBox 19"/>
          <p:cNvSpPr txBox="1"/>
          <p:nvPr/>
        </p:nvSpPr>
        <p:spPr>
          <a:xfrm>
            <a:off x="14576362" y="8659135"/>
            <a:ext cx="2254313" cy="340542"/>
          </a:xfrm>
          <a:prstGeom prst="rect">
            <a:avLst/>
          </a:prstGeom>
        </p:spPr>
        <p:txBody>
          <a:bodyPr lIns="0" tIns="0" rIns="0" bIns="0" rtlCol="0" anchor="t">
            <a:spAutoFit/>
          </a:bodyPr>
          <a:lstStyle/>
          <a:p>
            <a:pPr marL="0" lvl="0" indent="0" algn="r">
              <a:lnSpc>
                <a:spcPts val="2940"/>
              </a:lnSpc>
              <a:spcBef>
                <a:spcPct val="0"/>
              </a:spcBef>
            </a:pPr>
            <a:r>
              <a:rPr lang="en-US" sz="2100" dirty="0">
                <a:solidFill>
                  <a:srgbClr val="FFFFFF"/>
                </a:solidFill>
                <a:latin typeface="Neue Montreal"/>
                <a:ea typeface="Neue Montreal"/>
                <a:cs typeface="Neue Montreal"/>
                <a:sym typeface="Neue Montreal"/>
              </a:rPr>
              <a:t>End of Presentation </a:t>
            </a:r>
            <a:endParaRPr lang="en-US" sz="2100" dirty="0">
              <a:solidFill>
                <a:srgbClr val="FFFFFF"/>
              </a:solidFill>
              <a:latin typeface="Neue Montreal"/>
              <a:ea typeface="Neue Montreal"/>
              <a:cs typeface="Neue Montreal"/>
            </a:endParaRPr>
          </a:p>
        </p:txBody>
      </p:sp>
      <p:sp>
        <p:nvSpPr>
          <p:cNvPr id="20" name="TextBox 20"/>
          <p:cNvSpPr txBox="1"/>
          <p:nvPr/>
        </p:nvSpPr>
        <p:spPr>
          <a:xfrm>
            <a:off x="2043076" y="1149551"/>
            <a:ext cx="3495749" cy="457689"/>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D0D0D"/>
                </a:solidFill>
                <a:latin typeface="Neue Montreal Bold" panose="020B0604020202020204" charset="0"/>
                <a:ea typeface="Neue Montreal Bold"/>
                <a:cs typeface="Neue Montreal Bold"/>
                <a:sym typeface="Neue Montreal Bold"/>
              </a:rPr>
              <a:t>NoDEO</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1039</Words>
  <Application>Microsoft Office PowerPoint</Application>
  <PresentationFormat>Custom</PresentationFormat>
  <Paragraphs>81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Neue Montreal</vt:lpstr>
      <vt:lpstr>Calibri</vt:lpstr>
      <vt:lpstr>Neue Montreal Bold</vt:lpstr>
      <vt:lpstr>Neue Montreal </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NoDEO</dc:title>
  <dc:creator>Harsh Anand</dc:creator>
  <cp:lastModifiedBy>Harsh Anand</cp:lastModifiedBy>
  <cp:revision>11</cp:revision>
  <dcterms:created xsi:type="dcterms:W3CDTF">2006-08-16T00:00:00Z</dcterms:created>
  <dcterms:modified xsi:type="dcterms:W3CDTF">2024-10-25T15:08:35Z</dcterms:modified>
  <dc:identifier>DAGUkIJadk4</dc:identifier>
</cp:coreProperties>
</file>