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2" r:id="rId3"/>
    <p:sldId id="263" r:id="rId4"/>
    <p:sldId id="265" r:id="rId5"/>
    <p:sldId id="277" r:id="rId6"/>
    <p:sldId id="271" r:id="rId7"/>
    <p:sldId id="270" r:id="rId8"/>
    <p:sldId id="278" r:id="rId9"/>
    <p:sldId id="292" r:id="rId10"/>
    <p:sldId id="274" r:id="rId11"/>
    <p:sldId id="287" r:id="rId12"/>
    <p:sldId id="291" r:id="rId13"/>
    <p:sldId id="273" r:id="rId14"/>
    <p:sldId id="275" r:id="rId15"/>
    <p:sldId id="279" r:id="rId16"/>
    <p:sldId id="289" r:id="rId17"/>
    <p:sldId id="280" r:id="rId18"/>
    <p:sldId id="285" r:id="rId19"/>
    <p:sldId id="293" r:id="rId20"/>
    <p:sldId id="272" r:id="rId21"/>
    <p:sldId id="282" r:id="rId22"/>
    <p:sldId id="283" r:id="rId23"/>
    <p:sldId id="276" r:id="rId24"/>
    <p:sldId id="284" r:id="rId25"/>
    <p:sldId id="29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70D10-76BE-40F7-B98B-4B4CF5159172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41156-333C-42DE-B74D-4FF61CFAE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1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non pouvoir d’extension</a:t>
            </a:r>
            <a:r>
              <a:rPr lang="fr-FR" baseline="0" dirty="0" smtClean="0"/>
              <a:t> ou désir de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1156-333C-42DE-B74D-4FF61CFAE63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27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fld id="{B6ED4BBE-C420-46AE-BCB1-7F09763A5824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endParaRPr lang="fr-FR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AC47A8E3-EBCC-4657-84FC-053DF358DDC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13473"/>
            <a:ext cx="9324528" cy="892899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371600"/>
          </a:xfrm>
        </p:spPr>
        <p:txBody>
          <a:bodyPr/>
          <a:lstStyle/>
          <a:p>
            <a:r>
              <a:rPr lang="fr-FR" b="1" dirty="0" smtClean="0">
                <a:solidFill>
                  <a:schemeClr val="bg2">
                    <a:lumMod val="10000"/>
                  </a:schemeClr>
                </a:solidFill>
              </a:rPr>
              <a:t>Puissance de circulation des attributs d’une photo sur </a:t>
            </a:r>
            <a:r>
              <a:rPr lang="fr-FR" b="1" dirty="0" err="1" smtClean="0">
                <a:solidFill>
                  <a:schemeClr val="bg2">
                    <a:lumMod val="10000"/>
                  </a:schemeClr>
                </a:solidFill>
              </a:rPr>
              <a:t>Flickr</a:t>
            </a:r>
            <a:r>
              <a:rPr lang="fr-FR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fr-F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4194720" cy="1024136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Dominique </a:t>
            </a:r>
            <a:r>
              <a:rPr lang="fr-FR" b="1" dirty="0" err="1" smtClean="0">
                <a:solidFill>
                  <a:schemeClr val="bg1"/>
                </a:solidFill>
              </a:rPr>
              <a:t>Boullier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24 Mai 2013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Picture 8" descr="Sc-Po-Medialab-rv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08"/>
            <a:ext cx="6401906" cy="128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9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 smtClean="0"/>
              <a:t>La boussole des points de vue </a:t>
            </a:r>
            <a:br>
              <a:rPr lang="fr-FR" sz="3400" dirty="0" smtClean="0"/>
            </a:br>
            <a:r>
              <a:rPr lang="fr-FR" sz="3400" dirty="0" smtClean="0"/>
              <a:t>dans la photo</a:t>
            </a:r>
            <a:endParaRPr lang="fr-FR" sz="2400" dirty="0"/>
          </a:p>
        </p:txBody>
      </p:sp>
      <p:grpSp>
        <p:nvGrpSpPr>
          <p:cNvPr id="27651" name="Group 3"/>
          <p:cNvGrpSpPr>
            <a:grpSpLocks noChangeAspect="1"/>
          </p:cNvGrpSpPr>
          <p:nvPr/>
        </p:nvGrpSpPr>
        <p:grpSpPr bwMode="auto">
          <a:xfrm>
            <a:off x="-11113" y="1684338"/>
            <a:ext cx="9155113" cy="5173662"/>
            <a:chOff x="2198" y="9218"/>
            <a:chExt cx="11040" cy="6240"/>
          </a:xfrm>
        </p:grpSpPr>
        <p:sp>
          <p:nvSpPr>
            <p:cNvPr id="27652" name="AutoShape 4"/>
            <p:cNvSpPr>
              <a:spLocks noChangeAspect="1" noChangeArrowheads="1"/>
            </p:cNvSpPr>
            <p:nvPr/>
          </p:nvSpPr>
          <p:spPr bwMode="auto">
            <a:xfrm>
              <a:off x="2198" y="9218"/>
              <a:ext cx="11040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534" y="9794"/>
              <a:ext cx="4320" cy="211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13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7766" y="9698"/>
              <a:ext cx="0" cy="528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694" y="12194"/>
              <a:ext cx="6144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6518" y="9218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Incertitude</a:t>
              </a:r>
              <a:endParaRPr lang="fr-FR" b="1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6038" y="14690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Certitudes</a:t>
              </a:r>
              <a:endParaRPr lang="fr-FR" b="1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035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Attachements</a:t>
              </a:r>
              <a:endParaRPr lang="fr-FR" b="1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19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Détachement</a:t>
              </a:r>
              <a:endParaRPr lang="fr-FR" b="1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062" y="9875"/>
              <a:ext cx="4416" cy="1971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 punctum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 point de vue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Les saillances </a:t>
              </a:r>
              <a:endParaRPr lang="fr-F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8726" y="12674"/>
              <a:ext cx="4128" cy="201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/>
                <a:t>Le </a:t>
              </a:r>
              <a:r>
                <a:rPr lang="fr-FR" sz="2000" b="1" dirty="0" err="1" smtClean="0"/>
                <a:t>studium</a:t>
              </a:r>
              <a:endParaRPr lang="fr-FR" sz="2000" b="1" dirty="0" smtClean="0"/>
            </a:p>
            <a:p>
              <a:pPr algn="ctr"/>
              <a:r>
                <a:rPr lang="fr-FR" sz="1600" b="1" dirty="0" smtClean="0"/>
                <a:t>Le titre</a:t>
              </a:r>
            </a:p>
            <a:p>
              <a:pPr algn="ctr"/>
              <a:r>
                <a:rPr lang="fr-FR" sz="1600" b="1" dirty="0" smtClean="0"/>
                <a:t>Une photo de genre</a:t>
              </a:r>
            </a:p>
            <a:p>
              <a:pPr algn="ctr"/>
              <a:r>
                <a:rPr lang="fr-FR" sz="1600" b="1" dirty="0" smtClean="0"/>
                <a:t>Le genre</a:t>
              </a:r>
            </a:p>
            <a:p>
              <a:pPr algn="ctr"/>
              <a:r>
                <a:rPr lang="fr-FR" sz="2000" b="1" dirty="0" smtClean="0"/>
                <a:t>Les conventions</a:t>
              </a:r>
              <a:endParaRPr lang="fr-FR" sz="2000" b="1" dirty="0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966" y="12723"/>
              <a:ext cx="4489" cy="219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40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 smtClean="0"/>
              <a:t>2/ La boussole des points de vue </a:t>
            </a:r>
            <a:br>
              <a:rPr lang="fr-FR" sz="3400" dirty="0" smtClean="0"/>
            </a:br>
            <a:r>
              <a:rPr lang="fr-FR" sz="3400" dirty="0" smtClean="0"/>
              <a:t>dans la photo et le numérique</a:t>
            </a:r>
            <a:endParaRPr lang="fr-FR" sz="2400" dirty="0"/>
          </a:p>
        </p:txBody>
      </p:sp>
      <p:grpSp>
        <p:nvGrpSpPr>
          <p:cNvPr id="27651" name="Group 3"/>
          <p:cNvGrpSpPr>
            <a:grpSpLocks noChangeAspect="1"/>
          </p:cNvGrpSpPr>
          <p:nvPr/>
        </p:nvGrpSpPr>
        <p:grpSpPr bwMode="auto">
          <a:xfrm>
            <a:off x="-11113" y="1684338"/>
            <a:ext cx="9155113" cy="5173662"/>
            <a:chOff x="2198" y="9218"/>
            <a:chExt cx="11040" cy="6240"/>
          </a:xfrm>
        </p:grpSpPr>
        <p:sp>
          <p:nvSpPr>
            <p:cNvPr id="27652" name="AutoShape 4"/>
            <p:cNvSpPr>
              <a:spLocks noChangeAspect="1" noChangeArrowheads="1"/>
            </p:cNvSpPr>
            <p:nvPr/>
          </p:nvSpPr>
          <p:spPr bwMode="auto">
            <a:xfrm>
              <a:off x="2198" y="9218"/>
              <a:ext cx="11040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534" y="9794"/>
              <a:ext cx="4320" cy="211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13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7766" y="9698"/>
              <a:ext cx="0" cy="528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694" y="12194"/>
              <a:ext cx="6144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6518" y="9218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Incertitude</a:t>
              </a:r>
              <a:endParaRPr lang="fr-FR" b="1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6038" y="14690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Certitudes</a:t>
              </a:r>
              <a:endParaRPr lang="fr-FR" b="1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035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Attachements</a:t>
              </a:r>
              <a:endParaRPr lang="fr-FR" b="1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19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Détachement</a:t>
              </a:r>
              <a:endParaRPr lang="fr-FR" b="1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062" y="9875"/>
              <a:ext cx="4416" cy="1971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 punctum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 point de vue </a:t>
              </a:r>
            </a:p>
            <a:p>
              <a:pPr algn="ctr"/>
              <a:r>
                <a:rPr lang="fr-FR" sz="2800" b="1" dirty="0" smtClean="0">
                  <a:solidFill>
                    <a:srgbClr val="000000"/>
                  </a:solidFill>
                </a:rPr>
                <a:t>Le tag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Les saillances </a:t>
              </a:r>
              <a:endParaRPr lang="fr-F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8726" y="12674"/>
              <a:ext cx="4128" cy="201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/>
                <a:t>Le </a:t>
              </a:r>
              <a:r>
                <a:rPr lang="fr-FR" sz="2000" b="1" dirty="0" err="1" smtClean="0"/>
                <a:t>studium</a:t>
              </a:r>
              <a:endParaRPr lang="fr-FR" sz="2000" b="1" dirty="0" smtClean="0"/>
            </a:p>
            <a:p>
              <a:pPr algn="ctr"/>
              <a:r>
                <a:rPr lang="fr-FR" sz="1600" b="1" dirty="0" smtClean="0"/>
                <a:t>Le titre</a:t>
              </a:r>
            </a:p>
            <a:p>
              <a:pPr algn="ctr"/>
              <a:r>
                <a:rPr lang="fr-FR" sz="1600" b="1" dirty="0" smtClean="0"/>
                <a:t>Une photo de genre</a:t>
              </a:r>
            </a:p>
            <a:p>
              <a:pPr algn="ctr"/>
              <a:r>
                <a:rPr lang="fr-FR" sz="1600" b="1" dirty="0" smtClean="0"/>
                <a:t>Le genre</a:t>
              </a:r>
            </a:p>
            <a:p>
              <a:pPr algn="ctr"/>
              <a:r>
                <a:rPr lang="fr-FR" sz="2000" b="1" dirty="0" smtClean="0"/>
                <a:t>Les conventions</a:t>
              </a:r>
              <a:endParaRPr lang="fr-FR" sz="2000" b="1" dirty="0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966" y="12723"/>
              <a:ext cx="4489" cy="219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La base de données comme place de marché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La mesure commune</a:t>
              </a:r>
            </a:p>
            <a:p>
              <a:pPr algn="ctr"/>
              <a:r>
                <a:rPr lang="fr-FR" sz="2000" b="1" dirty="0">
                  <a:solidFill>
                    <a:srgbClr val="000000"/>
                  </a:solidFill>
                </a:rPr>
                <a:t>e</a:t>
              </a:r>
              <a:r>
                <a:rPr lang="fr-FR" sz="2000" b="1" dirty="0" smtClean="0">
                  <a:solidFill>
                    <a:srgbClr val="000000"/>
                  </a:solidFill>
                </a:rPr>
                <a:t>ntre points de vue </a:t>
              </a:r>
              <a:endParaRPr lang="fr-FR" sz="2000" b="1" dirty="0">
                <a:solidFill>
                  <a:srgbClr val="000000"/>
                </a:solidFill>
              </a:endParaRPr>
            </a:p>
            <a:p>
              <a:pPr algn="ctr"/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minique.boullier\AppData\Local\Temp\mercedes 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" y="0"/>
            <a:ext cx="91182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Les tags dans </a:t>
            </a:r>
            <a:r>
              <a:rPr lang="fr-FR" sz="3200" dirty="0" err="1" smtClean="0"/>
              <a:t>Flickr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r>
              <a:rPr lang="fr-FR" sz="3200" dirty="0" smtClean="0"/>
              <a:t>La photo d’un </a:t>
            </a:r>
            <a:r>
              <a:rPr lang="fr-FR" sz="3200" dirty="0" err="1" smtClean="0"/>
              <a:t>graf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r>
              <a:rPr lang="fr-FR" sz="3200" dirty="0" smtClean="0"/>
              <a:t>ou celle d’une </a:t>
            </a:r>
            <a:r>
              <a:rPr lang="fr-FR" sz="3200" dirty="0" err="1" smtClean="0"/>
              <a:t>mercedes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retournement possible, l’équivalence généralisée provoquée par la base de données</a:t>
            </a:r>
          </a:p>
          <a:p>
            <a:r>
              <a:rPr lang="fr-FR" dirty="0" smtClean="0"/>
              <a:t>Une collecte qui change le point de vue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C:\Users\dominique.boullier\AppData\Local\Temp\mercedes tags titre et 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9" y="4293096"/>
            <a:ext cx="9144000" cy="18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 smtClean="0"/>
              <a:t>La boussole des attentions </a:t>
            </a:r>
            <a:br>
              <a:rPr lang="fr-FR" sz="3400" dirty="0" smtClean="0"/>
            </a:br>
            <a:r>
              <a:rPr lang="fr-FR" sz="3400" dirty="0" smtClean="0"/>
              <a:t>dans la photo</a:t>
            </a:r>
            <a:endParaRPr lang="fr-FR" sz="2400" dirty="0"/>
          </a:p>
        </p:txBody>
      </p:sp>
      <p:grpSp>
        <p:nvGrpSpPr>
          <p:cNvPr id="27651" name="Group 3"/>
          <p:cNvGrpSpPr>
            <a:grpSpLocks noChangeAspect="1"/>
          </p:cNvGrpSpPr>
          <p:nvPr/>
        </p:nvGrpSpPr>
        <p:grpSpPr bwMode="auto">
          <a:xfrm>
            <a:off x="-11113" y="1684338"/>
            <a:ext cx="9155113" cy="5173662"/>
            <a:chOff x="2198" y="9218"/>
            <a:chExt cx="11040" cy="6240"/>
          </a:xfrm>
        </p:grpSpPr>
        <p:sp>
          <p:nvSpPr>
            <p:cNvPr id="27652" name="AutoShape 4"/>
            <p:cNvSpPr>
              <a:spLocks noChangeAspect="1" noChangeArrowheads="1"/>
            </p:cNvSpPr>
            <p:nvPr/>
          </p:nvSpPr>
          <p:spPr bwMode="auto">
            <a:xfrm>
              <a:off x="2198" y="9218"/>
              <a:ext cx="11040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534" y="9794"/>
              <a:ext cx="4320" cy="211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13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L’attention recomposable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 rassemblement à géométrie variable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L’hésitation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 </a:t>
              </a:r>
              <a:endParaRPr lang="fr-FR" sz="2000" dirty="0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7766" y="9698"/>
              <a:ext cx="0" cy="528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694" y="12194"/>
              <a:ext cx="6144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6518" y="9218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Incertitude</a:t>
              </a:r>
              <a:endParaRPr lang="fr-FR" b="1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6038" y="14690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Certitudes</a:t>
              </a:r>
              <a:endParaRPr lang="fr-FR" b="1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035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Attachements</a:t>
              </a:r>
              <a:endParaRPr lang="fr-FR" b="1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19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Détachement</a:t>
              </a:r>
              <a:endParaRPr lang="fr-FR" b="1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062" y="9875"/>
              <a:ext cx="4416" cy="1971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>
                  <a:solidFill>
                    <a:srgbClr val="000000"/>
                  </a:solidFill>
                </a:rPr>
                <a:t>P</a:t>
              </a:r>
              <a:r>
                <a:rPr lang="fr-FR" sz="2000" b="1" dirty="0" smtClean="0">
                  <a:solidFill>
                    <a:srgbClr val="000000"/>
                  </a:solidFill>
                </a:rPr>
                <a:t>unctum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L’attention suscitée</a:t>
              </a:r>
            </a:p>
            <a:p>
              <a:pPr algn="ctr"/>
              <a:r>
                <a:rPr lang="fr-FR" sz="2000" b="1" dirty="0">
                  <a:solidFill>
                    <a:srgbClr val="000000"/>
                  </a:solidFill>
                </a:rPr>
                <a:t> </a:t>
              </a:r>
              <a:r>
                <a:rPr lang="fr-FR" sz="2000" b="1" dirty="0" smtClean="0">
                  <a:solidFill>
                    <a:srgbClr val="000000"/>
                  </a:solidFill>
                </a:rPr>
                <a:t>La </a:t>
              </a:r>
              <a:r>
                <a:rPr lang="fr-FR" sz="2000" b="1" dirty="0" err="1" smtClean="0">
                  <a:solidFill>
                    <a:srgbClr val="000000"/>
                  </a:solidFill>
                </a:rPr>
                <a:t>sur-prise</a:t>
              </a:r>
              <a:endParaRPr lang="fr-FR" sz="2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 priming</a:t>
              </a:r>
              <a:endParaRPr lang="fr-F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8726" y="12674"/>
              <a:ext cx="4128" cy="201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err="1" smtClean="0"/>
                <a:t>Studium</a:t>
              </a:r>
              <a:endParaRPr lang="fr-FR" sz="2000" b="1" dirty="0" smtClean="0"/>
            </a:p>
            <a:p>
              <a:pPr algn="ctr"/>
              <a:r>
                <a:rPr lang="fr-FR" sz="2000" b="1" dirty="0" smtClean="0"/>
                <a:t>L’attention cadrée et conventionnelle</a:t>
              </a:r>
            </a:p>
            <a:p>
              <a:pPr algn="ctr"/>
              <a:r>
                <a:rPr lang="fr-FR" sz="2000" b="1" dirty="0" smtClean="0"/>
                <a:t>L’</a:t>
              </a:r>
              <a:r>
                <a:rPr lang="fr-FR" sz="2000" b="1" dirty="0" err="1" smtClean="0"/>
                <a:t>em-prise</a:t>
              </a:r>
              <a:endParaRPr lang="fr-FR" sz="2000" b="1" dirty="0" smtClean="0"/>
            </a:p>
            <a:p>
              <a:pPr algn="ctr"/>
              <a:r>
                <a:rPr lang="fr-FR" sz="2000" b="1" dirty="0" smtClean="0"/>
                <a:t>Le </a:t>
              </a:r>
              <a:r>
                <a:rPr lang="fr-FR" sz="2000" b="1" dirty="0" err="1" smtClean="0"/>
                <a:t>framing</a:t>
              </a:r>
              <a:endParaRPr lang="fr-FR" sz="2000" b="1" dirty="0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966" y="12723"/>
              <a:ext cx="4489" cy="219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La base de données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L’attention calculée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sur traces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L’</a:t>
              </a:r>
              <a:r>
                <a:rPr lang="fr-FR" sz="2000" b="1" dirty="0" err="1" smtClean="0">
                  <a:solidFill>
                    <a:srgbClr val="000000"/>
                  </a:solidFill>
                </a:rPr>
                <a:t>entre-prise</a:t>
              </a:r>
              <a:r>
                <a:rPr lang="fr-FR" sz="20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Le </a:t>
              </a:r>
              <a:r>
                <a:rPr lang="fr-FR" sz="2000" b="1" dirty="0" err="1" smtClean="0">
                  <a:solidFill>
                    <a:srgbClr val="000000"/>
                  </a:solidFill>
                </a:rPr>
                <a:t>matching</a:t>
              </a:r>
              <a:endParaRPr lang="fr-FR" sz="2000" b="1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6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a) La médiologie </a:t>
            </a:r>
            <a:br>
              <a:rPr lang="fr-FR" dirty="0" smtClean="0"/>
            </a:br>
            <a:r>
              <a:rPr lang="fr-FR" dirty="0" smtClean="0"/>
              <a:t>pré-base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Les systèmes médiatiques précédents pour la photo: </a:t>
            </a:r>
          </a:p>
          <a:p>
            <a:pPr lvl="1"/>
            <a:r>
              <a:rPr lang="fr-FR" sz="2400" dirty="0" smtClean="0"/>
              <a:t>la presse et les critiques</a:t>
            </a:r>
          </a:p>
          <a:p>
            <a:pPr lvl="1"/>
            <a:r>
              <a:rPr lang="fr-FR" sz="2400" dirty="0" smtClean="0"/>
              <a:t>les archivistes et documentalistes photos</a:t>
            </a:r>
          </a:p>
          <a:p>
            <a:r>
              <a:rPr lang="fr-FR" sz="2800" dirty="0" smtClean="0"/>
              <a:t>Sélection de </a:t>
            </a:r>
            <a:r>
              <a:rPr lang="fr-FR" sz="2800" dirty="0" err="1" smtClean="0"/>
              <a:t>puncta</a:t>
            </a:r>
            <a:r>
              <a:rPr lang="fr-FR" sz="2800" dirty="0" smtClean="0"/>
              <a:t>, de points de vue</a:t>
            </a:r>
          </a:p>
          <a:p>
            <a:pPr lvl="1"/>
            <a:r>
              <a:rPr lang="fr-FR" sz="2400" dirty="0" smtClean="0"/>
              <a:t>qui produisent des conventions </a:t>
            </a:r>
          </a:p>
          <a:p>
            <a:pPr lvl="1"/>
            <a:r>
              <a:rPr lang="fr-FR" sz="2400" dirty="0" smtClean="0"/>
              <a:t>mais qui éliminent rapidement toute chance de survie d’un point de vue (farfelu)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2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250887" cy="1216025"/>
          </a:xfrm>
        </p:spPr>
        <p:txBody>
          <a:bodyPr/>
          <a:lstStyle/>
          <a:p>
            <a:r>
              <a:rPr lang="fr-FR" sz="3400" dirty="0" smtClean="0"/>
              <a:t>Boussole des critiques </a:t>
            </a:r>
            <a:br>
              <a:rPr lang="fr-FR" sz="3400" dirty="0" smtClean="0"/>
            </a:br>
            <a:r>
              <a:rPr lang="fr-FR" sz="3400" dirty="0" smtClean="0"/>
              <a:t>et des indexations </a:t>
            </a:r>
            <a:r>
              <a:rPr lang="fr-FR" sz="3400" dirty="0" err="1" smtClean="0"/>
              <a:t>prénumériques</a:t>
            </a:r>
            <a:endParaRPr lang="fr-FR" sz="2400" dirty="0"/>
          </a:p>
        </p:txBody>
      </p:sp>
      <p:grpSp>
        <p:nvGrpSpPr>
          <p:cNvPr id="27651" name="Group 3"/>
          <p:cNvGrpSpPr>
            <a:grpSpLocks noChangeAspect="1"/>
          </p:cNvGrpSpPr>
          <p:nvPr/>
        </p:nvGrpSpPr>
        <p:grpSpPr bwMode="auto">
          <a:xfrm>
            <a:off x="-11113" y="1684338"/>
            <a:ext cx="9155113" cy="5173662"/>
            <a:chOff x="2198" y="9218"/>
            <a:chExt cx="11040" cy="6240"/>
          </a:xfrm>
        </p:grpSpPr>
        <p:sp>
          <p:nvSpPr>
            <p:cNvPr id="27652" name="AutoShape 4"/>
            <p:cNvSpPr>
              <a:spLocks noChangeAspect="1" noChangeArrowheads="1"/>
            </p:cNvSpPr>
            <p:nvPr/>
          </p:nvSpPr>
          <p:spPr bwMode="auto">
            <a:xfrm>
              <a:off x="2198" y="9218"/>
              <a:ext cx="11040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534" y="9794"/>
              <a:ext cx="4320" cy="211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13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7766" y="9698"/>
              <a:ext cx="0" cy="528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694" y="12194"/>
              <a:ext cx="6144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6518" y="9218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Incertitude</a:t>
              </a:r>
              <a:endParaRPr lang="fr-FR" b="1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6038" y="14690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Certitudes</a:t>
              </a:r>
              <a:endParaRPr lang="fr-FR" b="1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035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Attachements</a:t>
              </a:r>
              <a:endParaRPr lang="fr-FR" b="1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19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Détachement</a:t>
              </a:r>
              <a:endParaRPr lang="fr-FR" b="1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062" y="9875"/>
              <a:ext cx="4416" cy="1971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Critique inspirée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Indexation subjective (émergence)</a:t>
              </a:r>
              <a:endParaRPr lang="fr-F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8726" y="12674"/>
              <a:ext cx="4128" cy="201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/>
                <a:t>Critique conventionnelle</a:t>
              </a:r>
            </a:p>
            <a:p>
              <a:pPr algn="ctr"/>
              <a:r>
                <a:rPr lang="fr-FR" sz="2000" b="1" dirty="0" smtClean="0"/>
                <a:t>Indexation par ontologies</a:t>
              </a:r>
            </a:p>
            <a:p>
              <a:pPr algn="ctr"/>
              <a:r>
                <a:rPr lang="fr-FR" sz="2000" b="1" dirty="0" smtClean="0"/>
                <a:t>(structure)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966" y="12723"/>
              <a:ext cx="4489" cy="219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Cote du marché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Qualités pertinentes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des biens révélées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par la cote</a:t>
              </a:r>
            </a:p>
            <a:p>
              <a:pPr algn="ctr"/>
              <a:endParaRPr lang="fr-FR" sz="2000" b="1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6" cy="1216025"/>
          </a:xfrm>
        </p:spPr>
        <p:txBody>
          <a:bodyPr/>
          <a:lstStyle/>
          <a:p>
            <a:r>
              <a:rPr lang="fr-FR" sz="3200" dirty="0" smtClean="0"/>
              <a:t>b) Médiologie </a:t>
            </a:r>
            <a:br>
              <a:rPr lang="fr-FR" sz="3200" dirty="0" smtClean="0"/>
            </a:br>
            <a:r>
              <a:rPr lang="fr-FR" sz="3200" dirty="0" smtClean="0"/>
              <a:t>de la base de données-place de marché: l’augmentation par le numérique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752600"/>
            <a:ext cx="8253734" cy="4267200"/>
          </a:xfrm>
        </p:spPr>
        <p:txBody>
          <a:bodyPr/>
          <a:lstStyle/>
          <a:p>
            <a:r>
              <a:rPr lang="fr-FR" sz="2800" dirty="0" smtClean="0"/>
              <a:t>Non pas « pour catégoriser » mais « pour circuler », « pour coordonner »</a:t>
            </a:r>
          </a:p>
          <a:p>
            <a:r>
              <a:rPr lang="fr-FR" sz="2800" dirty="0" smtClean="0"/>
              <a:t>Le numérique</a:t>
            </a:r>
          </a:p>
          <a:p>
            <a:pPr lvl="1"/>
            <a:r>
              <a:rPr lang="fr-FR" sz="2400" dirty="0" smtClean="0"/>
              <a:t>Augmente la survie des </a:t>
            </a:r>
            <a:r>
              <a:rPr lang="fr-FR" sz="2400" dirty="0" err="1" smtClean="0"/>
              <a:t>puncta</a:t>
            </a:r>
            <a:endParaRPr lang="fr-FR" sz="2400" dirty="0"/>
          </a:p>
          <a:p>
            <a:pPr lvl="1"/>
            <a:r>
              <a:rPr lang="fr-FR" sz="2400" dirty="0" smtClean="0"/>
              <a:t>Etend et équipe </a:t>
            </a:r>
            <a:r>
              <a:rPr lang="fr-FR" sz="2400" dirty="0"/>
              <a:t>l</a:t>
            </a:r>
            <a:r>
              <a:rPr lang="fr-FR" sz="2400" dirty="0" smtClean="0"/>
              <a:t>es conventions</a:t>
            </a:r>
            <a:endParaRPr lang="fr-FR" sz="2800" dirty="0" smtClean="0"/>
          </a:p>
          <a:p>
            <a:r>
              <a:rPr lang="fr-FR" sz="2800" dirty="0" smtClean="0"/>
              <a:t>Prolifération des tags comme « signes transposables » </a:t>
            </a:r>
            <a:r>
              <a:rPr lang="fr-FR" sz="2000" dirty="0" smtClean="0"/>
              <a:t>(M. Le </a:t>
            </a:r>
            <a:r>
              <a:rPr lang="fr-FR" sz="2000" dirty="0" err="1"/>
              <a:t>B</a:t>
            </a:r>
            <a:r>
              <a:rPr lang="fr-FR" sz="2000" dirty="0" err="1" smtClean="0"/>
              <a:t>échec</a:t>
            </a:r>
            <a:r>
              <a:rPr lang="fr-FR" sz="2000" dirty="0" smtClean="0"/>
              <a:t>) </a:t>
            </a:r>
            <a:r>
              <a:rPr lang="fr-FR" sz="2800" dirty="0" smtClean="0"/>
              <a:t>qui ont leur chance</a:t>
            </a:r>
          </a:p>
          <a:p>
            <a:pPr lvl="1"/>
            <a:r>
              <a:rPr lang="fr-FR" sz="2400" dirty="0" smtClean="0"/>
              <a:t>Les facettes  (moteurs à facettes) comme ontologies ou comme diversification infinie des points de vue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2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6" cy="1216025"/>
          </a:xfrm>
        </p:spPr>
        <p:txBody>
          <a:bodyPr/>
          <a:lstStyle/>
          <a:p>
            <a:r>
              <a:rPr lang="fr-FR" dirty="0" smtClean="0"/>
              <a:t>c) Passage à la limite </a:t>
            </a:r>
            <a:br>
              <a:rPr lang="fr-FR" dirty="0" smtClean="0"/>
            </a:br>
            <a:r>
              <a:rPr lang="fr-FR" dirty="0" smtClean="0"/>
              <a:t>du numérique « High </a:t>
            </a:r>
            <a:r>
              <a:rPr lang="fr-FR" dirty="0" err="1" smtClean="0"/>
              <a:t>Frequency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Prolifération des offres de points de vue</a:t>
            </a:r>
          </a:p>
          <a:p>
            <a:endParaRPr lang="fr-FR" sz="2400" dirty="0" smtClean="0"/>
          </a:p>
          <a:p>
            <a:r>
              <a:rPr lang="fr-FR" sz="2400" dirty="0" smtClean="0"/>
              <a:t>Accélération de leur mise en relation  (et inquiétude des médiateurs modernes)</a:t>
            </a:r>
          </a:p>
          <a:p>
            <a:endParaRPr lang="fr-FR" sz="2400" dirty="0" smtClean="0"/>
          </a:p>
          <a:p>
            <a:r>
              <a:rPr lang="fr-FR" sz="2400" dirty="0" smtClean="0"/>
              <a:t>High </a:t>
            </a:r>
            <a:r>
              <a:rPr lang="fr-FR" sz="2400" dirty="0" err="1" smtClean="0"/>
              <a:t>Frequency</a:t>
            </a:r>
            <a:r>
              <a:rPr lang="fr-FR" sz="2400" dirty="0" smtClean="0"/>
              <a:t> </a:t>
            </a:r>
            <a:r>
              <a:rPr lang="fr-FR" sz="2400" dirty="0" err="1" smtClean="0"/>
              <a:t>Trading</a:t>
            </a:r>
            <a:r>
              <a:rPr lang="fr-FR" sz="2400" dirty="0" smtClean="0"/>
              <a:t> / High </a:t>
            </a:r>
            <a:r>
              <a:rPr lang="fr-FR" sz="2400" dirty="0" err="1" smtClean="0"/>
              <a:t>Frequency</a:t>
            </a:r>
            <a:r>
              <a:rPr lang="fr-FR" sz="2400" dirty="0" smtClean="0"/>
              <a:t> </a:t>
            </a:r>
            <a:r>
              <a:rPr lang="fr-FR" sz="2400" dirty="0" err="1" smtClean="0"/>
              <a:t>Indexing</a:t>
            </a:r>
            <a:r>
              <a:rPr lang="fr-FR" sz="2400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547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50" y="0"/>
            <a:ext cx="1212850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0"/>
            <a:ext cx="189865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Jeu de miroirs dont le lien avec un supposé « référent » conventionnel devient </a:t>
            </a:r>
            <a:r>
              <a:rPr lang="fr-FR" sz="2800" dirty="0" smtClean="0"/>
              <a:t>improbable</a:t>
            </a:r>
          </a:p>
          <a:p>
            <a:endParaRPr lang="fr-FR" sz="2800" dirty="0"/>
          </a:p>
          <a:p>
            <a:r>
              <a:rPr lang="fr-FR" sz="2800" dirty="0"/>
              <a:t>Succès éphémères mais puissants d’un tag, validation de l’émergence contre la structure, pur effet médiatique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53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1188" y="1844675"/>
            <a:ext cx="8229600" cy="4267200"/>
            <a:chOff x="384" y="1200"/>
            <a:chExt cx="5184" cy="2688"/>
          </a:xfrm>
        </p:grpSpPr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2880" y="1200"/>
              <a:ext cx="0" cy="264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1344" y="2448"/>
              <a:ext cx="307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3072" y="1200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 b="1"/>
                <a:t>Incertitude</a:t>
              </a: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1296" y="3504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 b="1"/>
                <a:t>Certitudes</a:t>
              </a: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128" y="2592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 b="1"/>
                <a:t>Attachements</a:t>
              </a: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84" y="1920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 b="1"/>
                <a:t>Détachement</a:t>
              </a:r>
            </a:p>
          </p:txBody>
        </p:sp>
      </p:grpSp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/>
              <a:t>Une boussole </a:t>
            </a:r>
            <a:r>
              <a:rPr lang="fr-FR" sz="3400" dirty="0" smtClean="0"/>
              <a:t/>
            </a:r>
            <a:br>
              <a:rPr lang="fr-FR" sz="3400" dirty="0" smtClean="0"/>
            </a:br>
            <a:r>
              <a:rPr lang="fr-FR" sz="3400" dirty="0" smtClean="0"/>
              <a:t>croisant </a:t>
            </a:r>
            <a:r>
              <a:rPr lang="fr-FR" sz="3400" dirty="0" err="1"/>
              <a:t>Stengers</a:t>
            </a:r>
            <a:r>
              <a:rPr lang="fr-FR" sz="3400" dirty="0"/>
              <a:t> et </a:t>
            </a:r>
            <a:r>
              <a:rPr lang="fr-FR" sz="3400" dirty="0" err="1"/>
              <a:t>Latour</a:t>
            </a:r>
            <a:endParaRPr lang="fr-F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Démonstration numérique</a:t>
            </a:r>
            <a:br>
              <a:rPr lang="fr-FR" sz="3200" dirty="0" smtClean="0"/>
            </a:br>
            <a:r>
              <a:rPr lang="fr-FR" sz="3200" dirty="0" smtClean="0"/>
              <a:t>La requête « bras croisés » dans Google Images: 535000 occurrences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2" b="10824"/>
          <a:stretch/>
        </p:blipFill>
        <p:spPr bwMode="auto">
          <a:xfrm>
            <a:off x="-2844824" y="1772816"/>
            <a:ext cx="13011150" cy="54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numérique heuristique:</a:t>
            </a:r>
            <a:br>
              <a:rPr lang="fr-FR" dirty="0" smtClean="0"/>
            </a:br>
            <a:r>
              <a:rPr lang="fr-FR" sz="3200" dirty="0" smtClean="0"/>
              <a:t>il fait voir les monades en action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1/ La photo est un assemblage provisoire constituée </a:t>
            </a:r>
            <a:r>
              <a:rPr lang="fr-FR" b="1" dirty="0" smtClean="0"/>
              <a:t>de points de vue</a:t>
            </a:r>
            <a:r>
              <a:rPr lang="fr-FR" dirty="0" smtClean="0"/>
              <a:t> qui la font circuler</a:t>
            </a:r>
          </a:p>
          <a:p>
            <a:pPr lvl="1"/>
            <a:r>
              <a:rPr lang="fr-FR" dirty="0" smtClean="0"/>
              <a:t>elle est une institution conventionnelle (et non évidente ni essentielle), mais ces points de vue sont </a:t>
            </a:r>
            <a:r>
              <a:rPr lang="fr-FR" b="1" dirty="0" smtClean="0"/>
              <a:t>des différences</a:t>
            </a:r>
            <a:endParaRPr lang="fr-FR" dirty="0" smtClean="0"/>
          </a:p>
          <a:p>
            <a:r>
              <a:rPr lang="fr-FR" dirty="0" smtClean="0"/>
              <a:t>2/ La photo  et les tags circulent parce qu’ils se </a:t>
            </a:r>
            <a:r>
              <a:rPr lang="fr-FR" b="1" dirty="0" smtClean="0"/>
              <a:t>transforment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ils génèrent de nouvelles différences (l’héritage et le voisinage ne sont jamais des reproductions)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64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numérique </a:t>
            </a:r>
            <a:br>
              <a:rPr lang="fr-FR" dirty="0"/>
            </a:br>
            <a:r>
              <a:rPr lang="fr-FR" dirty="0"/>
              <a:t>fait voir les monades en 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3/ Les monades (photo ou tags) sont en </a:t>
            </a:r>
            <a:r>
              <a:rPr lang="fr-FR" b="1" dirty="0" smtClean="0"/>
              <a:t>compétition</a:t>
            </a:r>
            <a:r>
              <a:rPr lang="fr-FR" dirty="0" smtClean="0"/>
              <a:t> pour survivre parmi tous les signes transposables qui peuvent circuler  </a:t>
            </a:r>
          </a:p>
          <a:p>
            <a:pPr lvl="1"/>
            <a:r>
              <a:rPr lang="fr-FR" dirty="0" smtClean="0"/>
              <a:t>compétition (dans l’univers sémiotique mais aussi marchand car économie d’opinion) pour l’attention des autres entités </a:t>
            </a:r>
          </a:p>
          <a:p>
            <a:pPr lvl="1"/>
            <a:r>
              <a:rPr lang="fr-FR" dirty="0" smtClean="0"/>
              <a:t>D’où hésitation et incertitude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250887" cy="1216025"/>
          </a:xfrm>
        </p:spPr>
        <p:txBody>
          <a:bodyPr/>
          <a:lstStyle/>
          <a:p>
            <a:r>
              <a:rPr lang="fr-FR" sz="3400" dirty="0" smtClean="0"/>
              <a:t>Ce que la monadologie tardienne peut emprunter aux autres postures</a:t>
            </a:r>
            <a:endParaRPr lang="fr-FR" sz="2400" dirty="0"/>
          </a:p>
        </p:txBody>
      </p:sp>
      <p:grpSp>
        <p:nvGrpSpPr>
          <p:cNvPr id="27651" name="Group 3"/>
          <p:cNvGrpSpPr>
            <a:grpSpLocks noChangeAspect="1"/>
          </p:cNvGrpSpPr>
          <p:nvPr/>
        </p:nvGrpSpPr>
        <p:grpSpPr bwMode="auto">
          <a:xfrm>
            <a:off x="-11113" y="1684338"/>
            <a:ext cx="9155113" cy="5173662"/>
            <a:chOff x="2198" y="9218"/>
            <a:chExt cx="11040" cy="6240"/>
          </a:xfrm>
        </p:grpSpPr>
        <p:sp>
          <p:nvSpPr>
            <p:cNvPr id="27652" name="AutoShape 4"/>
            <p:cNvSpPr>
              <a:spLocks noChangeAspect="1" noChangeArrowheads="1"/>
            </p:cNvSpPr>
            <p:nvPr/>
          </p:nvSpPr>
          <p:spPr bwMode="auto">
            <a:xfrm>
              <a:off x="2198" y="9218"/>
              <a:ext cx="11040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534" y="9794"/>
              <a:ext cx="4320" cy="211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13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Une monadologie fondée sur des différences en compétition se transformant  </a:t>
              </a:r>
              <a:endParaRPr lang="fr-FR" sz="2000" dirty="0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7766" y="9698"/>
              <a:ext cx="0" cy="528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694" y="12194"/>
              <a:ext cx="6144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6518" y="9218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Incertitude</a:t>
              </a:r>
              <a:endParaRPr lang="fr-FR" b="1"/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6038" y="14690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Certitudes</a:t>
              </a:r>
              <a:endParaRPr lang="fr-FR" b="1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035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Attachements</a:t>
              </a:r>
              <a:endParaRPr lang="fr-FR" b="1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19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Détachement</a:t>
              </a:r>
              <a:endParaRPr lang="fr-FR" b="1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062" y="9875"/>
              <a:ext cx="4416" cy="1971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i="1" dirty="0" smtClean="0">
                  <a:solidFill>
                    <a:srgbClr val="000000"/>
                  </a:solidFill>
                </a:rPr>
                <a:t>L’émergence</a:t>
              </a:r>
            </a:p>
            <a:p>
              <a:pPr algn="ctr"/>
              <a:endParaRPr lang="fr-FR" sz="2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La transformation</a:t>
              </a:r>
              <a:endParaRPr lang="fr-F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8726" y="12674"/>
              <a:ext cx="4128" cy="201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i="1" dirty="0" smtClean="0"/>
                <a:t>Structure</a:t>
              </a:r>
            </a:p>
            <a:p>
              <a:pPr algn="ctr"/>
              <a:r>
                <a:rPr lang="fr-FR" sz="2000" b="1" dirty="0" smtClean="0"/>
                <a:t> </a:t>
              </a:r>
            </a:p>
            <a:p>
              <a:pPr algn="ctr"/>
              <a:r>
                <a:rPr lang="fr-FR" sz="2000" b="1" dirty="0" smtClean="0"/>
                <a:t>L’élémentaire </a:t>
              </a:r>
            </a:p>
            <a:p>
              <a:pPr algn="ctr"/>
              <a:r>
                <a:rPr lang="fr-FR" sz="2000" b="1" dirty="0" smtClean="0"/>
                <a:t>par </a:t>
              </a:r>
              <a:r>
                <a:rPr lang="fr-FR" sz="2400" b="1" dirty="0" smtClean="0"/>
                <a:t>différence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966" y="12723"/>
              <a:ext cx="4489" cy="219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i="1" dirty="0" smtClean="0">
                  <a:solidFill>
                    <a:srgbClr val="000000"/>
                  </a:solidFill>
                </a:rPr>
                <a:t>Marché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La compétition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Conditions de félicité </a:t>
            </a:r>
            <a:br>
              <a:rPr lang="fr-FR" sz="3200" dirty="0" smtClean="0"/>
            </a:br>
            <a:r>
              <a:rPr lang="fr-FR" sz="3200" dirty="0" smtClean="0"/>
              <a:t>pour la puissance de circulation </a:t>
            </a:r>
            <a:br>
              <a:rPr lang="fr-FR" sz="3200" dirty="0" smtClean="0"/>
            </a:br>
            <a:r>
              <a:rPr lang="fr-FR" sz="3200" dirty="0" smtClean="0"/>
              <a:t>d’une monade (tag ou entité)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 selon une « configuration médiatique » : « bras croisés » </a:t>
            </a:r>
          </a:p>
          <a:p>
            <a:pPr lvl="1"/>
            <a:r>
              <a:rPr lang="fr-FR" dirty="0" smtClean="0"/>
              <a:t>dans un texte de Barthes</a:t>
            </a:r>
          </a:p>
          <a:p>
            <a:pPr lvl="1"/>
            <a:r>
              <a:rPr lang="fr-FR" dirty="0" smtClean="0"/>
              <a:t>dans une base </a:t>
            </a:r>
            <a:r>
              <a:rPr lang="fr-FR" dirty="0" err="1" smtClean="0"/>
              <a:t>Flickr</a:t>
            </a:r>
            <a:endParaRPr lang="fr-FR" dirty="0"/>
          </a:p>
          <a:p>
            <a:pPr lvl="1"/>
            <a:r>
              <a:rPr lang="fr-FR" dirty="0" smtClean="0"/>
              <a:t>dans </a:t>
            </a:r>
            <a:r>
              <a:rPr lang="fr-FR" dirty="0"/>
              <a:t>G</a:t>
            </a:r>
            <a:r>
              <a:rPr lang="fr-FR" dirty="0" smtClean="0"/>
              <a:t>oogle </a:t>
            </a:r>
            <a:r>
              <a:rPr lang="fr-FR" dirty="0"/>
              <a:t>I</a:t>
            </a:r>
            <a:r>
              <a:rPr lang="fr-FR" dirty="0" smtClean="0"/>
              <a:t>mages </a:t>
            </a:r>
            <a:endParaRPr lang="fr-FR" dirty="0"/>
          </a:p>
          <a:p>
            <a:pPr lvl="1"/>
            <a:r>
              <a:rPr lang="fr-FR" dirty="0" smtClean="0"/>
              <a:t>dans une base à reconnaissance de formes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0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Conditions de félicité </a:t>
            </a:r>
            <a:br>
              <a:rPr lang="fr-FR" sz="3200" dirty="0" smtClean="0"/>
            </a:br>
            <a:r>
              <a:rPr lang="fr-FR" sz="3200" dirty="0" smtClean="0"/>
              <a:t>pour la puissance de circulation </a:t>
            </a:r>
            <a:br>
              <a:rPr lang="fr-FR" sz="3200" dirty="0" smtClean="0"/>
            </a:br>
            <a:r>
              <a:rPr lang="fr-FR" sz="3200" dirty="0" smtClean="0"/>
              <a:t>d’une monade (tag ou entité)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Visible (ou non)</a:t>
            </a:r>
          </a:p>
          <a:p>
            <a:r>
              <a:rPr lang="fr-FR" dirty="0"/>
              <a:t>En compétition plus ou moins peuplée</a:t>
            </a:r>
          </a:p>
          <a:p>
            <a:r>
              <a:rPr lang="fr-FR" dirty="0"/>
              <a:t>Des </a:t>
            </a:r>
            <a:r>
              <a:rPr lang="fr-FR" dirty="0" smtClean="0"/>
              <a:t>différences/ saillances</a:t>
            </a:r>
            <a:endParaRPr lang="fr-FR" dirty="0"/>
          </a:p>
          <a:p>
            <a:r>
              <a:rPr lang="fr-FR" dirty="0"/>
              <a:t>Mais aussi une certaine répétition (ici une fréquence d’utilisation) </a:t>
            </a:r>
            <a:endParaRPr lang="fr-FR" dirty="0" smtClean="0"/>
          </a:p>
          <a:p>
            <a:pPr lvl="1"/>
            <a:r>
              <a:rPr lang="fr-FR" dirty="0" smtClean="0"/>
              <a:t>sans </a:t>
            </a:r>
            <a:r>
              <a:rPr lang="fr-FR" dirty="0"/>
              <a:t>cela pas de montée dans les attentions (humaines ou non)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5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52400" y="1524000"/>
            <a:ext cx="8763000" cy="4953000"/>
            <a:chOff x="96" y="960"/>
            <a:chExt cx="5520" cy="3120"/>
          </a:xfrm>
        </p:grpSpPr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2880" y="1200"/>
              <a:ext cx="0" cy="264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344" y="2448"/>
              <a:ext cx="307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960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>
                  <a:latin typeface="Times New Roman" pitchFamily="18" charset="0"/>
                </a:rPr>
                <a:t>Incertitude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016" y="3696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>
                  <a:latin typeface="Times New Roman" pitchFamily="18" charset="0"/>
                </a:rPr>
                <a:t>Certitudes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4176" y="2304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>
                  <a:latin typeface="Times New Roman" pitchFamily="18" charset="0"/>
                </a:rPr>
                <a:t>Attachements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96" y="2304"/>
              <a:ext cx="1440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>
                  <a:latin typeface="Times New Roman" pitchFamily="18" charset="0"/>
                </a:rPr>
                <a:t>Détachement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528" y="1440"/>
              <a:ext cx="2208" cy="67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 b="1"/>
                <a:t>Le relativisme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3600" y="2880"/>
              <a:ext cx="1728" cy="67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 b="1"/>
                <a:t>La tradition</a:t>
              </a: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768" y="2832"/>
              <a:ext cx="1824" cy="67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fr-FR" sz="2400" b="1"/>
                <a:t>Le modernisme</a:t>
              </a:r>
            </a:p>
          </p:txBody>
        </p:sp>
      </p:grpSp>
      <p:sp>
        <p:nvSpPr>
          <p:cNvPr id="71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400" dirty="0" smtClean="0"/>
              <a:t>Boussole historique et politique</a:t>
            </a:r>
            <a:endParaRPr lang="fr-F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Boussole </a:t>
            </a:r>
            <a:r>
              <a:rPr lang="fr-FR" dirty="0" smtClean="0"/>
              <a:t>des deux niveaux</a:t>
            </a:r>
            <a:endParaRPr lang="fr-FR" dirty="0"/>
          </a:p>
        </p:txBody>
      </p:sp>
      <p:grpSp>
        <p:nvGrpSpPr>
          <p:cNvPr id="17414" name="Group 6"/>
          <p:cNvGrpSpPr>
            <a:grpSpLocks noChangeAspect="1"/>
          </p:cNvGrpSpPr>
          <p:nvPr/>
        </p:nvGrpSpPr>
        <p:grpSpPr bwMode="auto">
          <a:xfrm>
            <a:off x="611188" y="1628775"/>
            <a:ext cx="7785100" cy="4400550"/>
            <a:chOff x="2198" y="9218"/>
            <a:chExt cx="11040" cy="6240"/>
          </a:xfrm>
        </p:grpSpPr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8534" y="9794"/>
              <a:ext cx="4320" cy="2112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2000" b="1" i="1" dirty="0">
                <a:solidFill>
                  <a:srgbClr val="000000"/>
                </a:solidFill>
              </a:endParaRPr>
            </a:p>
            <a:p>
              <a:pPr algn="ctr"/>
              <a:r>
                <a:rPr lang="fr-FR" sz="2000" b="1" i="1" dirty="0">
                  <a:solidFill>
                    <a:srgbClr val="000000"/>
                  </a:solidFill>
                </a:rPr>
                <a:t>Cosmopolitisme </a:t>
              </a:r>
              <a:r>
                <a:rPr lang="fr-FR" sz="2000" b="1" i="1" dirty="0" smtClean="0">
                  <a:solidFill>
                    <a:srgbClr val="000000"/>
                  </a:solidFill>
                </a:rPr>
                <a:t>méthodologique</a:t>
              </a:r>
            </a:p>
            <a:p>
              <a:pPr algn="ctr"/>
              <a:endParaRPr lang="fr-FR" sz="2000" b="1" i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fr-FR" sz="2000" b="1" i="1" dirty="0">
                  <a:solidFill>
                    <a:srgbClr val="000000"/>
                  </a:solidFill>
                </a:rPr>
                <a:t>M</a:t>
              </a:r>
              <a:r>
                <a:rPr lang="fr-FR" sz="2000" b="1" i="1" dirty="0" smtClean="0">
                  <a:solidFill>
                    <a:srgbClr val="000000"/>
                  </a:solidFill>
                </a:rPr>
                <a:t>onadologie</a:t>
              </a:r>
              <a:endParaRPr lang="fr-FR" sz="2000" b="1" i="1" dirty="0">
                <a:solidFill>
                  <a:srgbClr val="000000"/>
                </a:solidFill>
              </a:endParaRPr>
            </a:p>
            <a:p>
              <a:pPr algn="ctr"/>
              <a:endParaRPr lang="fr-FR" sz="2000" dirty="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7766" y="9698"/>
              <a:ext cx="0" cy="528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694" y="12194"/>
              <a:ext cx="6144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6518" y="9218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Incertitude</a:t>
              </a:r>
              <a:endParaRPr lang="fr-FR" b="1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6038" y="14690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Certitudes</a:t>
              </a:r>
              <a:endParaRPr lang="fr-FR" b="1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035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Attachements</a:t>
              </a:r>
              <a:endParaRPr lang="fr-FR" b="1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198" y="11906"/>
              <a:ext cx="2880" cy="768"/>
            </a:xfrm>
            <a:prstGeom prst="rect">
              <a:avLst/>
            </a:prstGeom>
            <a:solidFill>
              <a:srgbClr val="009999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1600" b="1">
                  <a:solidFill>
                    <a:srgbClr val="000000"/>
                  </a:solidFill>
                </a:rPr>
                <a:t>Détachement</a:t>
              </a:r>
              <a:endParaRPr lang="fr-FR" sz="1600" b="1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062" y="9986"/>
              <a:ext cx="4416" cy="1728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Emergence</a:t>
              </a:r>
              <a:endParaRPr lang="fr-FR" sz="2000" dirty="0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8726" y="12674"/>
              <a:ext cx="4128" cy="201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endParaRPr lang="fr-FR" sz="1300" b="1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Structure</a:t>
              </a:r>
            </a:p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(institution</a:t>
              </a:r>
              <a:r>
                <a:rPr lang="fr-FR" sz="2000" b="1" dirty="0">
                  <a:solidFill>
                    <a:srgbClr val="000000"/>
                  </a:solidFill>
                </a:rPr>
                <a:t>) </a:t>
              </a:r>
            </a:p>
            <a:p>
              <a:pPr algn="ctr"/>
              <a:endParaRPr lang="fr-FR" sz="2000" dirty="0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2966" y="12962"/>
              <a:ext cx="4032" cy="1536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lIns="60350" tIns="30175" rIns="60350" bIns="30175" anchor="ctr"/>
            <a:lstStyle/>
            <a:p>
              <a:pPr algn="ctr"/>
              <a:r>
                <a:rPr lang="fr-FR" sz="2000" b="1" dirty="0" smtClean="0">
                  <a:solidFill>
                    <a:srgbClr val="000000"/>
                  </a:solidFill>
                </a:rPr>
                <a:t>Marché</a:t>
              </a:r>
              <a:endParaRPr lang="fr-FR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0"/>
            <a:ext cx="5184576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0"/>
            <a:ext cx="8461821" cy="1216025"/>
          </a:xfrm>
        </p:spPr>
        <p:txBody>
          <a:bodyPr/>
          <a:lstStyle/>
          <a:p>
            <a:r>
              <a:rPr lang="fr-FR" dirty="0" smtClean="0"/>
              <a:t>1/ Barthes « La chambre claire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6738" y="1752600"/>
            <a:ext cx="3392686" cy="4267200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studium</a:t>
            </a:r>
            <a:r>
              <a:rPr lang="fr-FR" dirty="0" smtClean="0"/>
              <a:t>: </a:t>
            </a:r>
            <a:r>
              <a:rPr lang="fr-FR" dirty="0" err="1" smtClean="0"/>
              <a:t>Savorgnan</a:t>
            </a:r>
            <a:r>
              <a:rPr lang="fr-FR" dirty="0" smtClean="0"/>
              <a:t> de Brazza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= La convention? le tout? la structure?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292080" y="1772816"/>
            <a:ext cx="2160240" cy="424847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0"/>
            <a:ext cx="5184576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0"/>
            <a:ext cx="8001000" cy="1216025"/>
          </a:xfrm>
        </p:spPr>
        <p:txBody>
          <a:bodyPr/>
          <a:lstStyle/>
          <a:p>
            <a:r>
              <a:rPr lang="fr-FR" dirty="0" smtClean="0"/>
              <a:t>Barthes « La chambre claire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6738" y="1752600"/>
            <a:ext cx="3392686" cy="4267200"/>
          </a:xfrm>
        </p:spPr>
        <p:txBody>
          <a:bodyPr/>
          <a:lstStyle/>
          <a:p>
            <a:r>
              <a:rPr lang="fr-FR" dirty="0" smtClean="0"/>
              <a:t>Le punctum: les bras croisés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= les parties? l’émergence?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391472" y="2276872"/>
            <a:ext cx="1692696" cy="93610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7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0"/>
            <a:ext cx="5184576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0"/>
            <a:ext cx="8001000" cy="1216025"/>
          </a:xfrm>
        </p:spPr>
        <p:txBody>
          <a:bodyPr/>
          <a:lstStyle/>
          <a:p>
            <a:r>
              <a:rPr lang="fr-FR" dirty="0" smtClean="0"/>
              <a:t>Barthes « La chambre claire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6738" y="1752600"/>
            <a:ext cx="3392686" cy="4267200"/>
          </a:xfrm>
        </p:spPr>
        <p:txBody>
          <a:bodyPr/>
          <a:lstStyle/>
          <a:p>
            <a:r>
              <a:rPr lang="fr-FR" dirty="0" smtClean="0"/>
              <a:t>Et si </a:t>
            </a:r>
            <a:r>
              <a:rPr lang="fr-FR" dirty="0" err="1" smtClean="0"/>
              <a:t>Savorgnan</a:t>
            </a:r>
            <a:r>
              <a:rPr lang="fr-FR" dirty="0" smtClean="0"/>
              <a:t> de Brazza était un punctum stabilisé parmi des </a:t>
            </a:r>
            <a:r>
              <a:rPr lang="fr-FR" dirty="0" err="1" smtClean="0"/>
              <a:t>puncta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292080" y="1772816"/>
            <a:ext cx="2160240" cy="424847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680428" y="1196752"/>
            <a:ext cx="915908" cy="17281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834126" y="908720"/>
            <a:ext cx="915908" cy="17281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452320" y="4653136"/>
            <a:ext cx="1008112" cy="122413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002478" y="3212976"/>
            <a:ext cx="915908" cy="17281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0"/>
            <a:ext cx="5184576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0"/>
            <a:ext cx="8001000" cy="1216025"/>
          </a:xfrm>
        </p:spPr>
        <p:txBody>
          <a:bodyPr/>
          <a:lstStyle/>
          <a:p>
            <a:r>
              <a:rPr lang="fr-FR" dirty="0" smtClean="0"/>
              <a:t>Barthes « La chambre claire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6738" y="1752600"/>
            <a:ext cx="3392686" cy="4267200"/>
          </a:xfrm>
        </p:spPr>
        <p:txBody>
          <a:bodyPr/>
          <a:lstStyle/>
          <a:p>
            <a:r>
              <a:rPr lang="fr-FR" dirty="0" smtClean="0"/>
              <a:t>Un punctum éliminé par Barthes car « farfelu »</a:t>
            </a:r>
            <a:endParaRPr lang="fr-FR" dirty="0"/>
          </a:p>
          <a:p>
            <a:r>
              <a:rPr lang="fr-FR" dirty="0" smtClean="0"/>
              <a:t>= Une infinité de points de vue qui n’accèdent pas à l’existence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804248" y="3429000"/>
            <a:ext cx="1259632" cy="86409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4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0"/>
            <a:ext cx="5184576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0"/>
            <a:ext cx="8001000" cy="1216025"/>
          </a:xfrm>
        </p:spPr>
        <p:txBody>
          <a:bodyPr/>
          <a:lstStyle/>
          <a:p>
            <a:r>
              <a:rPr lang="fr-FR" dirty="0" smtClean="0"/>
              <a:t>Barthes « La chambre claire »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6738" y="1752600"/>
            <a:ext cx="3392686" cy="42672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Et si </a:t>
            </a:r>
            <a:r>
              <a:rPr lang="fr-FR" dirty="0" err="1" smtClean="0"/>
              <a:t>Savorgnan</a:t>
            </a:r>
            <a:r>
              <a:rPr lang="fr-FR" dirty="0" smtClean="0"/>
              <a:t> de Brazza devenait un attribut de la monade « bras croisés »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644008" y="1916832"/>
            <a:ext cx="2448272" cy="151216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">
  <a:themeElements>
    <a:clrScheme name="Pro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 3 2012 langage</Template>
  <TotalTime>6441</TotalTime>
  <Words>615</Words>
  <Application>Microsoft Office PowerPoint</Application>
  <PresentationFormat>Affichage à l'écran (4:3)</PresentationFormat>
  <Paragraphs>187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Profil</vt:lpstr>
      <vt:lpstr>Puissance de circulation des attributs d’une photo sur Flickr </vt:lpstr>
      <vt:lpstr>Une boussole  croisant Stengers et Latour</vt:lpstr>
      <vt:lpstr>Boussole historique et politique</vt:lpstr>
      <vt:lpstr>Boussole des deux niveaux</vt:lpstr>
      <vt:lpstr>1/ Barthes « La chambre claire »</vt:lpstr>
      <vt:lpstr>Barthes « La chambre claire »</vt:lpstr>
      <vt:lpstr>Barthes « La chambre claire »</vt:lpstr>
      <vt:lpstr>Barthes « La chambre claire »</vt:lpstr>
      <vt:lpstr>Barthes « La chambre claire »</vt:lpstr>
      <vt:lpstr>La boussole des points de vue  dans la photo</vt:lpstr>
      <vt:lpstr>2/ La boussole des points de vue  dans la photo et le numérique</vt:lpstr>
      <vt:lpstr>Présentation PowerPoint</vt:lpstr>
      <vt:lpstr>Les tags dans Flickr  La photo d’un graf  ou celle d’une mercedes?</vt:lpstr>
      <vt:lpstr>La boussole des attentions  dans la photo</vt:lpstr>
      <vt:lpstr>a) La médiologie  pré-base de données</vt:lpstr>
      <vt:lpstr>Boussole des critiques  et des indexations prénumériques</vt:lpstr>
      <vt:lpstr>b) Médiologie  de la base de données-place de marché: l’augmentation par le numérique</vt:lpstr>
      <vt:lpstr>c) Passage à la limite  du numérique « High Frequency »</vt:lpstr>
      <vt:lpstr>Présentation PowerPoint</vt:lpstr>
      <vt:lpstr>Démonstration numérique La requête « bras croisés » dans Google Images: 535000 occurrences</vt:lpstr>
      <vt:lpstr>Le numérique heuristique: il fait voir les monades en action</vt:lpstr>
      <vt:lpstr>Le numérique  fait voir les monades en action</vt:lpstr>
      <vt:lpstr>Ce que la monadologie tardienne peut emprunter aux autres postures</vt:lpstr>
      <vt:lpstr>Conditions de félicité  pour la puissance de circulation  d’une monade (tag ou entité)</vt:lpstr>
      <vt:lpstr>Conditions de félicité  pour la puissance de circulation  d’une monade (tag ou entité)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Puissan</dc:title>
  <dc:creator>Dominique BOULLIER</dc:creator>
  <cp:lastModifiedBy>Dominique BOULLIER</cp:lastModifiedBy>
  <cp:revision>26</cp:revision>
  <dcterms:created xsi:type="dcterms:W3CDTF">2013-05-19T19:05:20Z</dcterms:created>
  <dcterms:modified xsi:type="dcterms:W3CDTF">2013-05-24T06:26:55Z</dcterms:modified>
</cp:coreProperties>
</file>