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Fact information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5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Body Level One…"/>
          <p:cNvSpPr txBox="1"/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38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4953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9525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14097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/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683033896_1440x1778.jpg"/>
          <p:cNvSpPr/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6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6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journals.sagepub.com/doi/full/10.1177/251524591985953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Satisfaction_with_Life_Index" TargetMode="External"/><Relationship Id="rId3" Type="http://schemas.openxmlformats.org/officeDocument/2006/relationships/hyperlink" Target="https://en.wikipedia.org/wiki/Gender_Inequality_Index" TargetMode="External"/><Relationship Id="rId4" Type="http://schemas.openxmlformats.org/officeDocument/2006/relationships/hyperlink" Target="https://en.wikipedia.org/wiki/Education_Index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d/Emily/Robin/TorRent.    06/30/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Ed/Emily/Robin/TorRent.    06/30/2021 </a:t>
            </a:r>
          </a:p>
        </p:txBody>
      </p:sp>
      <p:sp>
        <p:nvSpPr>
          <p:cNvPr id="173" name="Day 3 - Web Scrapp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3 - Web Scrapping </a:t>
            </a:r>
          </a:p>
        </p:txBody>
      </p:sp>
      <p:sp>
        <p:nvSpPr>
          <p:cNvPr id="174" name="SICSS-Taiw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SICSS-Taiwan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9:30 - 10:00 Introduction…"/>
          <p:cNvSpPr txBox="1"/>
          <p:nvPr>
            <p:ph type="body" idx="1"/>
          </p:nvPr>
        </p:nvSpPr>
        <p:spPr>
          <a:xfrm>
            <a:off x="571500" y="3875972"/>
            <a:ext cx="23241000" cy="7725478"/>
          </a:xfrm>
          <a:prstGeom prst="rect">
            <a:avLst/>
          </a:prstGeom>
        </p:spPr>
        <p:txBody>
          <a:bodyPr/>
          <a:lstStyle/>
          <a:p>
            <a:pPr marL="0" indent="0" defTabSz="759459">
              <a:lnSpc>
                <a:spcPct val="120000"/>
              </a:lnSpc>
              <a:spcBef>
                <a:spcPts val="3300"/>
              </a:spcBef>
              <a:buClrTx/>
              <a:buSzTx/>
              <a:buNone/>
              <a:defRPr spc="-38" sz="3864"/>
            </a:pPr>
            <a:r>
              <a:t>9:30 - 10:00 Introduction</a:t>
            </a:r>
          </a:p>
          <a:p>
            <a:pPr marL="0" indent="0" defTabSz="759459">
              <a:lnSpc>
                <a:spcPct val="120000"/>
              </a:lnSpc>
              <a:spcBef>
                <a:spcPts val="3300"/>
              </a:spcBef>
              <a:buClrTx/>
              <a:buSzTx/>
              <a:buNone/>
              <a:defRPr spc="-38" sz="3864"/>
            </a:pPr>
            <a:r>
              <a:t>10:00 - 11:30 Coding Time</a:t>
            </a:r>
          </a:p>
          <a:p>
            <a:pPr lvl="5" indent="2103120" defTabSz="759459">
              <a:lnSpc>
                <a:spcPct val="120000"/>
              </a:lnSpc>
              <a:spcBef>
                <a:spcPts val="3300"/>
              </a:spcBef>
              <a:tabLst/>
              <a:defRPr spc="-38" sz="3864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We have three groups.</a:t>
            </a:r>
          </a:p>
          <a:p>
            <a:pPr lvl="5" marL="2523744" indent="-420623" defTabSz="759459">
              <a:lnSpc>
                <a:spcPct val="120000"/>
              </a:lnSpc>
              <a:spcBef>
                <a:spcPts val="3300"/>
              </a:spcBef>
              <a:buClr>
                <a:schemeClr val="accent1"/>
              </a:buClr>
              <a:buSzPct val="100000"/>
              <a:buChar char="•"/>
              <a:tabLst/>
              <a:defRPr spc="-38" sz="3864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Group One  (Room One):  Try to complete text mining project yesterday. </a:t>
            </a:r>
          </a:p>
          <a:p>
            <a:pPr lvl="5" marL="2523744" indent="-420623" defTabSz="759459">
              <a:lnSpc>
                <a:spcPct val="120000"/>
              </a:lnSpc>
              <a:spcBef>
                <a:spcPts val="3300"/>
              </a:spcBef>
              <a:buClr>
                <a:schemeClr val="accent1"/>
              </a:buClr>
              <a:buSzPct val="100000"/>
              <a:buChar char="•"/>
              <a:tabLst/>
              <a:defRPr spc="-38" sz="3864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Group Two: Web Scrapping Project (Complete three assignments)</a:t>
            </a:r>
          </a:p>
          <a:p>
            <a:pPr lvl="5" marL="2523744" indent="-420623" defTabSz="759459">
              <a:lnSpc>
                <a:spcPct val="120000"/>
              </a:lnSpc>
              <a:spcBef>
                <a:spcPts val="3300"/>
              </a:spcBef>
              <a:buClr>
                <a:schemeClr val="accent1"/>
              </a:buClr>
              <a:buSzPct val="100000"/>
              <a:buChar char="•"/>
              <a:tabLst/>
              <a:defRPr spc="-38" sz="3864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Group Three: Advanced R/Python. Discuss and think your own research project. </a:t>
            </a:r>
          </a:p>
        </p:txBody>
      </p:sp>
      <p:sp>
        <p:nvSpPr>
          <p:cNvPr id="178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11:30 - 12: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ClrTx/>
              <a:buSzTx/>
              <a:buNone/>
            </a:pPr>
            <a:r>
              <a:t>11:30 - 12:00</a:t>
            </a:r>
          </a:p>
          <a:p>
            <a:pPr marL="0" indent="0">
              <a:lnSpc>
                <a:spcPct val="120000"/>
              </a:lnSpc>
              <a:buClrTx/>
              <a:buSzTx/>
              <a:buNone/>
            </a:pPr>
            <a:r>
              <a:t>12:00-13:00 </a:t>
            </a:r>
          </a:p>
          <a:p>
            <a:pPr marL="0" indent="0">
              <a:lnSpc>
                <a:spcPct val="120000"/>
              </a:lnSpc>
              <a:buClrTx/>
              <a:buSzTx/>
              <a:buNone/>
            </a:pPr>
            <a:r>
              <a:t>13:00 - 15:00  Wayne Lee </a:t>
            </a:r>
          </a:p>
          <a:p>
            <a:pPr lvl="3" marL="0" indent="1371600" defTabSz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pc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1. Research overview: from complex systems to social networks</a:t>
            </a:r>
          </a:p>
          <a:p>
            <a:pPr lvl="3" marL="0" indent="1371600" defTabSz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pc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2. Status organizes cooperation by Noah Mark (2018)</a:t>
            </a:r>
          </a:p>
          <a:p>
            <a:pPr lvl="3" marL="0" indent="1371600" defTabSz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pc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3. Status hierarchy and group cooperation: A generalized model</a:t>
            </a:r>
          </a:p>
          <a:p>
            <a:pPr lvl="3" marL="0" indent="1371600" defTabSz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pc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4. Conclusion and future work</a:t>
            </a:r>
          </a:p>
          <a:p>
            <a:pPr lvl="3" marL="0" indent="1371600" defTabSz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pc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5. Code sharing</a:t>
            </a:r>
          </a:p>
        </p:txBody>
      </p:sp>
      <p:sp>
        <p:nvSpPr>
          <p:cNvPr id="182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https://sicss.io/2020/materials/day2-digital-trace-data/screenscraping/rmarkdown/Screenscraping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https://sicss.io/2020/materials/day2-digital-trace-data/screenscraping/rmarkdown/Screenscraping.html</a:t>
            </a:r>
          </a:p>
          <a:p>
            <a:pPr/>
            <a:r>
              <a:t>補充資訊</a:t>
            </a:r>
          </a:p>
          <a:p>
            <a:pPr lvl="3"/>
            <a:r>
              <a:rPr u="sng">
                <a:hlinkClick r:id="rId2" invalidUrl="" action="" tgtFrame="" tooltip="" history="1" highlightClick="0" endSnd="0"/>
              </a:rPr>
              <a:t>https://journals.sagepub.com/doi/full/10.1177/2515245919859535</a:t>
            </a:r>
          </a:p>
          <a:p>
            <a:pPr lvl="3"/>
            <a:r>
              <a:t>Wilkerson, J., &amp; Casas, A. (2017). Large-scale computerized text analysis in political science: Opportunities and challenges. Annual Review of Political Science, 20, 529-544.</a:t>
            </a:r>
          </a:p>
          <a:p>
            <a:pPr lvl="3"/>
            <a:r>
              <a:t>Lunn, S., Zhu, J., &amp; Ross, M. (2020, October). Utilizing Web Scraping and Natural Language Processing to Better Inform Pedagogical Practice. In 2020 IEEE Frontiers in Education Conference (FIE) (pp. 1-9). IEEE.</a:t>
            </a:r>
          </a:p>
        </p:txBody>
      </p:sp>
      <p:sp>
        <p:nvSpPr>
          <p:cNvPr id="186" name="Web Scr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Scrapping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atisfaction with Life Inde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Satisfaction with Life Index</a:t>
            </a:r>
          </a:p>
          <a:p>
            <a:pPr lvl="2" marL="0" indent="914400">
              <a:buClrTx/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https://en.wikipedia.org/wiki/Satisfaction_with_Life_Index</a:t>
            </a:r>
          </a:p>
          <a:p>
            <a:pPr/>
            <a:r>
              <a:t>Gender Inequality Index</a:t>
            </a:r>
          </a:p>
          <a:p>
            <a:pPr lvl="2" marL="0" indent="914400">
              <a:buClrTx/>
              <a:buSzTx/>
              <a:buNone/>
            </a:pPr>
            <a:r>
              <a:rPr u="sng">
                <a:hlinkClick r:id="rId3" invalidUrl="" action="" tgtFrame="" tooltip="" history="1" highlightClick="0" endSnd="0"/>
              </a:rPr>
              <a:t>https://en.wikipedia.org/wiki/Gender_Inequality_Index</a:t>
            </a:r>
          </a:p>
          <a:p>
            <a:pPr/>
            <a:r>
              <a:t>Education Index</a:t>
            </a:r>
          </a:p>
          <a:p>
            <a:pPr lvl="2" marL="0" indent="914400">
              <a:buClrTx/>
              <a:buSzTx/>
              <a:buNone/>
            </a:pPr>
            <a:r>
              <a:rPr u="sng">
                <a:hlinkClick r:id="rId4" invalidUrl="" action="" tgtFrame="" tooltip="" history="1" highlightClick="0" endSnd="0"/>
              </a:rPr>
              <a:t>https://en.wikipedia.org/wiki/Education_Index</a:t>
            </a:r>
          </a:p>
        </p:txBody>
      </p:sp>
      <p:sp>
        <p:nvSpPr>
          <p:cNvPr id="190" name="Assig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