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Objects="1">
      <p:cViewPr>
        <p:scale>
          <a:sx n="37" d="100"/>
          <a:sy n="37" d="100"/>
        </p:scale>
        <p:origin x="36" y="-576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22.06.2025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22.06.2025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22.06.2025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687912"/>
            <a:ext cx="30275213" cy="8275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869380" y="4263977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0" dirty="0">
                <a:solidFill>
                  <a:schemeClr val="bg1"/>
                </a:solidFill>
              </a:rPr>
              <a:t>DSAI Project Seminar</a:t>
            </a:r>
          </a:p>
          <a:p>
            <a:pPr>
              <a:spcBef>
                <a:spcPts val="600"/>
              </a:spcBef>
            </a:pPr>
            <a:r>
              <a:rPr lang="en-US" sz="18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133600" y="12508567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>
                <a:solidFill>
                  <a:srgbClr val="19406B"/>
                </a:solidFill>
              </a:rPr>
              <a:t>Introduction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3200" dirty="0" err="1">
                <a:solidFill>
                  <a:schemeClr val="tx1"/>
                </a:solidFill>
              </a:rPr>
              <a:t>acousto</a:t>
            </a:r>
            <a:r>
              <a:rPr lang="en-US" sz="3200" dirty="0">
                <a:solidFill>
                  <a:schemeClr val="tx1"/>
                </a:solidFill>
              </a:rPr>
              <a:t>-optical modulator (AOM) by interfering with an applied radio frequency (rf) signal coming from an 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We want to predict the frequency spectrum given to the AWG by modeling the resulting frequency spectra given a desired, complex output spectrum which should be then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2" name="Textplatzhalter 26"/>
          <p:cNvSpPr txBox="1">
            <a:spLocks/>
          </p:cNvSpPr>
          <p:nvPr/>
        </p:nvSpPr>
        <p:spPr>
          <a:xfrm>
            <a:off x="2010272" y="24972527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/>
                </a:solidFill>
              </a:rPr>
              <a:t>Bildunterschrift: </a:t>
            </a:r>
            <a:r>
              <a:rPr lang="de-DE" sz="1600" dirty="0" err="1">
                <a:solidFill>
                  <a:schemeClr val="tx1"/>
                </a:solidFill>
              </a:rPr>
              <a:t>Fuckin</a:t>
            </a:r>
            <a:r>
              <a:rPr lang="de-DE" sz="1600" dirty="0">
                <a:solidFill>
                  <a:schemeClr val="tx1"/>
                </a:solidFill>
              </a:rPr>
              <a:t> explain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image</a:t>
            </a:r>
            <a:r>
              <a:rPr lang="de-DE" sz="1600" dirty="0">
                <a:solidFill>
                  <a:schemeClr val="tx1"/>
                </a:solidFill>
              </a:rPr>
              <a:t> what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fuck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Textplatzhalter 26"/>
          <p:cNvSpPr txBox="1">
            <a:spLocks/>
          </p:cNvSpPr>
          <p:nvPr/>
        </p:nvSpPr>
        <p:spPr>
          <a:xfrm>
            <a:off x="2033061" y="32234855"/>
            <a:ext cx="12424818" cy="2927591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/>
                </a:solidFill>
              </a:rPr>
              <a:t>Bildunterschrift: </a:t>
            </a:r>
            <a:r>
              <a:rPr lang="en-US" sz="1600" dirty="0">
                <a:solidFill>
                  <a:schemeClr val="tx1"/>
                </a:solidFill>
              </a:rPr>
              <a:t>Each </a:t>
            </a:r>
            <a:r>
              <a:rPr lang="en-US" sz="1600" b="1" dirty="0">
                <a:solidFill>
                  <a:schemeClr val="tx1"/>
                </a:solidFill>
              </a:rPr>
              <a:t>AWG input spectrum</a:t>
            </a:r>
            <a:r>
              <a:rPr lang="en-US" sz="1600" dirty="0">
                <a:solidFill>
                  <a:schemeClr val="tx1"/>
                </a:solidFill>
              </a:rPr>
              <a:t> has </a:t>
            </a:r>
            <a:r>
              <a:rPr lang="en-US" sz="1600" b="1" dirty="0">
                <a:solidFill>
                  <a:schemeClr val="tx1"/>
                </a:solidFill>
              </a:rPr>
              <a:t>11 real valued &amp;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11 complex valued frequencies</a:t>
            </a:r>
            <a:r>
              <a:rPr lang="en-US" sz="1600" dirty="0">
                <a:solidFill>
                  <a:schemeClr val="tx1"/>
                </a:solidFill>
              </a:rPr>
              <a:t> ranging from </a:t>
            </a:r>
            <a:r>
              <a:rPr lang="en-US" sz="1600" b="1" dirty="0">
                <a:solidFill>
                  <a:schemeClr val="tx1"/>
                </a:solidFill>
              </a:rPr>
              <a:t>95 to 105 </a:t>
            </a:r>
            <a:r>
              <a:rPr lang="en-US" sz="1600" b="1" dirty="0" err="1">
                <a:solidFill>
                  <a:schemeClr val="tx1"/>
                </a:solidFill>
              </a:rPr>
              <a:t>mHz</a:t>
            </a:r>
            <a:r>
              <a:rPr lang="en-US" sz="1600" dirty="0" err="1">
                <a:solidFill>
                  <a:schemeClr val="tx1"/>
                </a:solidFill>
              </a:rPr>
              <a:t>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Similar, each </a:t>
            </a:r>
            <a:r>
              <a:rPr lang="en-US" sz="1600" b="1" dirty="0">
                <a:solidFill>
                  <a:schemeClr val="tx1"/>
                </a:solidFill>
              </a:rPr>
              <a:t>AOM output spectrum </a:t>
            </a:r>
            <a:r>
              <a:rPr lang="en-US" sz="1600" dirty="0">
                <a:solidFill>
                  <a:schemeClr val="tx1"/>
                </a:solidFill>
              </a:rPr>
              <a:t>has </a:t>
            </a:r>
            <a:r>
              <a:rPr lang="en-US" sz="1600" b="1" dirty="0">
                <a:solidFill>
                  <a:schemeClr val="tx1"/>
                </a:solidFill>
              </a:rPr>
              <a:t>101 real valued &amp; 101 complex valued frequencies</a:t>
            </a:r>
            <a:r>
              <a:rPr lang="en-US" sz="1600" dirty="0">
                <a:solidFill>
                  <a:schemeClr val="tx1"/>
                </a:solidFill>
              </a:rPr>
              <a:t> ranging from </a:t>
            </a:r>
            <a:r>
              <a:rPr lang="en-US" sz="1600" b="1" dirty="0">
                <a:solidFill>
                  <a:schemeClr val="tx1"/>
                </a:solidFill>
              </a:rPr>
              <a:t>50 to 150 </a:t>
            </a:r>
            <a:r>
              <a:rPr lang="en-US" sz="1600" b="1" dirty="0" err="1">
                <a:solidFill>
                  <a:schemeClr val="tx1"/>
                </a:solidFill>
              </a:rPr>
              <a:t>mHz</a:t>
            </a:r>
            <a:r>
              <a:rPr lang="en-US" sz="1600" dirty="0" err="1">
                <a:solidFill>
                  <a:schemeClr val="tx1"/>
                </a:solidFill>
              </a:rPr>
              <a:t>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chemeClr val="tx1"/>
                </a:solidFill>
              </a:rPr>
              <a:t>training data </a:t>
            </a:r>
            <a:r>
              <a:rPr lang="en-US" sz="1600" dirty="0">
                <a:solidFill>
                  <a:schemeClr val="tx1"/>
                </a:solidFill>
              </a:rPr>
              <a:t>is </a:t>
            </a:r>
            <a:r>
              <a:rPr lang="en-US" sz="1600" b="1" dirty="0">
                <a:solidFill>
                  <a:schemeClr val="tx1"/>
                </a:solidFill>
              </a:rPr>
              <a:t>generated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without noise or missing values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For this we </a:t>
            </a:r>
            <a:r>
              <a:rPr lang="en-US" sz="1600" b="1" dirty="0">
                <a:solidFill>
                  <a:schemeClr val="tx1"/>
                </a:solidFill>
              </a:rPr>
              <a:t>sample</a:t>
            </a:r>
            <a:r>
              <a:rPr lang="en-US" sz="1600" dirty="0">
                <a:solidFill>
                  <a:schemeClr val="tx1"/>
                </a:solidFill>
              </a:rPr>
              <a:t> the </a:t>
            </a:r>
            <a:r>
              <a:rPr lang="en-US" sz="1600" b="1" dirty="0">
                <a:solidFill>
                  <a:schemeClr val="tx1"/>
                </a:solidFill>
              </a:rPr>
              <a:t>potential AWG input spectra </a:t>
            </a:r>
            <a:r>
              <a:rPr lang="en-US" sz="1600" dirty="0">
                <a:solidFill>
                  <a:schemeClr val="tx1"/>
                </a:solidFill>
              </a:rPr>
              <a:t>by </a:t>
            </a:r>
            <a:r>
              <a:rPr lang="en-US" sz="1600" b="1" dirty="0">
                <a:solidFill>
                  <a:schemeClr val="tx1"/>
                </a:solidFill>
              </a:rPr>
              <a:t>randomly selecting points</a:t>
            </a:r>
            <a:r>
              <a:rPr lang="en-US" sz="1600" dirty="0">
                <a:solidFill>
                  <a:schemeClr val="tx1"/>
                </a:solidFill>
              </a:rPr>
              <a:t> on the </a:t>
            </a:r>
            <a:r>
              <a:rPr lang="en-US" sz="1600" b="1" dirty="0">
                <a:solidFill>
                  <a:schemeClr val="tx1"/>
                </a:solidFill>
              </a:rPr>
              <a:t>surface of a 22-dimensional sphere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ensuring </a:t>
            </a:r>
            <a:r>
              <a:rPr lang="en-US" sz="1600" dirty="0">
                <a:solidFill>
                  <a:schemeClr val="tx1"/>
                </a:solidFill>
              </a:rPr>
              <a:t>that the </a:t>
            </a:r>
            <a:r>
              <a:rPr lang="en-US" sz="1600" b="1" dirty="0">
                <a:solidFill>
                  <a:schemeClr val="tx1"/>
                </a:solidFill>
              </a:rPr>
              <a:t>norm</a:t>
            </a:r>
            <a:r>
              <a:rPr lang="en-US" sz="1600" dirty="0">
                <a:solidFill>
                  <a:schemeClr val="tx1"/>
                </a:solidFill>
              </a:rPr>
              <a:t> is </a:t>
            </a:r>
            <a:r>
              <a:rPr lang="en-US" sz="1600" b="1" dirty="0">
                <a:solidFill>
                  <a:schemeClr val="tx1"/>
                </a:solidFill>
              </a:rPr>
              <a:t>constant</a:t>
            </a:r>
            <a:r>
              <a:rPr lang="en-US" sz="1600" dirty="0">
                <a:solidFill>
                  <a:schemeClr val="tx1"/>
                </a:solidFill>
              </a:rPr>
              <a:t>. The </a:t>
            </a:r>
            <a:r>
              <a:rPr lang="en-US" sz="1600" b="1" dirty="0">
                <a:solidFill>
                  <a:schemeClr val="tx1"/>
                </a:solidFill>
              </a:rPr>
              <a:t>AOM output </a:t>
            </a:r>
            <a:r>
              <a:rPr lang="en-US" sz="1600" dirty="0">
                <a:solidFill>
                  <a:schemeClr val="tx1"/>
                </a:solidFill>
              </a:rPr>
              <a:t>is </a:t>
            </a:r>
            <a:r>
              <a:rPr lang="en-US" sz="1600" b="1" dirty="0">
                <a:solidFill>
                  <a:schemeClr val="tx1"/>
                </a:solidFill>
              </a:rPr>
              <a:t>obtained by simulating the AOM using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b="1" dirty="0">
                <a:solidFill>
                  <a:schemeClr val="tx1"/>
                </a:solidFill>
              </a:rPr>
              <a:t>complexity similar mathematical model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Using both the simulated AOM output spectra as input and the sampled AWG input spectra as desired output, we train the model.</a:t>
            </a: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2010272" y="9700255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Doner</a:t>
            </a:r>
            <a:r>
              <a:rPr lang="de-DE" sz="4800" b="1" dirty="0">
                <a:solidFill>
                  <a:schemeClr val="bg1"/>
                </a:solidFill>
              </a:rPr>
              <a:t>: Dr. Prof.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572116" y="17408800"/>
            <a:ext cx="12545336" cy="22211105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rgbClr val="19406B"/>
                </a:solidFill>
              </a:rPr>
              <a:t>Motivation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3200" b="1" dirty="0">
                <a:solidFill>
                  <a:schemeClr val="tx1"/>
                </a:solidFill>
              </a:rPr>
              <a:t>concrete frequency spectra are needed</a:t>
            </a:r>
            <a:r>
              <a:rPr lang="en-US" sz="3200" dirty="0">
                <a:solidFill>
                  <a:schemeClr val="tx1"/>
                </a:solidFill>
              </a:rPr>
              <a:t> often. </a:t>
            </a:r>
            <a:r>
              <a:rPr lang="en-US" sz="3200" b="1" dirty="0">
                <a:solidFill>
                  <a:schemeClr val="tx1"/>
                </a:solidFill>
              </a:rPr>
              <a:t>Controlling those</a:t>
            </a:r>
            <a:r>
              <a:rPr lang="en-US" sz="3200" dirty="0">
                <a:solidFill>
                  <a:schemeClr val="tx1"/>
                </a:solidFill>
              </a:rPr>
              <a:t> as desired via the predictions of the required AWG configurations given by our model, </a:t>
            </a:r>
            <a:r>
              <a:rPr lang="en-US" sz="3200" b="1" dirty="0">
                <a:solidFill>
                  <a:schemeClr val="tx1"/>
                </a:solidFill>
              </a:rPr>
              <a:t>works handy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saves a lot of time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Due to </a:t>
            </a:r>
            <a:r>
              <a:rPr lang="en-US" sz="3200" b="1" dirty="0">
                <a:solidFill>
                  <a:schemeClr val="tx1"/>
                </a:solidFill>
              </a:rPr>
              <a:t>nonlinear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complex input-output relationships can not be computed </a:t>
            </a:r>
            <a:r>
              <a:rPr lang="en-US" sz="3200" dirty="0">
                <a:solidFill>
                  <a:schemeClr val="tx1"/>
                </a:solidFill>
              </a:rPr>
              <a:t>in the real world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but </a:t>
            </a:r>
            <a:r>
              <a:rPr lang="en-US" sz="3200" b="1" dirty="0">
                <a:solidFill>
                  <a:schemeClr val="tx1"/>
                </a:solidFill>
              </a:rPr>
              <a:t>learned by machine learning </a:t>
            </a:r>
            <a:r>
              <a:rPr lang="en-US" sz="3200" dirty="0">
                <a:solidFill>
                  <a:schemeClr val="tx1"/>
                </a:solidFill>
              </a:rPr>
              <a:t>methods and then </a:t>
            </a:r>
            <a:r>
              <a:rPr lang="en-US" sz="3200" b="1" dirty="0">
                <a:solidFill>
                  <a:schemeClr val="tx1"/>
                </a:solidFill>
              </a:rPr>
              <a:t>predicted accordingly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de-DE" sz="4800" b="1" dirty="0" err="1">
                <a:solidFill>
                  <a:srgbClr val="19406B"/>
                </a:solidFill>
              </a:rPr>
              <a:t>Objectives</a:t>
            </a:r>
            <a:r>
              <a:rPr lang="de-DE" sz="4800" b="1" dirty="0">
                <a:solidFill>
                  <a:srgbClr val="19406B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setup_simple.drawio</a:t>
            </a:r>
            <a:endParaRPr lang="de-DE" sz="48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</a:rPr>
              <a:t>Find a suitable model </a:t>
            </a:r>
            <a:r>
              <a:rPr lang="en-US" sz="3200" dirty="0">
                <a:solidFill>
                  <a:schemeClr val="tx1"/>
                </a:solidFill>
              </a:rPr>
              <a:t>able to predict the required AWG input spectra given the desired AOM output spectra and </a:t>
            </a:r>
            <a:r>
              <a:rPr lang="en-US" sz="3200" b="1" dirty="0">
                <a:solidFill>
                  <a:schemeClr val="tx1"/>
                </a:solidFill>
              </a:rPr>
              <a:t>observe</a:t>
            </a:r>
            <a:r>
              <a:rPr lang="en-US" sz="3200" dirty="0">
                <a:solidFill>
                  <a:schemeClr val="tx1"/>
                </a:solidFill>
              </a:rPr>
              <a:t> the </a:t>
            </a:r>
            <a:r>
              <a:rPr lang="en-US" sz="3200" b="1" dirty="0">
                <a:solidFill>
                  <a:schemeClr val="tx1"/>
                </a:solidFill>
              </a:rPr>
              <a:t>impact of </a:t>
            </a:r>
            <a:r>
              <a:rPr lang="en-US" sz="3200" dirty="0">
                <a:solidFill>
                  <a:schemeClr val="tx1"/>
                </a:solidFill>
              </a:rPr>
              <a:t>different </a:t>
            </a:r>
            <a:r>
              <a:rPr lang="en-US" sz="3200" b="1" dirty="0">
                <a:solidFill>
                  <a:schemeClr val="tx1"/>
                </a:solidFill>
              </a:rPr>
              <a:t>hyperparameters,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on</a:t>
            </a:r>
            <a:r>
              <a:rPr lang="en-US" sz="3200" dirty="0">
                <a:solidFill>
                  <a:schemeClr val="tx1"/>
                </a:solidFill>
              </a:rPr>
              <a:t> the </a:t>
            </a:r>
            <a:r>
              <a:rPr lang="en-US" sz="3200" b="1" dirty="0">
                <a:solidFill>
                  <a:schemeClr val="tx1"/>
                </a:solidFill>
              </a:rPr>
              <a:t>model performance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Using both the simulated AOM output spectra as input and the sampled AWG input spectra as desired output, we train the model.</a:t>
            </a:r>
          </a:p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rgbClr val="19406B"/>
                </a:solidFill>
              </a:rPr>
              <a:t>Data Processing </a:t>
            </a:r>
            <a:r>
              <a:rPr lang="de-DE" sz="3200" dirty="0">
                <a:solidFill>
                  <a:schemeClr val="tx1"/>
                </a:solidFill>
              </a:rPr>
              <a:t>*</a:t>
            </a:r>
            <a:r>
              <a:rPr lang="de-DE" sz="3200" dirty="0" err="1">
                <a:solidFill>
                  <a:schemeClr val="tx1"/>
                </a:solidFill>
              </a:rPr>
              <a:t>could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be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removed</a:t>
            </a:r>
            <a:r>
              <a:rPr lang="de-DE" sz="3200" dirty="0">
                <a:solidFill>
                  <a:schemeClr val="tx1"/>
                </a:solidFill>
              </a:rPr>
              <a:t>*</a:t>
            </a:r>
            <a:endParaRPr lang="de-DE" sz="4800" b="1" dirty="0">
              <a:solidFill>
                <a:srgbClr val="19406B"/>
              </a:solidFill>
            </a:endParaRPr>
          </a:p>
          <a:p>
            <a:pPr marL="457200" indent="-45720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3200" dirty="0">
                <a:solidFill>
                  <a:schemeClr val="tx1"/>
                </a:solidFill>
              </a:rPr>
              <a:t>*</a:t>
            </a:r>
            <a:r>
              <a:rPr lang="de-DE" sz="3200" dirty="0" err="1">
                <a:solidFill>
                  <a:schemeClr val="tx1"/>
                </a:solidFill>
              </a:rPr>
              <a:t>whatever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listed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under</a:t>
            </a:r>
            <a:r>
              <a:rPr lang="de-DE" sz="3200" dirty="0">
                <a:solidFill>
                  <a:schemeClr val="tx1"/>
                </a:solidFill>
              </a:rPr>
              <a:t> (2)*</a:t>
            </a:r>
            <a:endParaRPr lang="en-US" sz="32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rgbClr val="19406B"/>
                </a:solidFill>
              </a:rPr>
              <a:t>Model Architecture </a:t>
            </a:r>
            <a:r>
              <a:rPr lang="de-DE" sz="3200" dirty="0">
                <a:solidFill>
                  <a:schemeClr val="tx1"/>
                </a:solidFill>
              </a:rPr>
              <a:t>*pls </a:t>
            </a:r>
            <a:r>
              <a:rPr lang="de-DE" sz="3200" dirty="0" err="1">
                <a:solidFill>
                  <a:schemeClr val="tx1"/>
                </a:solidFill>
              </a:rPr>
              <a:t>reformulate</a:t>
            </a:r>
            <a:r>
              <a:rPr lang="de-DE" sz="3200" dirty="0">
                <a:solidFill>
                  <a:schemeClr val="tx1"/>
                </a:solidFill>
              </a:rPr>
              <a:t>*</a:t>
            </a:r>
            <a:endParaRPr lang="de-DE" sz="4800" b="1" dirty="0">
              <a:solidFill>
                <a:srgbClr val="19406B"/>
              </a:solidFill>
            </a:endParaRPr>
          </a:p>
          <a:p>
            <a:pPr marL="457200" indent="-45720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3200" dirty="0">
                <a:solidFill>
                  <a:schemeClr val="tx1"/>
                </a:solidFill>
              </a:rPr>
              <a:t>Brief summary or diagram (e.g., MLP, CNN, etc.)</a:t>
            </a:r>
          </a:p>
          <a:p>
            <a:pPr marL="457200" indent="-45720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3200" dirty="0">
                <a:solidFill>
                  <a:schemeClr val="tx1"/>
                </a:solidFill>
              </a:rPr>
              <a:t>What makes the model suitable for nonlinear mappings?</a:t>
            </a:r>
          </a:p>
          <a:p>
            <a:pPr marL="457200" indent="-45720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3200" dirty="0">
                <a:solidFill>
                  <a:schemeClr val="tx1"/>
                </a:solidFill>
              </a:rPr>
              <a:t>Performance metrics or comparison between models.</a:t>
            </a:r>
            <a:endParaRPr lang="de-DE" sz="4800" b="1" dirty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4800" b="1" dirty="0" err="1">
                <a:solidFill>
                  <a:srgbClr val="19406B"/>
                </a:solidFill>
              </a:rPr>
              <a:t>Results</a:t>
            </a:r>
            <a:r>
              <a:rPr lang="de-DE" sz="4800" b="1" dirty="0">
                <a:solidFill>
                  <a:srgbClr val="19406B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*pls </a:t>
            </a:r>
            <a:r>
              <a:rPr lang="de-DE" sz="3200" dirty="0" err="1">
                <a:solidFill>
                  <a:schemeClr val="tx1"/>
                </a:solidFill>
              </a:rPr>
              <a:t>reformulate</a:t>
            </a:r>
            <a:r>
              <a:rPr lang="de-DE" sz="3200" dirty="0">
                <a:solidFill>
                  <a:schemeClr val="tx1"/>
                </a:solidFill>
              </a:rPr>
              <a:t>*</a:t>
            </a:r>
            <a:endParaRPr lang="de-DE" sz="4800" b="1" dirty="0">
              <a:solidFill>
                <a:srgbClr val="19406B"/>
              </a:solidFill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Example input/output spectra from model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Comparison of predicted vs. actual AOM spectra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200" dirty="0">
                <a:solidFill>
                  <a:schemeClr val="tx1"/>
                </a:solidFill>
              </a:rPr>
              <a:t>Error metrics, learning curve, etc.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424734E-26FD-4012-FABC-8231E248C1C7}"/>
              </a:ext>
            </a:extLst>
          </p:cNvPr>
          <p:cNvSpPr txBox="1"/>
          <p:nvPr/>
        </p:nvSpPr>
        <p:spPr>
          <a:xfrm>
            <a:off x="12925530" y="219203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(1)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E4AF8BF-8F82-066F-295F-59461B4A7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140" y="18771555"/>
            <a:ext cx="12138660" cy="61722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2142238" y="17663560"/>
            <a:ext cx="5964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Experimental Setup</a:t>
            </a:r>
          </a:p>
          <a:p>
            <a:endParaRPr lang="de-DE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A7837B23-61DF-F93E-B627-AA51D70F2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0475" y="27567107"/>
            <a:ext cx="11349990" cy="4303395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177864B9-2378-0701-2E18-A5088CD69807}"/>
              </a:ext>
            </a:extLst>
          </p:cNvPr>
          <p:cNvSpPr txBox="1"/>
          <p:nvPr/>
        </p:nvSpPr>
        <p:spPr>
          <a:xfrm>
            <a:off x="5272510" y="36248029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INSERT RESULTS AS IMAGES IDFK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2133600" y="26074394"/>
            <a:ext cx="151921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Processing </a:t>
            </a:r>
            <a:endParaRPr lang="de-DE" sz="48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Benutzerdefiniert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Lucida Grande</vt:lpstr>
      <vt:lpstr>Segoe UI</vt:lpstr>
      <vt:lpstr>Symbol</vt:lpstr>
      <vt:lpstr>Verdana</vt:lpstr>
      <vt:lpstr>1_Office-Design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Jonas Roland Henker</cp:lastModifiedBy>
  <cp:revision>185</cp:revision>
  <dcterms:created xsi:type="dcterms:W3CDTF">2010-05-03T10:36:49Z</dcterms:created>
  <dcterms:modified xsi:type="dcterms:W3CDTF">2025-06-22T15:45:52Z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