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30275213" cy="42803763"/>
  <p:notesSz cx="6858000" cy="9144000"/>
  <p:defaultTextStyle>
    <a:defPPr>
      <a:defRPr lang="de-DE"/>
    </a:defPPr>
    <a:lvl1pPr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087941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175882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63823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351764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853" userDrawn="1">
          <p15:clr>
            <a:srgbClr val="A4A3A4"/>
          </p15:clr>
        </p15:guide>
        <p15:guide id="3" orient="horz" pos="1647" userDrawn="1">
          <p15:clr>
            <a:srgbClr val="A4A3A4"/>
          </p15:clr>
        </p15:guide>
        <p15:guide id="4" orient="horz" pos="3094" userDrawn="1">
          <p15:clr>
            <a:srgbClr val="A4A3A4"/>
          </p15:clr>
        </p15:guide>
        <p15:guide id="5" pos="18381" userDrawn="1">
          <p15:clr>
            <a:srgbClr val="A4A3A4"/>
          </p15:clr>
        </p15:guide>
        <p15:guide id="6" pos="690" userDrawn="1">
          <p15:clr>
            <a:srgbClr val="A4A3A4"/>
          </p15:clr>
        </p15:guide>
        <p15:guide id="10" orient="horz" pos="6950" userDrawn="1">
          <p15:clr>
            <a:srgbClr val="A4A3A4"/>
          </p15:clr>
        </p15:guide>
        <p15:guide id="12" pos="6360" userDrawn="1">
          <p15:clr>
            <a:srgbClr val="A4A3A4"/>
          </p15:clr>
        </p15:guide>
        <p15:guide id="13" pos="6723" userDrawn="1">
          <p15:clr>
            <a:srgbClr val="A4A3A4"/>
          </p15:clr>
        </p15:guide>
        <p15:guide id="14" pos="1344" userDrawn="1">
          <p15:clr>
            <a:srgbClr val="A4A3A4"/>
          </p15:clr>
        </p15:guide>
        <p15:guide id="15" pos="12393" userDrawn="1">
          <p15:clr>
            <a:srgbClr val="A4A3A4"/>
          </p15:clr>
        </p15:guide>
        <p15:guide id="16" orient="horz" pos="7536" userDrawn="1">
          <p15:clr>
            <a:srgbClr val="A4A3A4"/>
          </p15:clr>
        </p15:guide>
        <p15:guide id="17" pos="12711" userDrawn="1">
          <p15:clr>
            <a:srgbClr val="A4A3A4"/>
          </p15:clr>
        </p15:guide>
        <p15:guide id="18" orient="horz" pos="17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6B"/>
    <a:srgbClr val="595959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2" autoAdjust="0"/>
    <p:restoredTop sz="94660"/>
  </p:normalViewPr>
  <p:slideViewPr>
    <p:cSldViewPr snapToObjects="1">
      <p:cViewPr>
        <p:scale>
          <a:sx n="25" d="100"/>
          <a:sy n="25" d="100"/>
        </p:scale>
        <p:origin x="2568" y="-1488"/>
      </p:cViewPr>
      <p:guideLst>
        <p:guide orient="horz" pos="13482"/>
        <p:guide pos="9853"/>
        <p:guide orient="horz" pos="1647"/>
        <p:guide orient="horz" pos="3094"/>
        <p:guide pos="18381"/>
        <p:guide pos="690"/>
        <p:guide orient="horz" pos="6950"/>
        <p:guide pos="6360"/>
        <p:guide pos="6723"/>
        <p:guide pos="1344"/>
        <p:guide pos="12393"/>
        <p:guide orient="horz" pos="7536"/>
        <p:guide pos="12711"/>
        <p:guide orient="horz" pos="17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23969F-D891-46BD-8026-4D4706C97F6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9676CD-C051-484A-892C-7DD7A3D409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3392904" indent="-1304963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5219852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7307793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9395734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2" y="0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hteck 18"/>
          <p:cNvSpPr>
            <a:spLocks noChangeArrowheads="1"/>
          </p:cNvSpPr>
          <p:nvPr userDrawn="1"/>
        </p:nvSpPr>
        <p:spPr bwMode="auto">
          <a:xfrm flipH="1" flipV="1">
            <a:off x="23720842" y="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15771" y="41276089"/>
            <a:ext cx="30306753" cy="152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>
            <a:off x="26821950" y="41540962"/>
            <a:ext cx="1" cy="126280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41204081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Bild 15" descr="haupt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68" y="862676"/>
            <a:ext cx="5310846" cy="223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745595" y="807593"/>
            <a:ext cx="22692845" cy="3122362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16228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8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048602" y="8426238"/>
            <a:ext cx="23452900" cy="28060245"/>
          </a:xfrm>
          <a:prstGeom prst="rect">
            <a:avLst/>
          </a:prstGeom>
        </p:spPr>
        <p:txBody>
          <a:bodyPr vert="horz" lIns="0"/>
          <a:lstStyle>
            <a:lvl1pPr marL="0" marR="0" indent="-2140162" algn="l" defTabSz="285355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482" b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3550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7071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56065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142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745595" y="40869393"/>
            <a:ext cx="25603303" cy="2278904"/>
          </a:xfrm>
        </p:spPr>
        <p:txBody>
          <a:bodyPr rtlCol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27294999" y="40866705"/>
            <a:ext cx="2980215" cy="227890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90E5E7-075E-4463-AEF7-04E2DF91395C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5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169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04D6649-0FE0-49FA-8281-0051DAE4EEB6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786" r:id="rId3"/>
    <p:sldLayoutId id="2147483789" r:id="rId4"/>
    <p:sldLayoutId id="2147483800" r:id="rId5"/>
    <p:sldLayoutId id="2147483801" r:id="rId6"/>
    <p:sldLayoutId id="2147483802" r:id="rId7"/>
  </p:sldLayoutIdLst>
  <p:hf hdr="0"/>
  <p:txStyles>
    <p:titleStyle>
      <a:lvl1pPr algn="ctr" defTabSz="2853550" rtl="0" eaLnBrk="0" fontAlgn="base" hangingPunct="0">
        <a:spcBef>
          <a:spcPct val="0"/>
        </a:spcBef>
        <a:spcAft>
          <a:spcPct val="0"/>
        </a:spcAft>
        <a:defRPr sz="27462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2pPr>
      <a:lvl3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3pPr>
      <a:lvl4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4pPr>
      <a:lvl5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5pPr>
      <a:lvl6pPr marL="2853550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6pPr>
      <a:lvl7pPr marL="57071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7pPr>
      <a:lvl8pPr marL="856065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8pPr>
      <a:lvl9pPr marL="114142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9pPr>
    </p:titleStyle>
    <p:bodyStyle>
      <a:lvl1pPr marL="2140162" indent="-2140162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973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637019" indent="-1783469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47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7133876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979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98742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284097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5694527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807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40162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5180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1pPr>
      <a:lvl2pPr marL="285355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2pPr>
      <a:lvl3pPr marL="57071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3pPr>
      <a:lvl4pPr marL="856065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14142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426775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712130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1997485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282840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8" y="78891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687911"/>
            <a:ext cx="30275213" cy="69259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2" y="3687913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20842" y="3687916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933377" y="4668272"/>
            <a:ext cx="26373682" cy="5523351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8000" dirty="0">
                <a:solidFill>
                  <a:schemeClr val="bg1"/>
                </a:solidFill>
              </a:rPr>
              <a:t>Intelligent AOM</a:t>
            </a: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2007224" y="11209764"/>
            <a:ext cx="16874798" cy="324990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Introduction</a:t>
            </a:r>
            <a:r>
              <a:rPr lang="de-DE" sz="32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 the experimental setup the spectrum of an incoming laser beam is changed in an </a:t>
            </a:r>
            <a:r>
              <a:rPr lang="en-US" sz="2400" dirty="0" err="1">
                <a:solidFill>
                  <a:schemeClr val="tx1"/>
                </a:solidFill>
              </a:rPr>
              <a:t>acousto</a:t>
            </a:r>
            <a:r>
              <a:rPr lang="en-US" sz="2400" dirty="0">
                <a:solidFill>
                  <a:schemeClr val="tx1"/>
                </a:solidFill>
              </a:rPr>
              <a:t>-optical modulator (AOM) by interfering with an applied radio frequency (rf) signal coming from an arbitrary wave generator (AWG).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want to predict the frequency spectrum given to the AWG by modeling the resulting frequency spectra given a desired, complex output spectrum which should be then produced by the AOM.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2033061" y="7791717"/>
            <a:ext cx="25984200" cy="20243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chemeClr val="bg1"/>
                </a:solidFill>
              </a:rPr>
              <a:t>Project </a:t>
            </a:r>
            <a:r>
              <a:rPr lang="de-DE" sz="4800" b="1" dirty="0" err="1">
                <a:solidFill>
                  <a:schemeClr val="bg1"/>
                </a:solidFill>
              </a:rPr>
              <a:t>Donor</a:t>
            </a:r>
            <a:r>
              <a:rPr lang="de-DE" sz="4800" b="1" dirty="0">
                <a:solidFill>
                  <a:schemeClr val="bg1"/>
                </a:solidFill>
              </a:rPr>
              <a:t>: Dr. Prof. Eschner &amp; Team (Experimental Physics – Quantum </a:t>
            </a:r>
            <a:r>
              <a:rPr lang="de-DE" sz="4800" b="1" dirty="0" err="1">
                <a:solidFill>
                  <a:schemeClr val="bg1"/>
                </a:solidFill>
              </a:rPr>
              <a:t>Photonics</a:t>
            </a:r>
            <a:r>
              <a:rPr lang="de-DE" sz="4800" b="1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Leo Forster &amp; Jonas Henker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2" y="42212193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5471925" y="15355062"/>
            <a:ext cx="12545336" cy="13579188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>
                <a:solidFill>
                  <a:srgbClr val="19406B"/>
                </a:solidFill>
              </a:rPr>
              <a:t>Motivation </a:t>
            </a:r>
            <a:r>
              <a:rPr lang="de-DE" sz="1200" dirty="0">
                <a:solidFill>
                  <a:schemeClr val="tx1"/>
                </a:solidFill>
              </a:rPr>
              <a:t>[Image 1, Image 2]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 experiments in the field of quantum photonics </a:t>
            </a:r>
            <a:r>
              <a:rPr lang="en-US" sz="2400" b="1" dirty="0">
                <a:solidFill>
                  <a:schemeClr val="tx1"/>
                </a:solidFill>
              </a:rPr>
              <a:t>concrete frequency spectra </a:t>
            </a:r>
            <a:r>
              <a:rPr lang="en-US" sz="2400" dirty="0">
                <a:solidFill>
                  <a:schemeClr val="tx1"/>
                </a:solidFill>
              </a:rPr>
              <a:t>are often needed. Due to </a:t>
            </a:r>
            <a:r>
              <a:rPr lang="en-US" sz="2400" b="1" dirty="0">
                <a:solidFill>
                  <a:schemeClr val="tx1"/>
                </a:solidFill>
              </a:rPr>
              <a:t>nonlinear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complex input-output relationships,</a:t>
            </a:r>
            <a:r>
              <a:rPr lang="en-US" sz="2400" dirty="0">
                <a:solidFill>
                  <a:schemeClr val="tx1"/>
                </a:solidFill>
              </a:rPr>
              <a:t> the required AWG configurations </a:t>
            </a:r>
            <a:r>
              <a:rPr lang="en-US" sz="2400" b="1" dirty="0">
                <a:solidFill>
                  <a:schemeClr val="tx1"/>
                </a:solidFill>
              </a:rPr>
              <a:t>can not be computed </a:t>
            </a:r>
            <a:r>
              <a:rPr lang="en-US" sz="2400" dirty="0">
                <a:solidFill>
                  <a:schemeClr val="tx1"/>
                </a:solidFill>
              </a:rPr>
              <a:t>easily but by applying </a:t>
            </a:r>
            <a:r>
              <a:rPr lang="en-US" sz="2400" b="1" dirty="0">
                <a:solidFill>
                  <a:schemeClr val="tx1"/>
                </a:solidFill>
              </a:rPr>
              <a:t>machine learning methods </a:t>
            </a:r>
            <a:r>
              <a:rPr lang="en-US" sz="2400" dirty="0">
                <a:solidFill>
                  <a:schemeClr val="tx1"/>
                </a:solidFill>
              </a:rPr>
              <a:t> we can predict them to a certain accuracy. Doing so, we achieve the </a:t>
            </a:r>
            <a:r>
              <a:rPr lang="en-US" sz="2400" b="1" dirty="0">
                <a:solidFill>
                  <a:schemeClr val="tx1"/>
                </a:solidFill>
              </a:rPr>
              <a:t>ability to control</a:t>
            </a:r>
            <a:r>
              <a:rPr lang="en-US" sz="2400" dirty="0">
                <a:solidFill>
                  <a:schemeClr val="tx1"/>
                </a:solidFill>
              </a:rPr>
              <a:t> output frequency spectra </a:t>
            </a:r>
            <a:r>
              <a:rPr lang="en-US" sz="2400" b="1" dirty="0">
                <a:solidFill>
                  <a:schemeClr val="tx1"/>
                </a:solidFill>
              </a:rPr>
              <a:t>freely</a:t>
            </a:r>
            <a:r>
              <a:rPr lang="en-US" sz="2400" dirty="0">
                <a:solidFill>
                  <a:schemeClr val="tx1"/>
                </a:solidFill>
              </a:rPr>
              <a:t>, provided by the configurations given by our model.</a:t>
            </a:r>
          </a:p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Objectives</a:t>
            </a:r>
            <a:r>
              <a:rPr lang="de-DE" sz="3200" b="1" dirty="0">
                <a:solidFill>
                  <a:srgbClr val="19406B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Find a suitable model </a:t>
            </a:r>
            <a:r>
              <a:rPr lang="en-US" sz="2400" dirty="0">
                <a:solidFill>
                  <a:schemeClr val="tx1"/>
                </a:solidFill>
              </a:rPr>
              <a:t>able to predict the required AWG input spectra, given the desired AOM output spectra and </a:t>
            </a:r>
            <a:r>
              <a:rPr lang="en-US" sz="2400" b="1" dirty="0">
                <a:solidFill>
                  <a:schemeClr val="tx1"/>
                </a:solidFill>
              </a:rPr>
              <a:t>observe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impact of </a:t>
            </a:r>
            <a:r>
              <a:rPr lang="en-US" sz="2400" dirty="0">
                <a:solidFill>
                  <a:schemeClr val="tx1"/>
                </a:solidFill>
              </a:rPr>
              <a:t>different </a:t>
            </a:r>
            <a:r>
              <a:rPr lang="en-US" sz="2400" b="1" dirty="0">
                <a:solidFill>
                  <a:schemeClr val="tx1"/>
                </a:solidFill>
              </a:rPr>
              <a:t>hyperparameters,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changes in the simulation &amp; non-linearity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on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model performance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de-DE" sz="3200" b="1" dirty="0">
                <a:solidFill>
                  <a:srgbClr val="19406B"/>
                </a:solidFill>
              </a:rPr>
              <a:t>Data Processing </a:t>
            </a:r>
            <a:r>
              <a:rPr lang="de-DE" sz="1200" dirty="0">
                <a:solidFill>
                  <a:schemeClr val="tx1"/>
                </a:solidFill>
              </a:rPr>
              <a:t>[Image 3]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Each </a:t>
            </a:r>
            <a:r>
              <a:rPr lang="en-US" sz="2400" b="1" dirty="0">
                <a:solidFill>
                  <a:schemeClr val="tx1"/>
                </a:solidFill>
              </a:rPr>
              <a:t>AWG input spectrum</a:t>
            </a:r>
            <a:r>
              <a:rPr lang="en-US" sz="2400" dirty="0">
                <a:solidFill>
                  <a:schemeClr val="tx1"/>
                </a:solidFill>
              </a:rPr>
              <a:t> has </a:t>
            </a:r>
            <a:r>
              <a:rPr lang="en-US" sz="2400" b="1" dirty="0">
                <a:solidFill>
                  <a:schemeClr val="tx1"/>
                </a:solidFill>
              </a:rPr>
              <a:t>11 real valued &amp;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11 complex valued frequencies</a:t>
            </a:r>
            <a:r>
              <a:rPr lang="en-US" sz="2400" dirty="0">
                <a:solidFill>
                  <a:schemeClr val="tx1"/>
                </a:solidFill>
              </a:rPr>
              <a:t> ranging from 95 to 105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Similar, each </a:t>
            </a:r>
            <a:r>
              <a:rPr lang="en-US" sz="2400" b="1" dirty="0">
                <a:solidFill>
                  <a:schemeClr val="tx1"/>
                </a:solidFill>
              </a:rPr>
              <a:t>AOM output spectrum </a:t>
            </a:r>
            <a:r>
              <a:rPr lang="en-US" sz="2400" dirty="0">
                <a:solidFill>
                  <a:schemeClr val="tx1"/>
                </a:solidFill>
              </a:rPr>
              <a:t>has </a:t>
            </a:r>
            <a:r>
              <a:rPr lang="en-US" sz="2400" b="1" dirty="0">
                <a:solidFill>
                  <a:schemeClr val="tx1"/>
                </a:solidFill>
              </a:rPr>
              <a:t>101 real valued &amp; 101 complex valued frequencies</a:t>
            </a:r>
            <a:r>
              <a:rPr lang="en-US" sz="2400" dirty="0">
                <a:solidFill>
                  <a:schemeClr val="tx1"/>
                </a:solidFill>
              </a:rPr>
              <a:t> ranging from 50 to 150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training data </a:t>
            </a:r>
            <a:r>
              <a:rPr lang="en-US" sz="2400" dirty="0">
                <a:solidFill>
                  <a:schemeClr val="tx1"/>
                </a:solidFill>
              </a:rPr>
              <a:t>is generated </a:t>
            </a:r>
            <a:r>
              <a:rPr lang="en-US" sz="2400" b="1" dirty="0">
                <a:solidFill>
                  <a:schemeClr val="tx1"/>
                </a:solidFill>
              </a:rPr>
              <a:t>without noise and missing values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 this we </a:t>
            </a:r>
            <a:r>
              <a:rPr lang="en-US" sz="2400" b="1" dirty="0">
                <a:solidFill>
                  <a:schemeClr val="tx1"/>
                </a:solidFill>
              </a:rPr>
              <a:t>sample</a:t>
            </a:r>
            <a:r>
              <a:rPr lang="en-US" sz="2400" dirty="0">
                <a:solidFill>
                  <a:schemeClr val="tx1"/>
                </a:solidFill>
              </a:rPr>
              <a:t> the potential</a:t>
            </a:r>
            <a:r>
              <a:rPr lang="en-US" sz="2400" b="1" dirty="0">
                <a:solidFill>
                  <a:schemeClr val="tx1"/>
                </a:solidFill>
              </a:rPr>
              <a:t> AWG input </a:t>
            </a:r>
            <a:r>
              <a:rPr lang="en-US" sz="2400" dirty="0">
                <a:solidFill>
                  <a:schemeClr val="tx1"/>
                </a:solidFill>
              </a:rPr>
              <a:t>spectra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by </a:t>
            </a:r>
            <a:r>
              <a:rPr lang="en-US" sz="2400" b="1" dirty="0">
                <a:solidFill>
                  <a:schemeClr val="tx1"/>
                </a:solidFill>
              </a:rPr>
              <a:t>randomly selecting points</a:t>
            </a:r>
            <a:r>
              <a:rPr lang="en-US" sz="2400" dirty="0">
                <a:solidFill>
                  <a:schemeClr val="tx1"/>
                </a:solidFill>
              </a:rPr>
              <a:t> on the </a:t>
            </a:r>
            <a:r>
              <a:rPr lang="en-US" sz="2400" b="1" dirty="0">
                <a:solidFill>
                  <a:schemeClr val="tx1"/>
                </a:solidFill>
              </a:rPr>
              <a:t>surface </a:t>
            </a:r>
            <a:r>
              <a:rPr lang="en-US" sz="2400" dirty="0">
                <a:solidFill>
                  <a:schemeClr val="tx1"/>
                </a:solidFill>
              </a:rPr>
              <a:t>of a</a:t>
            </a:r>
            <a:r>
              <a:rPr lang="en-US" sz="2400" b="1" dirty="0">
                <a:solidFill>
                  <a:schemeClr val="tx1"/>
                </a:solidFill>
              </a:rPr>
              <a:t> 22-dimensional sphere</a:t>
            </a:r>
            <a:r>
              <a:rPr lang="en-US" sz="2400" dirty="0">
                <a:solidFill>
                  <a:schemeClr val="tx1"/>
                </a:solidFill>
              </a:rPr>
              <a:t>, ensuring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that the </a:t>
            </a:r>
            <a:r>
              <a:rPr lang="en-US" sz="2400" b="1" dirty="0">
                <a:solidFill>
                  <a:schemeClr val="tx1"/>
                </a:solidFill>
              </a:rPr>
              <a:t>norm</a:t>
            </a:r>
            <a:r>
              <a:rPr lang="en-US" sz="2400" dirty="0">
                <a:solidFill>
                  <a:schemeClr val="tx1"/>
                </a:solidFill>
              </a:rPr>
              <a:t> is </a:t>
            </a:r>
            <a:r>
              <a:rPr lang="en-US" sz="2400" b="1" dirty="0">
                <a:solidFill>
                  <a:schemeClr val="tx1"/>
                </a:solidFill>
              </a:rPr>
              <a:t>constant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AOM output </a:t>
            </a:r>
            <a:r>
              <a:rPr lang="en-US" sz="2400" dirty="0">
                <a:solidFill>
                  <a:schemeClr val="tx1"/>
                </a:solidFill>
              </a:rPr>
              <a:t>is obtained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by</a:t>
            </a:r>
            <a:r>
              <a:rPr lang="en-US" sz="2400" b="1" dirty="0">
                <a:solidFill>
                  <a:schemeClr val="tx1"/>
                </a:solidFill>
              </a:rPr>
              <a:t> simulating the AOM </a:t>
            </a:r>
            <a:r>
              <a:rPr lang="en-US" sz="2400" dirty="0">
                <a:solidFill>
                  <a:schemeClr val="tx1"/>
                </a:solidFill>
              </a:rPr>
              <a:t>using a provided </a:t>
            </a:r>
            <a:r>
              <a:rPr lang="en-US" sz="2400" b="1" dirty="0">
                <a:solidFill>
                  <a:schemeClr val="tx1"/>
                </a:solidFill>
              </a:rPr>
              <a:t>mathematical model </a:t>
            </a:r>
            <a:r>
              <a:rPr lang="en-US" sz="2400" dirty="0">
                <a:solidFill>
                  <a:schemeClr val="tx1"/>
                </a:solidFill>
              </a:rPr>
              <a:t>which is </a:t>
            </a:r>
            <a:r>
              <a:rPr lang="en-US" sz="2400" b="1" dirty="0">
                <a:solidFill>
                  <a:schemeClr val="tx1"/>
                </a:solidFill>
              </a:rPr>
              <a:t>similar </a:t>
            </a:r>
            <a:r>
              <a:rPr lang="en-US" sz="2400" dirty="0">
                <a:solidFill>
                  <a:schemeClr val="tx1"/>
                </a:solidFill>
              </a:rPr>
              <a:t>in</a:t>
            </a:r>
            <a:r>
              <a:rPr lang="en-US" sz="2400" b="1" dirty="0">
                <a:solidFill>
                  <a:schemeClr val="tx1"/>
                </a:solidFill>
              </a:rPr>
              <a:t> complexity.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Using both the simulated AOM output spectra as input and the sampled AWG input spectra as desired output, we train the model.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E4AF8BF-8F82-066F-295F-59461B4A7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33600" y="15824880"/>
            <a:ext cx="12138660" cy="6172200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96CBC948-27AC-AF2F-C699-01A2EF95937A}"/>
              </a:ext>
            </a:extLst>
          </p:cNvPr>
          <p:cNvSpPr txBox="1"/>
          <p:nvPr/>
        </p:nvSpPr>
        <p:spPr>
          <a:xfrm>
            <a:off x="2033061" y="15402125"/>
            <a:ext cx="611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Simplified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Experimental Setup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A7837B23-61DF-F93E-B627-AA51D70F20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33600" y="23326699"/>
            <a:ext cx="12138660" cy="4602422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A52A4000-B26D-9A20-F1BD-63E4D17430A5}"/>
              </a:ext>
            </a:extLst>
          </p:cNvPr>
          <p:cNvSpPr txBox="1"/>
          <p:nvPr/>
        </p:nvSpPr>
        <p:spPr>
          <a:xfrm>
            <a:off x="2032869" y="22232224"/>
            <a:ext cx="6624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Processing </a:t>
            </a:r>
            <a:endParaRPr lang="de-DE" sz="3200" dirty="0">
              <a:solidFill>
                <a:srgbClr val="19406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AC160-009D-A93C-D279-F9856A4396BC}"/>
              </a:ext>
            </a:extLst>
          </p:cNvPr>
          <p:cNvSpPr/>
          <p:nvPr/>
        </p:nvSpPr>
        <p:spPr>
          <a:xfrm>
            <a:off x="16505758" y="1418653"/>
            <a:ext cx="5544616" cy="1296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E2185-95B8-40D1-763F-C18F4BC62366}"/>
              </a:ext>
            </a:extLst>
          </p:cNvPr>
          <p:cNvSpPr txBox="1"/>
          <p:nvPr/>
        </p:nvSpPr>
        <p:spPr>
          <a:xfrm>
            <a:off x="10241062" y="1158800"/>
            <a:ext cx="213863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DSAI Project Seminar</a:t>
            </a:r>
          </a:p>
          <a:p>
            <a:endParaRPr lang="de-D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AE62232-3523-6D71-C1CE-90AE8896FE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39589" y="11209764"/>
            <a:ext cx="8684437" cy="43422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9264A3-3A27-8832-FF13-1C443A0C4AF3}"/>
              </a:ext>
            </a:extLst>
          </p:cNvPr>
          <p:cNvSpPr txBox="1"/>
          <p:nvPr/>
        </p:nvSpPr>
        <p:spPr>
          <a:xfrm>
            <a:off x="19386078" y="15121339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1: Experimental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3B10A-BDE5-9B53-86E8-1C9F932DF43E}"/>
              </a:ext>
            </a:extLst>
          </p:cNvPr>
          <p:cNvSpPr txBox="1"/>
          <p:nvPr/>
        </p:nvSpPr>
        <p:spPr>
          <a:xfrm>
            <a:off x="2257952" y="21566193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AE4B9A-B937-55E7-D1FA-8F235CB7ABC5}"/>
              </a:ext>
            </a:extLst>
          </p:cNvPr>
          <p:cNvSpPr txBox="1"/>
          <p:nvPr/>
        </p:nvSpPr>
        <p:spPr>
          <a:xfrm>
            <a:off x="2257952" y="27179121"/>
            <a:ext cx="2418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3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F4CDF056-36A3-FEFF-C260-45661A505D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20800" y="28837857"/>
            <a:ext cx="2658680" cy="102461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F10DDD6-B188-EAC1-65C1-213EAF63F1DE}"/>
              </a:ext>
            </a:extLst>
          </p:cNvPr>
          <p:cNvSpPr txBox="1"/>
          <p:nvPr/>
        </p:nvSpPr>
        <p:spPr>
          <a:xfrm>
            <a:off x="2133600" y="28007934"/>
            <a:ext cx="4166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Architecture</a:t>
            </a:r>
          </a:p>
          <a:p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E7C29-B3A7-E1E5-FDC6-FE86F9280587}"/>
              </a:ext>
            </a:extLst>
          </p:cNvPr>
          <p:cNvSpPr txBox="1"/>
          <p:nvPr/>
        </p:nvSpPr>
        <p:spPr>
          <a:xfrm>
            <a:off x="7518004" y="29056130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2BBB16-E444-DD63-AD39-9FF3314A07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81137" y="29883743"/>
            <a:ext cx="7317326" cy="49130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762F54-A75F-51F9-4BF1-46ABF3C8A1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13479" y="34977979"/>
            <a:ext cx="7285135" cy="4569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B41BF1E-5935-1B3A-DD82-385BECCEB5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96177" y="29613913"/>
            <a:ext cx="10917451" cy="49544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36CB1D-1EB9-0FA3-5B05-A9C0D1D372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896177" y="34793532"/>
            <a:ext cx="10917451" cy="49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2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61F2B26307F469647E24EC60BB400" ma:contentTypeVersion="6" ma:contentTypeDescription="Ein neues Dokument erstellen." ma:contentTypeScope="" ma:versionID="4f979b4d35c23bcdf0530eadb6f3b4ca">
  <xsd:schema xmlns:xsd="http://www.w3.org/2001/XMLSchema" xmlns:xs="http://www.w3.org/2001/XMLSchema" xmlns:p="http://schemas.microsoft.com/office/2006/metadata/properties" xmlns:ns2="0d8a9e77-e5df-4dea-a25d-6fd5fe8176f9" targetNamespace="http://schemas.microsoft.com/office/2006/metadata/properties" ma:root="true" ma:fieldsID="839fb1b8b8081b8bc7e16d8b7b076f17" ns2:_="">
    <xsd:import namespace="0d8a9e77-e5df-4dea-a25d-6fd5fe8176f9"/>
    <xsd:element name="properties">
      <xsd:complexType>
        <xsd:sequence>
          <xsd:element name="documentManagement">
            <xsd:complexType>
              <xsd:all>
                <xsd:element ref="ns2:Datei_x002d_Typ" minOccurs="0"/>
                <xsd:element ref="ns2:Vorlagen_x002d_Typ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a9e77-e5df-4dea-a25d-6fd5fe8176f9" elementFormDefault="qualified">
    <xsd:import namespace="http://schemas.microsoft.com/office/2006/documentManagement/types"/>
    <xsd:import namespace="http://schemas.microsoft.com/office/infopath/2007/PartnerControls"/>
    <xsd:element name="Datei_x002d_Typ" ma:index="8" nillable="true" ma:displayName="Datei-Typ" ma:format="Dropdown" ma:internalName="Datei_x002d_Typ">
      <xsd:simpleType>
        <xsd:restriction base="dms:Choice">
          <xsd:enumeration value="dotx"/>
          <xsd:enumeration value="docx"/>
          <xsd:enumeration value="pptx"/>
          <xsd:enumeration value="pdf"/>
          <xsd:enumeration value="afpub"/>
          <xsd:enumeration value="idml"/>
          <xsd:enumeration value="indt"/>
          <xsd:enumeration value="jpg"/>
          <xsd:enumeration value="LaTeX"/>
        </xsd:restriction>
      </xsd:simpleType>
    </xsd:element>
    <xsd:element name="Vorlagen_x002d_Typ" ma:index="9" nillable="true" ma:displayName="Vorlagen-Typ" ma:format="Dropdown" ma:internalName="Vorlagen_x002d_Typ">
      <xsd:simpleType>
        <xsd:restriction base="dms:Choice">
          <xsd:enumeration value="Präsentation"/>
          <xsd:enumeration value="Briefvorlage"/>
          <xsd:enumeration value="E-Mail-Signatur"/>
          <xsd:enumeration value="Urkunde"/>
          <xsd:enumeration value="Flyer"/>
          <xsd:enumeration value="Poster"/>
          <xsd:enumeration value="Dokument"/>
          <xsd:enumeration value="Arbeitszeugnis"/>
          <xsd:enumeration value="Hintergrund"/>
          <xsd:enumeration value="Poster wissenschaftlich"/>
          <xsd:enumeration value="Anleitung, Beispiel, Hinweis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i_x002d_Typ xmlns="0d8a9e77-e5df-4dea-a25d-6fd5fe8176f9">pptx</Datei_x002d_Typ>
    <Vorlagen_x002d_Typ xmlns="0d8a9e77-e5df-4dea-a25d-6fd5fe8176f9">Poster wissenschaftlich</Vorlagen_x002d_Typ>
  </documentManagement>
</p:properties>
</file>

<file path=customXml/itemProps1.xml><?xml version="1.0" encoding="utf-8"?>
<ds:datastoreItem xmlns:ds="http://schemas.openxmlformats.org/officeDocument/2006/customXml" ds:itemID="{61CF5FA1-F6B2-4E1C-B324-AB3FEA1CB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a9e77-e5df-4dea-a25d-6fd5fe817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C7943D-E0B0-4C98-87CE-5E1D610D3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A96314-6CE3-4747-8FFF-5DB3352FDD8D}">
  <ds:schemaRefs>
    <ds:schemaRef ds:uri="http://schemas.microsoft.com/office/2006/metadata/properties"/>
    <ds:schemaRef ds:uri="http://schemas.microsoft.com/office/infopath/2007/PartnerControls"/>
    <ds:schemaRef ds:uri="0d8a9e77-e5df-4dea-a25d-6fd5fe8176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Lucida Grande</vt:lpstr>
      <vt:lpstr>Segoe UI</vt:lpstr>
      <vt:lpstr>Verdana</vt:lpstr>
      <vt:lpstr>1_Office-Design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Jonas Henker</cp:lastModifiedBy>
  <cp:revision>191</cp:revision>
  <dcterms:created xsi:type="dcterms:W3CDTF">2010-05-03T10:36:49Z</dcterms:created>
  <dcterms:modified xsi:type="dcterms:W3CDTF">2025-06-23T11:34:07Z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0x010100BF561F2B26307F469647E24EC60BB400</vt:lpwstr>
  </property>
  <property fmtid="{D5CDD505-2E9C-101B-9397-08002B2CF9AE}" pid="3" name="UdS_Inhaltssprache">
    <vt:lpwstr>Deutsch</vt:lpwstr>
  </property>
</Properties>
</file>