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4"/>
  </p:sldMasterIdLst>
  <p:notesMasterIdLst>
    <p:notesMasterId r:id="rId6"/>
  </p:notesMasterIdLst>
  <p:handoutMasterIdLst>
    <p:handoutMasterId r:id="rId7"/>
  </p:handoutMasterIdLst>
  <p:sldIdLst>
    <p:sldId id="286" r:id="rId5"/>
  </p:sldIdLst>
  <p:sldSz cx="30275213" cy="42803763"/>
  <p:notesSz cx="6858000" cy="9144000"/>
  <p:defaultTextStyle>
    <a:defPPr>
      <a:defRPr lang="de-DE"/>
    </a:defPPr>
    <a:lvl1pPr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087941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175882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263823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351764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0439705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12527646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14615587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16703528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853" userDrawn="1">
          <p15:clr>
            <a:srgbClr val="A4A3A4"/>
          </p15:clr>
        </p15:guide>
        <p15:guide id="3" orient="horz" pos="1647" userDrawn="1">
          <p15:clr>
            <a:srgbClr val="A4A3A4"/>
          </p15:clr>
        </p15:guide>
        <p15:guide id="4" orient="horz" pos="3094" userDrawn="1">
          <p15:clr>
            <a:srgbClr val="A4A3A4"/>
          </p15:clr>
        </p15:guide>
        <p15:guide id="5" pos="18381" userDrawn="1">
          <p15:clr>
            <a:srgbClr val="A4A3A4"/>
          </p15:clr>
        </p15:guide>
        <p15:guide id="6" pos="690" userDrawn="1">
          <p15:clr>
            <a:srgbClr val="A4A3A4"/>
          </p15:clr>
        </p15:guide>
        <p15:guide id="10" orient="horz" pos="6950" userDrawn="1">
          <p15:clr>
            <a:srgbClr val="A4A3A4"/>
          </p15:clr>
        </p15:guide>
        <p15:guide id="12" pos="6360" userDrawn="1">
          <p15:clr>
            <a:srgbClr val="A4A3A4"/>
          </p15:clr>
        </p15:guide>
        <p15:guide id="13" pos="6723" userDrawn="1">
          <p15:clr>
            <a:srgbClr val="A4A3A4"/>
          </p15:clr>
        </p15:guide>
        <p15:guide id="14" pos="1344" userDrawn="1">
          <p15:clr>
            <a:srgbClr val="A4A3A4"/>
          </p15:clr>
        </p15:guide>
        <p15:guide id="15" pos="12393" userDrawn="1">
          <p15:clr>
            <a:srgbClr val="A4A3A4"/>
          </p15:clr>
        </p15:guide>
        <p15:guide id="16" orient="horz" pos="7536" userDrawn="1">
          <p15:clr>
            <a:srgbClr val="A4A3A4"/>
          </p15:clr>
        </p15:guide>
        <p15:guide id="17" pos="12711" userDrawn="1">
          <p15:clr>
            <a:srgbClr val="A4A3A4"/>
          </p15:clr>
        </p15:guide>
        <p15:guide id="18" orient="horz" pos="174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06B"/>
    <a:srgbClr val="595959"/>
    <a:srgbClr val="5D7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2" autoAdjust="0"/>
    <p:restoredTop sz="96374" autoAdjust="0"/>
  </p:normalViewPr>
  <p:slideViewPr>
    <p:cSldViewPr snapToObjects="1">
      <p:cViewPr>
        <p:scale>
          <a:sx n="50" d="100"/>
          <a:sy n="50" d="100"/>
        </p:scale>
        <p:origin x="1860" y="-2058"/>
      </p:cViewPr>
      <p:guideLst>
        <p:guide orient="horz" pos="13482"/>
        <p:guide pos="9853"/>
        <p:guide orient="horz" pos="1647"/>
        <p:guide orient="horz" pos="3094"/>
        <p:guide pos="18381"/>
        <p:guide pos="690"/>
        <p:guide orient="horz" pos="6950"/>
        <p:guide pos="6360"/>
        <p:guide pos="6723"/>
        <p:guide pos="1344"/>
        <p:guide pos="12393"/>
        <p:guide orient="horz" pos="7536"/>
        <p:guide pos="12711"/>
        <p:guide orient="horz" pos="174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623969F-D891-46BD-8026-4D4706C97F6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0"/>
            <a:r>
              <a:rPr lang="de-DE" noProof="0"/>
              <a:t>Zweite Ebene</a:t>
            </a:r>
          </a:p>
          <a:p>
            <a:pPr lvl="0"/>
            <a:r>
              <a:rPr lang="de-DE" noProof="0"/>
              <a:t>Dritte Ebene</a:t>
            </a:r>
          </a:p>
          <a:p>
            <a:pPr lvl="0"/>
            <a:r>
              <a:rPr lang="de-DE" noProof="0"/>
              <a:t>Vierte Ebene</a:t>
            </a:r>
          </a:p>
          <a:p>
            <a:pPr lv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F9676CD-C051-484A-892C-7DD7A3D409C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1pPr>
    <a:lvl2pPr marL="3392904" indent="-1304963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2pPr>
    <a:lvl3pPr marL="5219852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3pPr>
    <a:lvl4pPr marL="7307793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4pPr>
    <a:lvl5pPr marL="9395734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ließtext fett 20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2" y="0"/>
            <a:ext cx="23726096" cy="27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hteck 18"/>
          <p:cNvSpPr>
            <a:spLocks noChangeArrowheads="1"/>
          </p:cNvSpPr>
          <p:nvPr userDrawn="1"/>
        </p:nvSpPr>
        <p:spPr bwMode="auto">
          <a:xfrm flipH="1" flipV="1">
            <a:off x="23720842" y="3"/>
            <a:ext cx="6554372" cy="138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3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ließtext 20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15771" y="41276089"/>
            <a:ext cx="30306753" cy="1527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Gerade Verbindung 15"/>
          <p:cNvCxnSpPr/>
          <p:nvPr userDrawn="1"/>
        </p:nvCxnSpPr>
        <p:spPr>
          <a:xfrm>
            <a:off x="26821950" y="41540962"/>
            <a:ext cx="1" cy="126280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41204081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Bild 15" descr="haupt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768" y="862676"/>
            <a:ext cx="5310846" cy="223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745595" y="807593"/>
            <a:ext cx="22692845" cy="3122362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16228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  <p:sp>
        <p:nvSpPr>
          <p:cNvPr id="18" name="Textplatzhalter 28"/>
          <p:cNvSpPr>
            <a:spLocks noGrp="1"/>
          </p:cNvSpPr>
          <p:nvPr>
            <p:ph type="body" sz="quarter" idx="11"/>
          </p:nvPr>
        </p:nvSpPr>
        <p:spPr>
          <a:xfrm>
            <a:off x="4048602" y="8426238"/>
            <a:ext cx="23452900" cy="28060245"/>
          </a:xfrm>
          <a:prstGeom prst="rect">
            <a:avLst/>
          </a:prstGeom>
        </p:spPr>
        <p:txBody>
          <a:bodyPr vert="horz" lIns="0"/>
          <a:lstStyle>
            <a:lvl1pPr marL="0" marR="0" indent="-2140162" algn="l" defTabSz="285355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482" b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853550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570710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856065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1420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2"/>
          </p:nvPr>
        </p:nvSpPr>
        <p:spPr>
          <a:xfrm>
            <a:off x="745595" y="40869393"/>
            <a:ext cx="25603303" cy="2278904"/>
          </a:xfrm>
        </p:spPr>
        <p:txBody>
          <a:bodyPr rtlCol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3"/>
          </p:nvPr>
        </p:nvSpPr>
        <p:spPr>
          <a:xfrm>
            <a:off x="27294999" y="40866705"/>
            <a:ext cx="2980215" cy="2278904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A90E5E7-075E-4463-AEF7-04E2DF91395C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527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14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eingerüc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4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1 - Gelb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23.06.2025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169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2 -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23.06.2025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9578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3 - Blau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23.06.2025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136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7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Datum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Fußzeile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7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604D6649-0FE0-49FA-8281-0051DAE4EEB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7" r:id="rId2"/>
    <p:sldLayoutId id="2147483786" r:id="rId3"/>
    <p:sldLayoutId id="2147483789" r:id="rId4"/>
    <p:sldLayoutId id="2147483800" r:id="rId5"/>
    <p:sldLayoutId id="2147483801" r:id="rId6"/>
    <p:sldLayoutId id="2147483802" r:id="rId7"/>
  </p:sldLayoutIdLst>
  <p:hf hdr="0"/>
  <p:txStyles>
    <p:titleStyle>
      <a:lvl1pPr algn="ctr" defTabSz="2853550" rtl="0" eaLnBrk="0" fontAlgn="base" hangingPunct="0">
        <a:spcBef>
          <a:spcPct val="0"/>
        </a:spcBef>
        <a:spcAft>
          <a:spcPct val="0"/>
        </a:spcAft>
        <a:defRPr sz="27462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2pPr>
      <a:lvl3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3pPr>
      <a:lvl4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4pPr>
      <a:lvl5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5pPr>
      <a:lvl6pPr marL="2853550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6pPr>
      <a:lvl7pPr marL="570710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7pPr>
      <a:lvl8pPr marL="856065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8pPr>
      <a:lvl9pPr marL="1141420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9pPr>
    </p:titleStyle>
    <p:bodyStyle>
      <a:lvl1pPr marL="2140162" indent="-2140162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973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637019" indent="-1783469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476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7133876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979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9987427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482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2840977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482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5694527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6pPr>
      <a:lvl7pPr marL="18548078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7pPr>
      <a:lvl8pPr marL="21401628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8pPr>
      <a:lvl9pPr marL="24255180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1pPr>
      <a:lvl2pPr marL="2853550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2pPr>
      <a:lvl3pPr marL="570710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3pPr>
      <a:lvl4pPr marL="856065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4pPr>
      <a:lvl5pPr marL="1141420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5pPr>
      <a:lvl6pPr marL="14267753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6pPr>
      <a:lvl7pPr marL="17121303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7pPr>
      <a:lvl8pPr marL="19974854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8pPr>
      <a:lvl9pPr marL="22828404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807" y="417977"/>
            <a:ext cx="12384000" cy="225092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0" y="3080759"/>
            <a:ext cx="30275213" cy="57153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18"/>
          <p:cNvSpPr>
            <a:spLocks noChangeArrowheads="1"/>
          </p:cNvSpPr>
          <p:nvPr/>
        </p:nvSpPr>
        <p:spPr bwMode="auto">
          <a:xfrm flipH="1" flipV="1">
            <a:off x="-14126" y="3078262"/>
            <a:ext cx="23763218" cy="27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/>
        </p:nvSpPr>
        <p:spPr bwMode="auto">
          <a:xfrm flipH="1" flipV="1">
            <a:off x="23734967" y="3078263"/>
            <a:ext cx="6554372" cy="138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platzhalter 26"/>
          <p:cNvSpPr txBox="1">
            <a:spLocks/>
          </p:cNvSpPr>
          <p:nvPr/>
        </p:nvSpPr>
        <p:spPr>
          <a:xfrm>
            <a:off x="1685587" y="3816236"/>
            <a:ext cx="26373682" cy="4783693"/>
          </a:xfrm>
          <a:prstGeom prst="rect">
            <a:avLst/>
          </a:prstGeom>
        </p:spPr>
        <p:txBody>
          <a:bodyPr vert="horz"/>
          <a:lstStyle>
            <a:lvl1pPr marL="0" indent="0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0" dirty="0">
                <a:solidFill>
                  <a:schemeClr val="bg1"/>
                </a:solidFill>
              </a:rPr>
              <a:t>Intelligent AOM</a:t>
            </a:r>
          </a:p>
        </p:txBody>
      </p:sp>
      <p:sp>
        <p:nvSpPr>
          <p:cNvPr id="18" name="Textplatzhalter 26"/>
          <p:cNvSpPr txBox="1">
            <a:spLocks/>
          </p:cNvSpPr>
          <p:nvPr/>
        </p:nvSpPr>
        <p:spPr>
          <a:xfrm>
            <a:off x="1714722" y="9484298"/>
            <a:ext cx="10754118" cy="324990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3200" b="1" dirty="0" err="1">
                <a:solidFill>
                  <a:srgbClr val="19406B"/>
                </a:solidFill>
              </a:rPr>
              <a:t>Introduction</a:t>
            </a:r>
            <a:r>
              <a:rPr lang="de-DE" sz="3200" b="1" dirty="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In the experimental setup the spectrum of an incoming laser beam is changed in an </a:t>
            </a:r>
            <a:r>
              <a:rPr lang="en-US" sz="2400" b="1" dirty="0" err="1">
                <a:solidFill>
                  <a:schemeClr val="tx1"/>
                </a:solidFill>
              </a:rPr>
              <a:t>acousto</a:t>
            </a:r>
            <a:r>
              <a:rPr lang="en-US" sz="2400" b="1" dirty="0">
                <a:solidFill>
                  <a:schemeClr val="tx1"/>
                </a:solidFill>
              </a:rPr>
              <a:t>-optical modulator (AOM) </a:t>
            </a:r>
            <a:r>
              <a:rPr lang="en-US" sz="2400" dirty="0">
                <a:solidFill>
                  <a:schemeClr val="tx1"/>
                </a:solidFill>
              </a:rPr>
              <a:t>by interfering with an applied radio frequency (rf) signal coming from an </a:t>
            </a:r>
            <a:r>
              <a:rPr lang="en-US" sz="2400" b="1" dirty="0">
                <a:solidFill>
                  <a:schemeClr val="tx1"/>
                </a:solidFill>
              </a:rPr>
              <a:t>arbitrary wave generator (AWG).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We want to </a:t>
            </a:r>
            <a:r>
              <a:rPr lang="en-US" sz="2400" b="1" dirty="0">
                <a:solidFill>
                  <a:schemeClr val="tx1"/>
                </a:solidFill>
              </a:rPr>
              <a:t>predict</a:t>
            </a:r>
            <a:r>
              <a:rPr lang="en-US" sz="2400" dirty="0">
                <a:solidFill>
                  <a:schemeClr val="tx1"/>
                </a:solidFill>
              </a:rPr>
              <a:t> the required </a:t>
            </a:r>
            <a:r>
              <a:rPr lang="en-US" sz="2400" b="1" dirty="0">
                <a:solidFill>
                  <a:schemeClr val="tx1"/>
                </a:solidFill>
              </a:rPr>
              <a:t>frequency spectrum</a:t>
            </a:r>
            <a:r>
              <a:rPr lang="en-US" sz="2400" dirty="0">
                <a:solidFill>
                  <a:schemeClr val="tx1"/>
                </a:solidFill>
              </a:rPr>
              <a:t> produced by the AWG given a desired output spectrum which should then be produced by the AOM.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24" name="Textplatzhalter 26"/>
          <p:cNvSpPr txBox="1">
            <a:spLocks/>
          </p:cNvSpPr>
          <p:nvPr/>
        </p:nvSpPr>
        <p:spPr>
          <a:xfrm>
            <a:off x="1787633" y="6282589"/>
            <a:ext cx="25984200" cy="2024336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>
                <a:solidFill>
                  <a:schemeClr val="bg1"/>
                </a:solidFill>
              </a:rPr>
              <a:t>Project </a:t>
            </a:r>
            <a:r>
              <a:rPr lang="de-DE" sz="4800" b="1" dirty="0" err="1">
                <a:solidFill>
                  <a:schemeClr val="bg1"/>
                </a:solidFill>
              </a:rPr>
              <a:t>Donor</a:t>
            </a:r>
            <a:r>
              <a:rPr lang="de-DE" sz="4800" b="1" dirty="0">
                <a:solidFill>
                  <a:schemeClr val="bg1"/>
                </a:solidFill>
              </a:rPr>
              <a:t>: Prof. Dr. Eschner &amp; Team (Experimental Physics – Quantum </a:t>
            </a:r>
            <a:r>
              <a:rPr lang="de-DE" sz="4800" b="1" dirty="0" err="1">
                <a:solidFill>
                  <a:schemeClr val="bg1"/>
                </a:solidFill>
              </a:rPr>
              <a:t>Photonics</a:t>
            </a:r>
            <a:r>
              <a:rPr lang="de-DE" sz="4800" b="1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Leo Forster &amp; Jonas Henker</a:t>
            </a:r>
          </a:p>
        </p:txBody>
      </p:sp>
      <p:sp>
        <p:nvSpPr>
          <p:cNvPr id="29" name="Rechteck 28"/>
          <p:cNvSpPr/>
          <p:nvPr/>
        </p:nvSpPr>
        <p:spPr>
          <a:xfrm>
            <a:off x="2" y="42212193"/>
            <a:ext cx="30275213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platzhalter 26"/>
          <p:cNvSpPr txBox="1">
            <a:spLocks/>
          </p:cNvSpPr>
          <p:nvPr/>
        </p:nvSpPr>
        <p:spPr>
          <a:xfrm>
            <a:off x="15835427" y="13982483"/>
            <a:ext cx="12545336" cy="16544457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de-DE" sz="3200" b="1" dirty="0">
                <a:solidFill>
                  <a:srgbClr val="19406B"/>
                </a:solidFill>
              </a:rPr>
              <a:t>Motivation </a:t>
            </a:r>
            <a:r>
              <a:rPr lang="de-DE" sz="1200" dirty="0">
                <a:solidFill>
                  <a:schemeClr val="tx1"/>
                </a:solidFill>
              </a:rPr>
              <a:t>[Image 1, Image 2]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For experiments in the field of quantum photonics </a:t>
            </a:r>
            <a:r>
              <a:rPr lang="en-US" sz="2400" b="1" dirty="0">
                <a:solidFill>
                  <a:schemeClr val="tx1"/>
                </a:solidFill>
              </a:rPr>
              <a:t>concrete frequency spectra </a:t>
            </a:r>
            <a:r>
              <a:rPr lang="en-US" sz="2400" dirty="0">
                <a:solidFill>
                  <a:schemeClr val="tx1"/>
                </a:solidFill>
              </a:rPr>
              <a:t>are often needed. Due to </a:t>
            </a:r>
            <a:r>
              <a:rPr lang="en-US" sz="2400" b="1" dirty="0">
                <a:solidFill>
                  <a:schemeClr val="tx1"/>
                </a:solidFill>
              </a:rPr>
              <a:t>nonlinear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complex input-output relationships of the AOM,</a:t>
            </a:r>
            <a:r>
              <a:rPr lang="en-US" sz="2400" dirty="0">
                <a:solidFill>
                  <a:schemeClr val="tx1"/>
                </a:solidFill>
              </a:rPr>
              <a:t> the required AWG configurations </a:t>
            </a:r>
            <a:r>
              <a:rPr lang="en-US" sz="2400" b="1" dirty="0">
                <a:solidFill>
                  <a:schemeClr val="tx1"/>
                </a:solidFill>
              </a:rPr>
              <a:t>can not be computed </a:t>
            </a:r>
            <a:r>
              <a:rPr lang="en-US" sz="2400" dirty="0">
                <a:solidFill>
                  <a:schemeClr val="tx1"/>
                </a:solidFill>
              </a:rPr>
              <a:t>easily but by applying </a:t>
            </a:r>
            <a:r>
              <a:rPr lang="en-US" sz="2400" b="1" dirty="0">
                <a:solidFill>
                  <a:schemeClr val="tx1"/>
                </a:solidFill>
              </a:rPr>
              <a:t>machine learning methods </a:t>
            </a:r>
            <a:r>
              <a:rPr lang="en-US" sz="2400" dirty="0">
                <a:solidFill>
                  <a:schemeClr val="tx1"/>
                </a:solidFill>
              </a:rPr>
              <a:t> we can predict them to a certain accuracy. Doing so, we achieve the </a:t>
            </a:r>
            <a:r>
              <a:rPr lang="en-US" sz="2400" b="1" dirty="0">
                <a:solidFill>
                  <a:schemeClr val="tx1"/>
                </a:solidFill>
              </a:rPr>
              <a:t>ability to control</a:t>
            </a:r>
            <a:r>
              <a:rPr lang="en-US" sz="2400" dirty="0">
                <a:solidFill>
                  <a:schemeClr val="tx1"/>
                </a:solidFill>
              </a:rPr>
              <a:t> output frequency spectra </a:t>
            </a:r>
            <a:r>
              <a:rPr lang="en-US" sz="2400" b="1" dirty="0">
                <a:solidFill>
                  <a:schemeClr val="tx1"/>
                </a:solidFill>
              </a:rPr>
              <a:t>freely</a:t>
            </a:r>
            <a:r>
              <a:rPr lang="en-US" sz="2400" dirty="0">
                <a:solidFill>
                  <a:schemeClr val="tx1"/>
                </a:solidFill>
              </a:rPr>
              <a:t>, provided by the configurations given by our model.</a:t>
            </a:r>
          </a:p>
          <a:p>
            <a:pPr algn="just">
              <a:lnSpc>
                <a:spcPct val="150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de-DE" sz="3200" b="1" dirty="0" err="1">
                <a:solidFill>
                  <a:srgbClr val="19406B"/>
                </a:solidFill>
              </a:rPr>
              <a:t>Objectives</a:t>
            </a:r>
            <a:r>
              <a:rPr lang="de-DE" sz="3200" b="1" dirty="0">
                <a:solidFill>
                  <a:srgbClr val="19406B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Find a</a:t>
            </a:r>
            <a:r>
              <a:rPr lang="en-US" sz="2400" b="1" dirty="0">
                <a:solidFill>
                  <a:schemeClr val="tx1"/>
                </a:solidFill>
              </a:rPr>
              <a:t> suitable model </a:t>
            </a:r>
            <a:r>
              <a:rPr lang="en-US" sz="2400" dirty="0">
                <a:solidFill>
                  <a:schemeClr val="tx1"/>
                </a:solidFill>
              </a:rPr>
              <a:t>able to predict the required AWG input spectra, given the desired AOM output spectra and observe the </a:t>
            </a:r>
            <a:r>
              <a:rPr lang="en-US" sz="2400" b="1" dirty="0">
                <a:solidFill>
                  <a:schemeClr val="tx1"/>
                </a:solidFill>
              </a:rPr>
              <a:t>impact of </a:t>
            </a:r>
            <a:r>
              <a:rPr lang="en-US" sz="2400" dirty="0">
                <a:solidFill>
                  <a:schemeClr val="tx1"/>
                </a:solidFill>
              </a:rPr>
              <a:t>different </a:t>
            </a:r>
            <a:r>
              <a:rPr lang="en-US" sz="2400" b="1" dirty="0">
                <a:solidFill>
                  <a:schemeClr val="tx1"/>
                </a:solidFill>
              </a:rPr>
              <a:t>hyperparameters,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changes in the simulation &amp; non-linearity</a:t>
            </a:r>
            <a:r>
              <a:rPr lang="en-US" sz="2400" dirty="0">
                <a:solidFill>
                  <a:schemeClr val="tx1"/>
                </a:solidFill>
              </a:rPr>
              <a:t> on the </a:t>
            </a:r>
            <a:r>
              <a:rPr lang="en-US" sz="2400" b="1" dirty="0">
                <a:solidFill>
                  <a:schemeClr val="tx1"/>
                </a:solidFill>
              </a:rPr>
              <a:t>model performance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8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de-DE" sz="3200" b="1" dirty="0">
                <a:solidFill>
                  <a:srgbClr val="19406B"/>
                </a:solidFill>
              </a:rPr>
              <a:t>Data Processing </a:t>
            </a:r>
            <a:r>
              <a:rPr lang="de-DE" sz="1200" dirty="0">
                <a:solidFill>
                  <a:schemeClr val="tx1"/>
                </a:solidFill>
              </a:rPr>
              <a:t>[Image 3]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Each AWG </a:t>
            </a:r>
            <a:r>
              <a:rPr lang="en-US" sz="2400" b="1" dirty="0">
                <a:solidFill>
                  <a:schemeClr val="tx1"/>
                </a:solidFill>
              </a:rPr>
              <a:t>input</a:t>
            </a:r>
            <a:r>
              <a:rPr lang="en-US" sz="2400" dirty="0">
                <a:solidFill>
                  <a:schemeClr val="tx1"/>
                </a:solidFill>
              </a:rPr>
              <a:t> spectrum has </a:t>
            </a:r>
            <a:r>
              <a:rPr lang="en-US" sz="2400" b="1" dirty="0">
                <a:solidFill>
                  <a:schemeClr val="tx1"/>
                </a:solidFill>
              </a:rPr>
              <a:t>11 complex valued Fourier coefficients </a:t>
            </a:r>
            <a:r>
              <a:rPr lang="en-US" sz="2400" dirty="0">
                <a:solidFill>
                  <a:schemeClr val="tx1"/>
                </a:solidFill>
              </a:rPr>
              <a:t>(22 real valued parameters) at 11 frequencies ranging from 95 to 105 </a:t>
            </a:r>
            <a:r>
              <a:rPr lang="en-US" sz="2400" dirty="0" err="1">
                <a:solidFill>
                  <a:schemeClr val="tx1"/>
                </a:solidFill>
              </a:rPr>
              <a:t>MHz.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Similar, each AOM </a:t>
            </a:r>
            <a:r>
              <a:rPr lang="en-US" sz="2400" b="1" dirty="0">
                <a:solidFill>
                  <a:schemeClr val="tx1"/>
                </a:solidFill>
              </a:rPr>
              <a:t>output</a:t>
            </a:r>
            <a:r>
              <a:rPr lang="en-US" sz="2400" dirty="0">
                <a:solidFill>
                  <a:schemeClr val="tx1"/>
                </a:solidFill>
              </a:rPr>
              <a:t> spectrum has </a:t>
            </a:r>
            <a:r>
              <a:rPr lang="en-US" sz="2400" b="1" dirty="0">
                <a:solidFill>
                  <a:schemeClr val="tx1"/>
                </a:solidFill>
              </a:rPr>
              <a:t>101 complex valued Fourier coefficients </a:t>
            </a:r>
            <a:r>
              <a:rPr lang="en-US" sz="2400" dirty="0">
                <a:solidFill>
                  <a:schemeClr val="tx1"/>
                </a:solidFill>
              </a:rPr>
              <a:t>(202 real valued parameters) at 101 frequencies ranging from 50 to 150 </a:t>
            </a:r>
            <a:r>
              <a:rPr lang="en-US" sz="2400" dirty="0" err="1">
                <a:solidFill>
                  <a:schemeClr val="tx1"/>
                </a:solidFill>
              </a:rPr>
              <a:t>MHz.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tx1"/>
                </a:solidFill>
              </a:rPr>
              <a:t>training data </a:t>
            </a:r>
            <a:r>
              <a:rPr lang="en-US" sz="2400" dirty="0">
                <a:solidFill>
                  <a:schemeClr val="tx1"/>
                </a:solidFill>
              </a:rPr>
              <a:t>is generated without noise and missing values. For this we </a:t>
            </a:r>
            <a:r>
              <a:rPr lang="en-US" sz="2400" b="1" dirty="0">
                <a:solidFill>
                  <a:schemeClr val="tx1"/>
                </a:solidFill>
              </a:rPr>
              <a:t>sample</a:t>
            </a:r>
            <a:r>
              <a:rPr lang="en-US" sz="2400" dirty="0">
                <a:solidFill>
                  <a:schemeClr val="tx1"/>
                </a:solidFill>
              </a:rPr>
              <a:t> the potential </a:t>
            </a:r>
            <a:r>
              <a:rPr lang="en-US" sz="2400" b="1" dirty="0">
                <a:solidFill>
                  <a:schemeClr val="tx1"/>
                </a:solidFill>
              </a:rPr>
              <a:t>AWG input</a:t>
            </a:r>
            <a:r>
              <a:rPr lang="en-US" sz="2400" dirty="0">
                <a:solidFill>
                  <a:schemeClr val="tx1"/>
                </a:solidFill>
              </a:rPr>
              <a:t> spectra by </a:t>
            </a:r>
            <a:r>
              <a:rPr lang="en-US" sz="2400" b="1" dirty="0">
                <a:solidFill>
                  <a:schemeClr val="tx1"/>
                </a:solidFill>
              </a:rPr>
              <a:t>randomly selecting points</a:t>
            </a:r>
            <a:r>
              <a:rPr lang="en-US" sz="2400" dirty="0">
                <a:solidFill>
                  <a:schemeClr val="tx1"/>
                </a:solidFill>
              </a:rPr>
              <a:t> on the surface of a 22-dimensional sphere, ensuring that the norm is constant.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 AOM output is obtained by </a:t>
            </a:r>
            <a:r>
              <a:rPr lang="en-US" sz="2400" b="1" dirty="0">
                <a:solidFill>
                  <a:schemeClr val="tx1"/>
                </a:solidFill>
              </a:rPr>
              <a:t>simulating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the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AOM</a:t>
            </a:r>
            <a:r>
              <a:rPr lang="en-US" sz="2400" dirty="0">
                <a:solidFill>
                  <a:schemeClr val="tx1"/>
                </a:solidFill>
              </a:rPr>
              <a:t> using a provided </a:t>
            </a:r>
            <a:r>
              <a:rPr lang="en-US" sz="2400" b="1" dirty="0">
                <a:solidFill>
                  <a:schemeClr val="tx1"/>
                </a:solidFill>
              </a:rPr>
              <a:t>mathematical model</a:t>
            </a:r>
            <a:r>
              <a:rPr lang="en-US" sz="2400" dirty="0">
                <a:solidFill>
                  <a:schemeClr val="tx1"/>
                </a:solidFill>
              </a:rPr>
              <a:t> which is physically motivated and similar in complexity.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b="1" dirty="0">
                <a:solidFill>
                  <a:schemeClr val="tx1"/>
                </a:solidFill>
              </a:rPr>
              <a:t> training data </a:t>
            </a:r>
            <a:r>
              <a:rPr lang="en-US" sz="2400" dirty="0">
                <a:solidFill>
                  <a:schemeClr val="tx1"/>
                </a:solidFill>
              </a:rPr>
              <a:t>now consists of both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tx1"/>
                </a:solidFill>
              </a:rPr>
              <a:t>simulated AOM output spectra as input</a:t>
            </a:r>
            <a:r>
              <a:rPr lang="en-US" sz="2400" dirty="0">
                <a:solidFill>
                  <a:schemeClr val="tx1"/>
                </a:solidFill>
              </a:rPr>
              <a:t> for the model and the sampled </a:t>
            </a:r>
            <a:r>
              <a:rPr lang="en-US" sz="2400" b="1" dirty="0">
                <a:solidFill>
                  <a:schemeClr val="tx1"/>
                </a:solidFill>
              </a:rPr>
              <a:t>AWG input spectra as desired output </a:t>
            </a:r>
            <a:r>
              <a:rPr lang="en-US" sz="2400" dirty="0">
                <a:solidFill>
                  <a:schemeClr val="tx1"/>
                </a:solidFill>
              </a:rPr>
              <a:t>of the model.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We </a:t>
            </a:r>
            <a:r>
              <a:rPr lang="en-US" sz="2400" b="1" dirty="0">
                <a:solidFill>
                  <a:schemeClr val="tx1"/>
                </a:solidFill>
              </a:rPr>
              <a:t>train </a:t>
            </a:r>
            <a:r>
              <a:rPr lang="en-US" sz="2400" dirty="0">
                <a:solidFill>
                  <a:schemeClr val="tx1"/>
                </a:solidFill>
              </a:rPr>
              <a:t>the model, utilizing the mean absolute error (</a:t>
            </a:r>
            <a:r>
              <a:rPr lang="en-US" sz="2400" b="1" dirty="0">
                <a:solidFill>
                  <a:schemeClr val="tx1"/>
                </a:solidFill>
              </a:rPr>
              <a:t>MAE</a:t>
            </a:r>
            <a:r>
              <a:rPr lang="en-US" sz="2400" dirty="0">
                <a:solidFill>
                  <a:schemeClr val="tx1"/>
                </a:solidFill>
              </a:rPr>
              <a:t>) as the loss function and by gradually reducing the learning rate.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6CBC948-27AC-AF2F-C699-01A2EF95937A}"/>
              </a:ext>
            </a:extLst>
          </p:cNvPr>
          <p:cNvSpPr txBox="1"/>
          <p:nvPr/>
        </p:nvSpPr>
        <p:spPr>
          <a:xfrm>
            <a:off x="1714722" y="14117614"/>
            <a:ext cx="611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Simplified</a:t>
            </a:r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Experimental Setup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52A4000-B26D-9A20-F1BD-63E4D17430A5}"/>
              </a:ext>
            </a:extLst>
          </p:cNvPr>
          <p:cNvSpPr txBox="1"/>
          <p:nvPr/>
        </p:nvSpPr>
        <p:spPr>
          <a:xfrm>
            <a:off x="1648844" y="21544698"/>
            <a:ext cx="66240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b="1" dirty="0" err="1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3200" b="1" dirty="0" err="1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Processing </a:t>
            </a:r>
            <a:endParaRPr lang="de-DE" sz="3200" dirty="0">
              <a:solidFill>
                <a:srgbClr val="19406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DAC160-009D-A93C-D279-F9856A4396BC}"/>
              </a:ext>
            </a:extLst>
          </p:cNvPr>
          <p:cNvSpPr/>
          <p:nvPr/>
        </p:nvSpPr>
        <p:spPr>
          <a:xfrm>
            <a:off x="16519152" y="881146"/>
            <a:ext cx="5544616" cy="12961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E2185-95B8-40D1-763F-C18F4BC62366}"/>
              </a:ext>
            </a:extLst>
          </p:cNvPr>
          <p:cNvSpPr txBox="1"/>
          <p:nvPr/>
        </p:nvSpPr>
        <p:spPr>
          <a:xfrm>
            <a:off x="852218" y="378196"/>
            <a:ext cx="21386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Seminar </a:t>
            </a:r>
            <a:br>
              <a:rPr lang="en-US" sz="7200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7200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Science and Artificial Intelligence</a:t>
            </a:r>
            <a:endParaRPr lang="de-DE" sz="7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9264A3-3A27-8832-FF13-1C443A0C4AF3}"/>
              </a:ext>
            </a:extLst>
          </p:cNvPr>
          <p:cNvSpPr txBox="1"/>
          <p:nvPr/>
        </p:nvSpPr>
        <p:spPr>
          <a:xfrm>
            <a:off x="12862485" y="1323204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Image 1: Experimental Setup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10DDD6-B188-EAC1-65C1-213EAF63F1DE}"/>
              </a:ext>
            </a:extLst>
          </p:cNvPr>
          <p:cNvSpPr txBox="1"/>
          <p:nvPr/>
        </p:nvSpPr>
        <p:spPr>
          <a:xfrm>
            <a:off x="1693365" y="27121945"/>
            <a:ext cx="41666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Architecture</a:t>
            </a:r>
          </a:p>
          <a:p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9E7C29-B3A7-E1E5-FDC6-FE86F9280587}"/>
              </a:ext>
            </a:extLst>
          </p:cNvPr>
          <p:cNvSpPr txBox="1"/>
          <p:nvPr/>
        </p:nvSpPr>
        <p:spPr>
          <a:xfrm>
            <a:off x="6489591" y="28475201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62BBB16-E444-DD63-AD39-9FF3314A0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607" y="29526193"/>
            <a:ext cx="8657296" cy="581275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762F54-A75F-51F9-4BF1-46ABF3C8A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607" y="35363716"/>
            <a:ext cx="8578939" cy="53815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B41BF1E-5935-1B3A-DD82-385BECCEB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8944" y="30752105"/>
            <a:ext cx="10917451" cy="495445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436CB1D-1EB9-0FA3-5B05-A9C0D1D37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88944" y="35931724"/>
            <a:ext cx="10917451" cy="4954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9249C3-7EAD-007F-B88E-E9DF2BF53E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9429" y="10351020"/>
            <a:ext cx="6946966" cy="337699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23C7D48-3E83-BFF4-B3F7-C0CAA05D7F4A}"/>
              </a:ext>
            </a:extLst>
          </p:cNvPr>
          <p:cNvSpPr/>
          <p:nvPr/>
        </p:nvSpPr>
        <p:spPr>
          <a:xfrm>
            <a:off x="25515463" y="11195506"/>
            <a:ext cx="1008111" cy="97295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70C785-E073-E1F7-209F-469BC8DCFA00}"/>
              </a:ext>
            </a:extLst>
          </p:cNvPr>
          <p:cNvCxnSpPr/>
          <p:nvPr/>
        </p:nvCxnSpPr>
        <p:spPr>
          <a:xfrm flipH="1">
            <a:off x="26410320" y="9928830"/>
            <a:ext cx="792088" cy="12788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6937C3-4346-FCD0-4722-21D00930524C}"/>
              </a:ext>
            </a:extLst>
          </p:cNvPr>
          <p:cNvSpPr txBox="1"/>
          <p:nvPr/>
        </p:nvSpPr>
        <p:spPr>
          <a:xfrm>
            <a:off x="27300643" y="969799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AOM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8E3D94-C0D2-18F9-83EA-E2BB7E7EA871}"/>
              </a:ext>
            </a:extLst>
          </p:cNvPr>
          <p:cNvSpPr txBox="1"/>
          <p:nvPr/>
        </p:nvSpPr>
        <p:spPr>
          <a:xfrm>
            <a:off x="1787633" y="26335215"/>
            <a:ext cx="2141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Image 3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ED4BDB6-E627-30EB-25BB-AF208B06B1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8413" y="14621611"/>
            <a:ext cx="12611320" cy="700386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7BF792-5E9F-406E-D43F-3842EE8D243F}"/>
              </a:ext>
            </a:extLst>
          </p:cNvPr>
          <p:cNvSpPr txBox="1"/>
          <p:nvPr/>
        </p:nvSpPr>
        <p:spPr>
          <a:xfrm>
            <a:off x="1791073" y="2093186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Image 2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D9B6B17-A76D-6D26-6EDA-C3C0BE4F63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140118" y="9564751"/>
            <a:ext cx="8554152" cy="4277078"/>
          </a:xfrm>
          <a:prstGeom prst="rect">
            <a:avLst/>
          </a:prstGeom>
        </p:spPr>
      </p:pic>
      <p:sp>
        <p:nvSpPr>
          <p:cNvPr id="21" name="TextBox 21">
            <a:extLst>
              <a:ext uri="{FF2B5EF4-FFF2-40B4-BE49-F238E27FC236}">
                <a16:creationId xmlns:a16="http://schemas.microsoft.com/office/drawing/2014/main" id="{A84B82A1-1755-D893-D546-4FFF30568FF4}"/>
              </a:ext>
            </a:extLst>
          </p:cNvPr>
          <p:cNvSpPr txBox="1"/>
          <p:nvPr/>
        </p:nvSpPr>
        <p:spPr>
          <a:xfrm>
            <a:off x="21354902" y="966668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Laser</a:t>
            </a:r>
          </a:p>
        </p:txBody>
      </p:sp>
      <p:cxnSp>
        <p:nvCxnSpPr>
          <p:cNvPr id="23" name="Straight Arrow Connector 14">
            <a:extLst>
              <a:ext uri="{FF2B5EF4-FFF2-40B4-BE49-F238E27FC236}">
                <a16:creationId xmlns:a16="http://schemas.microsoft.com/office/drawing/2014/main" id="{B17A2587-AE8C-C18E-3281-A6D7EF70B06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1894962" y="10128353"/>
            <a:ext cx="819475" cy="119066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Grafik 31">
            <a:extLst>
              <a:ext uri="{FF2B5EF4-FFF2-40B4-BE49-F238E27FC236}">
                <a16:creationId xmlns:a16="http://schemas.microsoft.com/office/drawing/2014/main" id="{E8E1EA63-F35B-9E2C-B064-72BBBA4418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93365" y="22412207"/>
            <a:ext cx="12856596" cy="3923008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DE53EBF6-F2FE-72C0-BA03-76034217CE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20647" y="27714499"/>
            <a:ext cx="3100557" cy="12812219"/>
          </a:xfrm>
          <a:prstGeom prst="rect">
            <a:avLst/>
          </a:prstGeom>
        </p:spPr>
      </p:pic>
      <p:pic>
        <p:nvPicPr>
          <p:cNvPr id="43" name="Grafik 42" descr="Ein Bild, das Kreis, Grafiken, Schrift, Screenshot enthält.&#10;&#10;KI-generierte Inhalte können fehlerhaft sein.">
            <a:extLst>
              <a:ext uri="{FF2B5EF4-FFF2-40B4-BE49-F238E27FC236}">
                <a16:creationId xmlns:a16="http://schemas.microsoft.com/office/drawing/2014/main" id="{8B6DB07E-7391-A347-A6FF-6C05B3535AE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4179" y="315058"/>
            <a:ext cx="5435872" cy="24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821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1_Office-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i_x002d_Typ xmlns="0d8a9e77-e5df-4dea-a25d-6fd5fe8176f9">pptx</Datei_x002d_Typ>
    <Vorlagen_x002d_Typ xmlns="0d8a9e77-e5df-4dea-a25d-6fd5fe8176f9">Poster wissenschaftlich</Vorlagen_x002d_Typ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561F2B26307F469647E24EC60BB400" ma:contentTypeVersion="6" ma:contentTypeDescription="Ein neues Dokument erstellen." ma:contentTypeScope="" ma:versionID="4f979b4d35c23bcdf0530eadb6f3b4ca">
  <xsd:schema xmlns:xsd="http://www.w3.org/2001/XMLSchema" xmlns:xs="http://www.w3.org/2001/XMLSchema" xmlns:p="http://schemas.microsoft.com/office/2006/metadata/properties" xmlns:ns2="0d8a9e77-e5df-4dea-a25d-6fd5fe8176f9" targetNamespace="http://schemas.microsoft.com/office/2006/metadata/properties" ma:root="true" ma:fieldsID="839fb1b8b8081b8bc7e16d8b7b076f17" ns2:_="">
    <xsd:import namespace="0d8a9e77-e5df-4dea-a25d-6fd5fe8176f9"/>
    <xsd:element name="properties">
      <xsd:complexType>
        <xsd:sequence>
          <xsd:element name="documentManagement">
            <xsd:complexType>
              <xsd:all>
                <xsd:element ref="ns2:Datei_x002d_Typ" minOccurs="0"/>
                <xsd:element ref="ns2:Vorlagen_x002d_Typ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a9e77-e5df-4dea-a25d-6fd5fe8176f9" elementFormDefault="qualified">
    <xsd:import namespace="http://schemas.microsoft.com/office/2006/documentManagement/types"/>
    <xsd:import namespace="http://schemas.microsoft.com/office/infopath/2007/PartnerControls"/>
    <xsd:element name="Datei_x002d_Typ" ma:index="8" nillable="true" ma:displayName="Datei-Typ" ma:format="Dropdown" ma:internalName="Datei_x002d_Typ">
      <xsd:simpleType>
        <xsd:restriction base="dms:Choice">
          <xsd:enumeration value="dotx"/>
          <xsd:enumeration value="docx"/>
          <xsd:enumeration value="pptx"/>
          <xsd:enumeration value="pdf"/>
          <xsd:enumeration value="afpub"/>
          <xsd:enumeration value="idml"/>
          <xsd:enumeration value="indt"/>
          <xsd:enumeration value="jpg"/>
          <xsd:enumeration value="LaTeX"/>
        </xsd:restriction>
      </xsd:simpleType>
    </xsd:element>
    <xsd:element name="Vorlagen_x002d_Typ" ma:index="9" nillable="true" ma:displayName="Vorlagen-Typ" ma:format="Dropdown" ma:internalName="Vorlagen_x002d_Typ">
      <xsd:simpleType>
        <xsd:restriction base="dms:Choice">
          <xsd:enumeration value="Präsentation"/>
          <xsd:enumeration value="Briefvorlage"/>
          <xsd:enumeration value="E-Mail-Signatur"/>
          <xsd:enumeration value="Urkunde"/>
          <xsd:enumeration value="Flyer"/>
          <xsd:enumeration value="Poster"/>
          <xsd:enumeration value="Dokument"/>
          <xsd:enumeration value="Arbeitszeugnis"/>
          <xsd:enumeration value="Hintergrund"/>
          <xsd:enumeration value="Poster wissenschaftlich"/>
          <xsd:enumeration value="Anleitung, Beispiel, Hinweis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A96314-6CE3-4747-8FFF-5DB3352FDD8D}">
  <ds:schemaRefs>
    <ds:schemaRef ds:uri="http://schemas.microsoft.com/office/2006/metadata/properties"/>
    <ds:schemaRef ds:uri="http://schemas.microsoft.com/office/infopath/2007/PartnerControls"/>
    <ds:schemaRef ds:uri="0d8a9e77-e5df-4dea-a25d-6fd5fe8176f9"/>
  </ds:schemaRefs>
</ds:datastoreItem>
</file>

<file path=customXml/itemProps2.xml><?xml version="1.0" encoding="utf-8"?>
<ds:datastoreItem xmlns:ds="http://schemas.openxmlformats.org/officeDocument/2006/customXml" ds:itemID="{5DC7943D-E0B0-4C98-87CE-5E1D610D3E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CF5FA1-F6B2-4E1C-B324-AB3FEA1CBC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8a9e77-e5df-4dea-a25d-6fd5fe8176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Benutzerdefiniert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Lucida Grande</vt:lpstr>
      <vt:lpstr>Segoe UI</vt:lpstr>
      <vt:lpstr>Verdana</vt:lpstr>
      <vt:lpstr>1_Office-Design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mws</dc:creator>
  <cp:lastModifiedBy>Leo Forster</cp:lastModifiedBy>
  <cp:revision>195</cp:revision>
  <dcterms:created xsi:type="dcterms:W3CDTF">2010-05-03T10:36:49Z</dcterms:created>
  <dcterms:modified xsi:type="dcterms:W3CDTF">2025-06-23T21:05:05Z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0x010100BF561F2B26307F469647E24EC60BB400</vt:lpwstr>
  </property>
  <property fmtid="{D5CDD505-2E9C-101B-9397-08002B2CF9AE}" pid="3" name="UdS_Inhaltssprache">
    <vt:lpwstr>Deutsch</vt:lpwstr>
  </property>
</Properties>
</file>