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Objects="1">
      <p:cViewPr>
        <p:scale>
          <a:sx n="50" d="100"/>
          <a:sy n="50" d="100"/>
        </p:scale>
        <p:origin x="54" y="-4608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1"/>
            <a:ext cx="30275213" cy="69259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933377" y="4668272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007224" y="11209764"/>
            <a:ext cx="1687479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dirty="0" err="1">
                <a:solidFill>
                  <a:schemeClr val="tx1"/>
                </a:solidFill>
              </a:rPr>
              <a:t>acousto</a:t>
            </a:r>
            <a:r>
              <a:rPr lang="en-US" sz="2400" dirty="0">
                <a:solidFill>
                  <a:schemeClr val="tx1"/>
                </a:solidFill>
              </a:rPr>
              <a:t>-optical modulator (AOM) by interfering with an applied radio frequency (rf) signal coming from an 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predict the frequency spectrum given to the AWG by modeling the resulting frequency spectra given a desired, complex output spectrum which should be then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33061" y="7791717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Dr. Prof.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471925" y="15355061"/>
            <a:ext cx="12545336" cy="22211105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input-output relationships,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 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Find a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</a:t>
            </a:r>
            <a:r>
              <a:rPr lang="en-US" sz="2400" b="1" dirty="0">
                <a:solidFill>
                  <a:schemeClr val="tx1"/>
                </a:solidFill>
              </a:rPr>
              <a:t>observe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on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</a:t>
            </a:r>
            <a:r>
              <a:rPr lang="en-US" sz="2400" b="1" dirty="0">
                <a:solidFill>
                  <a:schemeClr val="tx1"/>
                </a:solidFill>
              </a:rPr>
              <a:t>AWG input spectrum</a:t>
            </a:r>
            <a:r>
              <a:rPr lang="en-US" sz="2400" dirty="0">
                <a:solidFill>
                  <a:schemeClr val="tx1"/>
                </a:solidFill>
              </a:rPr>
              <a:t> has </a:t>
            </a:r>
            <a:r>
              <a:rPr lang="en-US" sz="2400" b="1" dirty="0">
                <a:solidFill>
                  <a:schemeClr val="tx1"/>
                </a:solidFill>
              </a:rPr>
              <a:t>11 real valued &amp;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11 complex valued frequencies</a:t>
            </a:r>
            <a:r>
              <a:rPr lang="en-US" sz="2400" dirty="0">
                <a:solidFill>
                  <a:schemeClr val="tx1"/>
                </a:solidFill>
              </a:rPr>
              <a:t>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</a:t>
            </a:r>
            <a:r>
              <a:rPr lang="en-US" sz="2400" b="1" dirty="0">
                <a:solidFill>
                  <a:schemeClr val="tx1"/>
                </a:solidFill>
              </a:rPr>
              <a:t>AOM output spectrum </a:t>
            </a:r>
            <a:r>
              <a:rPr lang="en-US" sz="2400" dirty="0">
                <a:solidFill>
                  <a:schemeClr val="tx1"/>
                </a:solidFill>
              </a:rPr>
              <a:t>has </a:t>
            </a:r>
            <a:r>
              <a:rPr lang="en-US" sz="2400" b="1" dirty="0">
                <a:solidFill>
                  <a:schemeClr val="tx1"/>
                </a:solidFill>
              </a:rPr>
              <a:t>101 real valued &amp; 101 complex valued frequencies</a:t>
            </a:r>
            <a:r>
              <a:rPr lang="en-US" sz="2400" dirty="0">
                <a:solidFill>
                  <a:schemeClr val="tx1"/>
                </a:solidFill>
              </a:rPr>
              <a:t>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</a:t>
            </a:r>
            <a:r>
              <a:rPr lang="en-US" sz="2400" b="1" dirty="0">
                <a:solidFill>
                  <a:schemeClr val="tx1"/>
                </a:solidFill>
              </a:rPr>
              <a:t>without noise and missing values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this we </a:t>
            </a:r>
            <a:r>
              <a:rPr lang="en-US" sz="2400" b="1" dirty="0">
                <a:solidFill>
                  <a:schemeClr val="tx1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the potential</a:t>
            </a:r>
            <a:r>
              <a:rPr lang="en-US" sz="2400" b="1" dirty="0">
                <a:solidFill>
                  <a:schemeClr val="tx1"/>
                </a:solidFill>
              </a:rPr>
              <a:t> AWG input </a:t>
            </a:r>
            <a:r>
              <a:rPr lang="en-US" sz="2400" dirty="0">
                <a:solidFill>
                  <a:schemeClr val="tx1"/>
                </a:solidFill>
              </a:rPr>
              <a:t>spectra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by </a:t>
            </a:r>
            <a:r>
              <a:rPr lang="en-US" sz="2400" b="1" dirty="0">
                <a:solidFill>
                  <a:schemeClr val="tx1"/>
                </a:solidFill>
              </a:rPr>
              <a:t>randomly selecting points</a:t>
            </a:r>
            <a:r>
              <a:rPr lang="en-US" sz="2400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chemeClr val="tx1"/>
                </a:solidFill>
              </a:rPr>
              <a:t>surface </a:t>
            </a:r>
            <a:r>
              <a:rPr lang="en-US" sz="2400" dirty="0">
                <a:solidFill>
                  <a:schemeClr val="tx1"/>
                </a:solidFill>
              </a:rPr>
              <a:t>of a</a:t>
            </a:r>
            <a:r>
              <a:rPr lang="en-US" sz="2400" b="1" dirty="0">
                <a:solidFill>
                  <a:schemeClr val="tx1"/>
                </a:solidFill>
              </a:rPr>
              <a:t> 22-dimensional sphere</a:t>
            </a:r>
            <a:r>
              <a:rPr lang="en-US" sz="2400" dirty="0">
                <a:solidFill>
                  <a:schemeClr val="tx1"/>
                </a:solidFill>
              </a:rPr>
              <a:t>, ensuring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that the </a:t>
            </a:r>
            <a:r>
              <a:rPr lang="en-US" sz="2400" b="1" dirty="0">
                <a:solidFill>
                  <a:schemeClr val="tx1"/>
                </a:solidFill>
              </a:rPr>
              <a:t>norm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chemeClr val="tx1"/>
                </a:solidFill>
              </a:rPr>
              <a:t>constant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AOM output </a:t>
            </a:r>
            <a:r>
              <a:rPr lang="en-US" sz="2400" dirty="0">
                <a:solidFill>
                  <a:schemeClr val="tx1"/>
                </a:solidFill>
              </a:rPr>
              <a:t>is obtained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by</a:t>
            </a:r>
            <a:r>
              <a:rPr lang="en-US" sz="2400" b="1" dirty="0">
                <a:solidFill>
                  <a:schemeClr val="tx1"/>
                </a:solidFill>
              </a:rPr>
              <a:t> simulating the AOM </a:t>
            </a:r>
            <a:r>
              <a:rPr lang="en-US" sz="2400" dirty="0">
                <a:solidFill>
                  <a:schemeClr val="tx1"/>
                </a:solidFill>
              </a:rPr>
              <a:t>using a provided </a:t>
            </a:r>
            <a:r>
              <a:rPr lang="en-US" sz="2400" b="1" dirty="0">
                <a:solidFill>
                  <a:schemeClr val="tx1"/>
                </a:solidFill>
              </a:rPr>
              <a:t>mathematical model </a:t>
            </a:r>
            <a:r>
              <a:rPr lang="en-US" sz="2400" dirty="0">
                <a:solidFill>
                  <a:schemeClr val="tx1"/>
                </a:solidFill>
              </a:rPr>
              <a:t>which is </a:t>
            </a:r>
            <a:r>
              <a:rPr lang="en-US" sz="2400" b="1" dirty="0">
                <a:solidFill>
                  <a:schemeClr val="tx1"/>
                </a:solidFill>
              </a:rPr>
              <a:t>similar </a:t>
            </a:r>
            <a:r>
              <a:rPr lang="en-US" sz="2400" dirty="0">
                <a:solidFill>
                  <a:schemeClr val="tx1"/>
                </a:solidFill>
              </a:rPr>
              <a:t>in</a:t>
            </a:r>
            <a:r>
              <a:rPr lang="en-US" sz="2400" b="1" dirty="0">
                <a:solidFill>
                  <a:schemeClr val="tx1"/>
                </a:solidFill>
              </a:rPr>
              <a:t> complexity.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Using both the simulated AOM output spectra as input and the sampled AWG input spectra as desired output, we train the model.</a:t>
            </a:r>
          </a:p>
          <a:p>
            <a:pPr algn="l">
              <a:lnSpc>
                <a:spcPct val="150000"/>
              </a:lnSpc>
            </a:pPr>
            <a:r>
              <a:rPr lang="de-DE" sz="3200" b="1" dirty="0">
                <a:solidFill>
                  <a:srgbClr val="19406B"/>
                </a:solidFill>
              </a:rPr>
              <a:t>Model Architecture</a:t>
            </a:r>
            <a:endParaRPr lang="de-DE" sz="2400" b="1" dirty="0">
              <a:solidFill>
                <a:srgbClr val="19406B"/>
              </a:solidFill>
            </a:endParaRPr>
          </a:p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Results</a:t>
            </a:r>
            <a:r>
              <a:rPr lang="de-DE" sz="4800" b="1" dirty="0">
                <a:solidFill>
                  <a:srgbClr val="19406B"/>
                </a:solidFill>
              </a:rPr>
              <a:t> </a:t>
            </a:r>
            <a:r>
              <a:rPr lang="de-DE" sz="2400" dirty="0">
                <a:solidFill>
                  <a:schemeClr val="tx1"/>
                </a:solidFill>
              </a:rPr>
              <a:t>*pls </a:t>
            </a:r>
            <a:r>
              <a:rPr lang="de-DE" sz="2400" dirty="0" err="1">
                <a:solidFill>
                  <a:schemeClr val="tx1"/>
                </a:solidFill>
              </a:rPr>
              <a:t>reformulate</a:t>
            </a:r>
            <a:r>
              <a:rPr lang="de-DE" sz="2400" dirty="0">
                <a:solidFill>
                  <a:schemeClr val="tx1"/>
                </a:solidFill>
              </a:rPr>
              <a:t>*</a:t>
            </a:r>
            <a:endParaRPr lang="de-DE" sz="2400" b="1" dirty="0">
              <a:solidFill>
                <a:srgbClr val="19406B"/>
              </a:solidFill>
            </a:endParaRP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Example input/output spectra from model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Comparison of predicted vs. actual AOM spectra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US" sz="2400" dirty="0">
                <a:solidFill>
                  <a:schemeClr val="tx1"/>
                </a:solidFill>
              </a:rPr>
              <a:t>Error metrics, learning curve, etc.</a:t>
            </a: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E4AF8BF-8F82-066F-295F-59461B4A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15824880"/>
            <a:ext cx="12138660" cy="61722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2033061" y="15402125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A7837B23-61DF-F93E-B627-AA51D70F2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3600" y="23326699"/>
            <a:ext cx="12138660" cy="4602422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177864B9-2378-0701-2E18-A5088CD69807}"/>
              </a:ext>
            </a:extLst>
          </p:cNvPr>
          <p:cNvSpPr txBox="1"/>
          <p:nvPr/>
        </p:nvSpPr>
        <p:spPr>
          <a:xfrm>
            <a:off x="18739589" y="35563725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/>
              <a:t>INSERT RESULTS AS IMAGES IDFK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2032869" y="22232224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05758" y="1418653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10241062" y="1158800"/>
            <a:ext cx="213863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DSAI Project Seminar</a:t>
            </a:r>
          </a:p>
          <a:p>
            <a:endParaRPr lang="de-D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E62232-3523-6D71-C1CE-90AE8896F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39589" y="11209764"/>
            <a:ext cx="8684437" cy="43422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9386078" y="1512133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3B10A-BDE5-9B53-86E8-1C9F932DF43E}"/>
              </a:ext>
            </a:extLst>
          </p:cNvPr>
          <p:cNvSpPr txBox="1"/>
          <p:nvPr/>
        </p:nvSpPr>
        <p:spPr>
          <a:xfrm>
            <a:off x="2257952" y="21566193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E4B9A-B937-55E7-D1FA-8F235CB7ABC5}"/>
              </a:ext>
            </a:extLst>
          </p:cNvPr>
          <p:cNvSpPr txBox="1"/>
          <p:nvPr/>
        </p:nvSpPr>
        <p:spPr>
          <a:xfrm>
            <a:off x="2257952" y="27179121"/>
            <a:ext cx="2418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3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4CDF056-36A3-FEFF-C260-45661A505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0800" y="28837857"/>
            <a:ext cx="2658680" cy="10246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2133600" y="28007934"/>
            <a:ext cx="4166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Props1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Jonas Henker</cp:lastModifiedBy>
  <cp:revision>189</cp:revision>
  <dcterms:created xsi:type="dcterms:W3CDTF">2010-05-03T10:36:49Z</dcterms:created>
  <dcterms:modified xsi:type="dcterms:W3CDTF">2025-06-23T10:46:04Z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