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 autoAdjust="0"/>
    <p:restoredTop sz="96374" autoAdjust="0"/>
  </p:normalViewPr>
  <p:slideViewPr>
    <p:cSldViewPr snapToObjects="1">
      <p:cViewPr>
        <p:scale>
          <a:sx n="50" d="100"/>
          <a:sy n="50" d="100"/>
        </p:scale>
        <p:origin x="1860" y="-3210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24.06.2025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24.06.2025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24.06.2025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7" y="41797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080759"/>
            <a:ext cx="30275213" cy="57153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-14126" y="3078262"/>
            <a:ext cx="23763218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34967" y="307826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685587" y="3816236"/>
            <a:ext cx="26373682" cy="4783693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1714722" y="9484298"/>
            <a:ext cx="1075411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b="1" dirty="0" err="1">
                <a:solidFill>
                  <a:schemeClr val="tx1"/>
                </a:solidFill>
              </a:rPr>
              <a:t>acousto</a:t>
            </a:r>
            <a:r>
              <a:rPr lang="en-US" sz="2400" b="1" dirty="0">
                <a:solidFill>
                  <a:schemeClr val="tx1"/>
                </a:solidFill>
              </a:rPr>
              <a:t>-optical modulator (AOM) </a:t>
            </a:r>
            <a:r>
              <a:rPr lang="en-US" sz="2400" dirty="0">
                <a:solidFill>
                  <a:schemeClr val="tx1"/>
                </a:solidFill>
              </a:rPr>
              <a:t>by interfering with an applied radio frequency (rf) signal coming from an </a:t>
            </a:r>
            <a:r>
              <a:rPr lang="en-US" sz="2400" b="1" dirty="0">
                <a:solidFill>
                  <a:schemeClr val="tx1"/>
                </a:solidFill>
              </a:rPr>
              <a:t>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</a:t>
            </a:r>
            <a:r>
              <a:rPr lang="en-US" sz="2400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the required </a:t>
            </a:r>
            <a:r>
              <a:rPr lang="en-US" sz="2400" b="1" dirty="0">
                <a:solidFill>
                  <a:schemeClr val="tx1"/>
                </a:solidFill>
              </a:rPr>
              <a:t>frequency spectrum</a:t>
            </a:r>
            <a:r>
              <a:rPr lang="en-US" sz="2400" dirty="0">
                <a:solidFill>
                  <a:schemeClr val="tx1"/>
                </a:solidFill>
              </a:rPr>
              <a:t> produced by the AWG given a desired output spectrum which should then be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1787633" y="6282589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Prof. Dr.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835427" y="13982483"/>
            <a:ext cx="12545336" cy="16544457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laser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the highly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</a:t>
            </a:r>
            <a:r>
              <a:rPr lang="en-US" sz="2400" dirty="0">
                <a:solidFill>
                  <a:schemeClr val="tx1"/>
                </a:solidFill>
              </a:rPr>
              <a:t>relationship between the input and output spectra of the </a:t>
            </a:r>
            <a:r>
              <a:rPr lang="en-US" sz="2400" b="1" dirty="0">
                <a:solidFill>
                  <a:schemeClr val="tx1"/>
                </a:solidFill>
              </a:rPr>
              <a:t>AOM,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Find a</a:t>
            </a:r>
            <a:r>
              <a:rPr lang="en-US" sz="2400" b="1" dirty="0">
                <a:solidFill>
                  <a:schemeClr val="tx1"/>
                </a:solidFill>
              </a:rPr>
              <a:t>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observe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AWG </a:t>
            </a:r>
            <a:r>
              <a:rPr lang="en-US" sz="2400" b="1" dirty="0">
                <a:solidFill>
                  <a:schemeClr val="tx1"/>
                </a:solidFill>
              </a:rPr>
              <a:t>input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(22 real valued parameters) at 11 frequencies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AOM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101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(202 real valued parameters) at 101 frequencies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without noise and missing values. For this we </a:t>
            </a:r>
            <a:r>
              <a:rPr lang="en-US" sz="2400" b="1" dirty="0">
                <a:solidFill>
                  <a:schemeClr val="tx1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the potential </a:t>
            </a:r>
            <a:r>
              <a:rPr lang="en-US" sz="2400" b="1" dirty="0">
                <a:solidFill>
                  <a:schemeClr val="tx1"/>
                </a:solidFill>
              </a:rPr>
              <a:t>AWG input</a:t>
            </a:r>
            <a:r>
              <a:rPr lang="en-US" sz="2400" dirty="0">
                <a:solidFill>
                  <a:schemeClr val="tx1"/>
                </a:solidFill>
              </a:rPr>
              <a:t> spectra by </a:t>
            </a:r>
            <a:r>
              <a:rPr lang="en-US" sz="2400" b="1" dirty="0">
                <a:solidFill>
                  <a:schemeClr val="tx1"/>
                </a:solidFill>
              </a:rPr>
              <a:t>randomly selecting points</a:t>
            </a:r>
            <a:r>
              <a:rPr lang="en-US" sz="2400" dirty="0">
                <a:solidFill>
                  <a:schemeClr val="tx1"/>
                </a:solidFill>
              </a:rPr>
              <a:t> on the surface of a 22-dimensional sphere, ensuring that the norm is constant.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AOM output is obtained by </a:t>
            </a:r>
            <a:r>
              <a:rPr lang="en-US" sz="2400" b="1" dirty="0">
                <a:solidFill>
                  <a:schemeClr val="tx1"/>
                </a:solidFill>
              </a:rPr>
              <a:t>simulating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AOM</a:t>
            </a:r>
            <a:r>
              <a:rPr lang="en-US" sz="2400" dirty="0">
                <a:solidFill>
                  <a:schemeClr val="tx1"/>
                </a:solidFill>
              </a:rPr>
              <a:t> using a provided </a:t>
            </a:r>
            <a:r>
              <a:rPr lang="en-US" sz="2400" b="1" dirty="0">
                <a:solidFill>
                  <a:schemeClr val="tx1"/>
                </a:solidFill>
              </a:rPr>
              <a:t>mathematical model</a:t>
            </a:r>
            <a:r>
              <a:rPr lang="en-US" sz="2400" dirty="0">
                <a:solidFill>
                  <a:schemeClr val="tx1"/>
                </a:solidFill>
              </a:rPr>
              <a:t> which is physically motivated and similar in complexity.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chemeClr val="tx1"/>
                </a:solidFill>
              </a:rPr>
              <a:t> training data </a:t>
            </a:r>
            <a:r>
              <a:rPr lang="en-US" sz="2400" dirty="0">
                <a:solidFill>
                  <a:schemeClr val="tx1"/>
                </a:solidFill>
              </a:rPr>
              <a:t>now consists of both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simulated AOM output spectra as input</a:t>
            </a:r>
            <a:r>
              <a:rPr lang="en-US" sz="2400" dirty="0">
                <a:solidFill>
                  <a:schemeClr val="tx1"/>
                </a:solidFill>
              </a:rPr>
              <a:t> for the model and the sampled </a:t>
            </a:r>
            <a:r>
              <a:rPr lang="en-US" sz="2400" b="1" dirty="0">
                <a:solidFill>
                  <a:schemeClr val="tx1"/>
                </a:solidFill>
              </a:rPr>
              <a:t>AWG input spectra as desired output </a:t>
            </a:r>
            <a:r>
              <a:rPr lang="en-US" sz="2400" dirty="0">
                <a:solidFill>
                  <a:schemeClr val="tx1"/>
                </a:solidFill>
              </a:rPr>
              <a:t>of the model.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b="1" dirty="0">
                <a:solidFill>
                  <a:schemeClr val="tx1"/>
                </a:solidFill>
              </a:rPr>
              <a:t>train </a:t>
            </a:r>
            <a:r>
              <a:rPr lang="en-US" sz="2400" dirty="0">
                <a:solidFill>
                  <a:schemeClr val="tx1"/>
                </a:solidFill>
              </a:rPr>
              <a:t>the model, utilizing the mean absolute error (</a:t>
            </a:r>
            <a:r>
              <a:rPr lang="en-US" sz="2400" b="1" dirty="0">
                <a:solidFill>
                  <a:schemeClr val="tx1"/>
                </a:solidFill>
              </a:rPr>
              <a:t>MAE</a:t>
            </a:r>
            <a:r>
              <a:rPr lang="en-US" sz="2400" dirty="0">
                <a:solidFill>
                  <a:schemeClr val="tx1"/>
                </a:solidFill>
              </a:rPr>
              <a:t>) as the loss function and by gradually reducing the learning rate.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1714722" y="14117614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1641066" y="22233960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19152" y="881146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852218" y="378196"/>
            <a:ext cx="2138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Seminar </a:t>
            </a:r>
            <a:b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 and Artificial Intelligence</a:t>
            </a:r>
            <a:endParaRPr lang="de-DE" sz="7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2862485" y="1323204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1714722" y="28473369"/>
            <a:ext cx="416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7C29-B3A7-E1E5-FDC6-FE86F9280587}"/>
              </a:ext>
            </a:extLst>
          </p:cNvPr>
          <p:cNvSpPr txBox="1"/>
          <p:nvPr/>
        </p:nvSpPr>
        <p:spPr>
          <a:xfrm>
            <a:off x="7091781" y="28475201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2BBB16-E444-DD63-AD39-9FF3314A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07" y="29526193"/>
            <a:ext cx="8657296" cy="5812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762F54-A75F-51F9-4BF1-46ABF3C8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607" y="35363716"/>
            <a:ext cx="8578939" cy="53815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41BF1E-5935-1B3A-DD82-385BECCE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8944" y="30752105"/>
            <a:ext cx="10917451" cy="49544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6CB1D-1EB9-0FA3-5B05-A9C0D1D37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8944" y="35931724"/>
            <a:ext cx="10917451" cy="4954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249C3-7EAD-007F-B88E-E9DF2BF53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9429" y="10351020"/>
            <a:ext cx="6946966" cy="33769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23C7D48-3E83-BFF4-B3F7-C0CAA05D7F4A}"/>
              </a:ext>
            </a:extLst>
          </p:cNvPr>
          <p:cNvSpPr/>
          <p:nvPr/>
        </p:nvSpPr>
        <p:spPr>
          <a:xfrm>
            <a:off x="25515463" y="11195506"/>
            <a:ext cx="1008111" cy="97295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70C785-E073-E1F7-209F-469BC8DCFA00}"/>
              </a:ext>
            </a:extLst>
          </p:cNvPr>
          <p:cNvCxnSpPr/>
          <p:nvPr/>
        </p:nvCxnSpPr>
        <p:spPr>
          <a:xfrm flipH="1">
            <a:off x="26410320" y="9928830"/>
            <a:ext cx="792088" cy="12788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6937C3-4346-FCD0-4722-21D00930524C}"/>
              </a:ext>
            </a:extLst>
          </p:cNvPr>
          <p:cNvSpPr txBox="1"/>
          <p:nvPr/>
        </p:nvSpPr>
        <p:spPr>
          <a:xfrm>
            <a:off x="27300643" y="969799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E3D94-C0D2-18F9-83EA-E2BB7E7EA871}"/>
              </a:ext>
            </a:extLst>
          </p:cNvPr>
          <p:cNvSpPr txBox="1"/>
          <p:nvPr/>
        </p:nvSpPr>
        <p:spPr>
          <a:xfrm>
            <a:off x="1779855" y="27024477"/>
            <a:ext cx="214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3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D4BDB6-E627-30EB-25BB-AF208B06B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8413" y="14621611"/>
            <a:ext cx="12611320" cy="70038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7BF792-5E9F-406E-D43F-3842EE8D243F}"/>
              </a:ext>
            </a:extLst>
          </p:cNvPr>
          <p:cNvSpPr txBox="1"/>
          <p:nvPr/>
        </p:nvSpPr>
        <p:spPr>
          <a:xfrm>
            <a:off x="1791073" y="2093186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9B6B17-A76D-6D26-6EDA-C3C0BE4F63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40118" y="9564751"/>
            <a:ext cx="8554152" cy="4277078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A84B82A1-1755-D893-D546-4FFF30568FF4}"/>
              </a:ext>
            </a:extLst>
          </p:cNvPr>
          <p:cNvSpPr txBox="1"/>
          <p:nvPr/>
        </p:nvSpPr>
        <p:spPr>
          <a:xfrm>
            <a:off x="21354902" y="96666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Laser</a:t>
            </a:r>
          </a:p>
        </p:txBody>
      </p: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B17A2587-AE8C-C18E-3281-A6D7EF70B06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894962" y="10128353"/>
            <a:ext cx="819475" cy="11906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E8E1EA63-F35B-9E2C-B064-72BBBA4418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5587" y="23101469"/>
            <a:ext cx="12856596" cy="3923008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E53EBF6-F2FE-72C0-BA03-76034217CE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8413" y="29176603"/>
            <a:ext cx="2714517" cy="11217012"/>
          </a:xfrm>
          <a:prstGeom prst="rect">
            <a:avLst/>
          </a:prstGeom>
        </p:spPr>
      </p:pic>
      <p:pic>
        <p:nvPicPr>
          <p:cNvPr id="43" name="Grafik 42" descr="Ein Bild, das Kreis, Grafike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8B6DB07E-7391-A347-A6FF-6C05B3535A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179" y="315058"/>
            <a:ext cx="5435872" cy="24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Props1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Leo Forster</cp:lastModifiedBy>
  <cp:revision>196</cp:revision>
  <dcterms:created xsi:type="dcterms:W3CDTF">2010-05-03T10:36:49Z</dcterms:created>
  <dcterms:modified xsi:type="dcterms:W3CDTF">2025-06-24T14:38:14Z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