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0" r:id="rId5"/>
    <p:sldId id="262" r:id="rId6"/>
    <p:sldId id="261" r:id="rId7"/>
    <p:sldId id="258" r:id="rId8"/>
    <p:sldId id="266" r:id="rId9"/>
    <p:sldId id="264" r:id="rId10"/>
    <p:sldId id="265" r:id="rId11"/>
    <p:sldId id="259" r:id="rId12"/>
    <p:sldId id="267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1E6-B238-48C6-B345-FEA8EF6993A5}" type="datetimeFigureOut">
              <a:rPr lang="es-AR" smtClean="0"/>
              <a:t>27/3/2019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DDA6-A613-43C5-83EA-FFD76FBA8E00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1E6-B238-48C6-B345-FEA8EF6993A5}" type="datetimeFigureOut">
              <a:rPr lang="es-AR" smtClean="0"/>
              <a:t>27/3/2019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DDA6-A613-43C5-83EA-FFD76FBA8E0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1E6-B238-48C6-B345-FEA8EF6993A5}" type="datetimeFigureOut">
              <a:rPr lang="es-AR" smtClean="0"/>
              <a:t>27/3/2019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DDA6-A613-43C5-83EA-FFD76FBA8E0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1E6-B238-48C6-B345-FEA8EF6993A5}" type="datetimeFigureOut">
              <a:rPr lang="es-AR" smtClean="0"/>
              <a:t>27/3/2019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DDA6-A613-43C5-83EA-FFD76FBA8E0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1E6-B238-48C6-B345-FEA8EF6993A5}" type="datetimeFigureOut">
              <a:rPr lang="es-AR" smtClean="0"/>
              <a:t>27/3/2019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DDA6-A613-43C5-83EA-FFD76FBA8E00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1E6-B238-48C6-B345-FEA8EF6993A5}" type="datetimeFigureOut">
              <a:rPr lang="es-AR" smtClean="0"/>
              <a:t>27/3/2019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DDA6-A613-43C5-83EA-FFD76FBA8E0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1E6-B238-48C6-B345-FEA8EF6993A5}" type="datetimeFigureOut">
              <a:rPr lang="es-AR" smtClean="0"/>
              <a:t>27/3/2019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DDA6-A613-43C5-83EA-FFD76FBA8E00}" type="slidenum">
              <a:rPr lang="es-AR" smtClean="0"/>
              <a:t>‹Nº›</a:t>
            </a:fld>
            <a:endParaRPr lang="es-A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1E6-B238-48C6-B345-FEA8EF6993A5}" type="datetimeFigureOut">
              <a:rPr lang="es-AR" smtClean="0"/>
              <a:t>27/3/2019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DDA6-A613-43C5-83EA-FFD76FBA8E0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1E6-B238-48C6-B345-FEA8EF6993A5}" type="datetimeFigureOut">
              <a:rPr lang="es-AR" smtClean="0"/>
              <a:t>27/3/2019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DDA6-A613-43C5-83EA-FFD76FBA8E0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1E6-B238-48C6-B345-FEA8EF6993A5}" type="datetimeFigureOut">
              <a:rPr lang="es-AR" smtClean="0"/>
              <a:t>27/3/2019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DDA6-A613-43C5-83EA-FFD76FBA8E00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1E6-B238-48C6-B345-FEA8EF6993A5}" type="datetimeFigureOut">
              <a:rPr lang="es-AR" smtClean="0"/>
              <a:t>27/3/2019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DDA6-A613-43C5-83EA-FFD76FBA8E0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36021E6-B238-48C6-B345-FEA8EF6993A5}" type="datetimeFigureOut">
              <a:rPr lang="es-AR" smtClean="0"/>
              <a:t>27/3/2019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03EDDA6-A613-43C5-83EA-FFD76FBA8E00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82352" y="4724400"/>
            <a:ext cx="6858000" cy="990600"/>
          </a:xfrm>
        </p:spPr>
        <p:txBody>
          <a:bodyPr>
            <a:normAutofit/>
          </a:bodyPr>
          <a:lstStyle/>
          <a:p>
            <a:r>
              <a:rPr lang="es-ES" sz="3600" b="1" dirty="0" smtClean="0"/>
              <a:t>Regresión y Correlación Lineal</a:t>
            </a:r>
            <a:endParaRPr lang="es-AR" sz="3600" b="1" dirty="0"/>
          </a:p>
        </p:txBody>
      </p:sp>
    </p:spTree>
    <p:extLst>
      <p:ext uri="{BB962C8B-B14F-4D97-AF65-F5344CB8AC3E}">
        <p14:creationId xmlns:p14="http://schemas.microsoft.com/office/powerpoint/2010/main" val="18961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xmlns:lc="http://schemas.openxmlformats.org/drawingml/2006/lockedCanvas" xmlns="" id="{988EE051-030F-418B-AD67-089A5491BED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762000" y="685800"/>
            <a:ext cx="4386064" cy="252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" altLang="es-AR" dirty="0"/>
              <a:t>RELACIONES POSITIVAS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s-ES" altLang="es-AR" dirty="0"/>
              <a:t>Un crecimiento de X genera un crecimiento en Y.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:lc="http://schemas.openxmlformats.org/drawingml/2006/lockedCanvas" xmlns="" id="{C2774FE6-E6C5-4034-938F-36C36824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2" t="57285" r="56003" b="21925"/>
          <a:stretch>
            <a:fillRect/>
          </a:stretch>
        </p:blipFill>
        <p:spPr bwMode="auto">
          <a:xfrm>
            <a:off x="5868144" y="548680"/>
            <a:ext cx="2663825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971600" y="3501008"/>
            <a:ext cx="4536504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</a:pPr>
            <a:r>
              <a:rPr lang="es-ES" altLang="es-AR" sz="3200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RELACIONES NEGATIVAS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ES" altLang="es-AR" sz="3200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Un crecimiento de X genera un decrecimiento en Y.</a:t>
            </a:r>
            <a:endParaRPr lang="es-ES" altLang="es-AR" sz="3200" dirty="0">
              <a:solidFill>
                <a:schemeClr val="tx2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:lc="http://schemas.openxmlformats.org/drawingml/2006/lockedCanvas" xmlns="" id="{C7942E0C-506E-4F0B-9C35-15439FFC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3" t="56615" r="42912" b="21651"/>
          <a:stretch>
            <a:fillRect/>
          </a:stretch>
        </p:blipFill>
        <p:spPr bwMode="auto">
          <a:xfrm>
            <a:off x="5939582" y="3409488"/>
            <a:ext cx="259238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0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xmlns:lc="http://schemas.openxmlformats.org/drawingml/2006/lockedCanvas" xmlns="" id="{D82C8434-264C-4DC8-9632-A88E3F0A2C48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1" t="65289" r="25198" b="9254"/>
          <a:stretch>
            <a:fillRect/>
          </a:stretch>
        </p:blipFill>
        <p:spPr bwMode="auto">
          <a:xfrm>
            <a:off x="5508104" y="1772816"/>
            <a:ext cx="280828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83568" y="24208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EXISTE RELACIÖN ENTRE X e 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44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62083" y="476672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Regresión Lineal</a:t>
            </a:r>
            <a:endParaRPr lang="es-ES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altLang="es-AR" dirty="0" smtClean="0"/>
              <a:t>Describir la relación lineal existente entre dos variables mediante la ecuación de la recta que mejor se ajusta a los datos.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altLang="es-AR" dirty="0" smtClean="0"/>
              <a:t>Usar la ecuación para realizar una predicción de los valores de una variables.</a:t>
            </a:r>
            <a:endParaRPr lang="es-ES" b="1" dirty="0" smtClean="0"/>
          </a:p>
          <a:p>
            <a:pPr algn="just"/>
            <a:r>
              <a:rPr lang="es-ES" dirty="0" smtClean="0"/>
              <a:t>Dado un conjunto de pares de datos (</a:t>
            </a:r>
            <a:r>
              <a:rPr lang="es-ES" dirty="0" err="1" smtClean="0"/>
              <a:t>x,y</a:t>
            </a:r>
            <a:r>
              <a:rPr lang="es-ES" dirty="0" smtClean="0"/>
              <a:t>) se han desarrollado diversos métodos para ajustar una recta de la forma y=</a:t>
            </a:r>
            <a:r>
              <a:rPr lang="es-ES" dirty="0" err="1" smtClean="0"/>
              <a:t>a+bx</a:t>
            </a:r>
            <a:r>
              <a:rPr lang="es-ES" dirty="0" smtClean="0"/>
              <a:t>.</a:t>
            </a:r>
            <a:endParaRPr lang="es-A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35341"/>
            <a:ext cx="4297365" cy="357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0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476672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Ejemplos </a:t>
            </a:r>
          </a:p>
          <a:p>
            <a:pPr algn="just"/>
            <a:r>
              <a:rPr lang="es-ES" dirty="0" smtClean="0"/>
              <a:t>Estimar el precio de una vivienda en función de su superficie. </a:t>
            </a:r>
            <a:endParaRPr lang="es-ES" dirty="0"/>
          </a:p>
          <a:p>
            <a:pPr algn="just"/>
            <a:r>
              <a:rPr lang="es-ES" dirty="0" smtClean="0"/>
              <a:t>Aproximar la calificación obtenida en una materia según el número de horas de estudio semanal. </a:t>
            </a:r>
            <a:endParaRPr lang="es-ES" dirty="0"/>
          </a:p>
          <a:p>
            <a:r>
              <a:rPr lang="es-ES" dirty="0" smtClean="0"/>
              <a:t>Prever el tiempo de computación de un programa en función de la velocidad del procesador.</a:t>
            </a:r>
            <a:r>
              <a:rPr lang="es-ES" altLang="es-AR" dirty="0" smtClean="0"/>
              <a:t> </a:t>
            </a:r>
          </a:p>
          <a:p>
            <a:r>
              <a:rPr lang="es-ES" altLang="es-AR" dirty="0" smtClean="0"/>
              <a:t>Estimar la </a:t>
            </a:r>
            <a:r>
              <a:rPr lang="es-ES" altLang="es-AR" dirty="0"/>
              <a:t>d</a:t>
            </a:r>
            <a:r>
              <a:rPr lang="es-ES" altLang="es-AR" dirty="0" smtClean="0"/>
              <a:t>emanda de un artículo, con los gastos de propaganda.</a:t>
            </a:r>
          </a:p>
          <a:p>
            <a:r>
              <a:rPr lang="es-ES" altLang="es-AR" dirty="0" smtClean="0"/>
              <a:t>Estimar el módulo de rotura a flexión (MOR) en función con las otras propiedades definidoras de la calidad mecánica de la madera (DENSIDAD y MOE).</a:t>
            </a:r>
          </a:p>
          <a:p>
            <a:pPr algn="just"/>
            <a:r>
              <a:rPr lang="es-ES" dirty="0" smtClean="0"/>
              <a:t>Analizar la dependencia de la presión del vapor en relación con la temperatura (termodinámica)</a:t>
            </a:r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17275"/>
            <a:ext cx="6660278" cy="227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6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584" y="836712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ES" altLang="es-AR" sz="3600" dirty="0" smtClean="0"/>
              <a:t>La regresión mide en forma funcional, a través de una ecuación, la posible relación entre las variables con el objeto de predecir una de ellas en función de la(s) otra(s). </a:t>
            </a:r>
          </a:p>
          <a:p>
            <a:pPr algn="just"/>
            <a:endParaRPr lang="es-ES" altLang="es-AR" sz="3600" dirty="0" smtClean="0"/>
          </a:p>
          <a:p>
            <a:pPr algn="just"/>
            <a:r>
              <a:rPr lang="es-ES" altLang="es-AR" sz="3600" dirty="0" smtClean="0"/>
              <a:t>• La correlación se dirige sobre todo a medir la intensidad de la asociación entre variables numéricas.</a:t>
            </a:r>
            <a:endParaRPr lang="es-ES" altLang="es-AR" sz="3600" dirty="0"/>
          </a:p>
        </p:txBody>
      </p:sp>
    </p:spTree>
    <p:extLst>
      <p:ext uri="{BB962C8B-B14F-4D97-AF65-F5344CB8AC3E}">
        <p14:creationId xmlns:p14="http://schemas.microsoft.com/office/powerpoint/2010/main" val="386709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620688"/>
            <a:ext cx="74888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La regresión lineal se ocupa de investigar la relación entre dos variables. En esta unidad, comenzaremos tratando de describir el vínculo observado y luego nos inclinaremos a resumir en un valor numérico nuestra conclusión. </a:t>
            </a:r>
          </a:p>
          <a:p>
            <a:pPr algn="just"/>
            <a:endParaRPr lang="es-ES" dirty="0" smtClean="0"/>
          </a:p>
          <a:p>
            <a:pPr algn="just"/>
            <a:r>
              <a:rPr lang="es-ES" sz="2000" b="1" dirty="0"/>
              <a:t>¿</a:t>
            </a:r>
            <a:r>
              <a:rPr lang="es-ES" sz="2000" b="1" dirty="0" smtClean="0"/>
              <a:t>Con qué datos contamos para llevar a cabo un análisis</a:t>
            </a:r>
            <a:r>
              <a:rPr lang="es-ES" sz="2000" dirty="0" smtClean="0"/>
              <a:t>? </a:t>
            </a:r>
          </a:p>
          <a:p>
            <a:pPr algn="just"/>
            <a:r>
              <a:rPr lang="es-ES" dirty="0" smtClean="0"/>
              <a:t>Disponemos de n observaciones de dos variables aleatorias medidas en los mismos individuos, del mismo país, empresa, etc.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40044"/>
            <a:ext cx="576277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8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692696"/>
            <a:ext cx="74168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¿</a:t>
            </a:r>
            <a:r>
              <a:rPr lang="es-ES" sz="2400" b="1" dirty="0" smtClean="0"/>
              <a:t>Cómo puede visualizarse la información recabada? </a:t>
            </a:r>
          </a:p>
          <a:p>
            <a:endParaRPr lang="es-ES" b="1" dirty="0"/>
          </a:p>
          <a:p>
            <a:r>
              <a:rPr lang="es-ES" b="1" dirty="0" smtClean="0"/>
              <a:t>Gráfico de dispersión</a:t>
            </a:r>
          </a:p>
          <a:p>
            <a:endParaRPr lang="es-ES" b="1" dirty="0"/>
          </a:p>
          <a:p>
            <a:pPr algn="just"/>
            <a:r>
              <a:rPr lang="es-ES" altLang="es-AR" dirty="0" smtClean="0"/>
              <a:t>Es una gráfica que se representa en el sistema de ejes cartesianos los pares ordenados, correspondientes a los datos apareados que resultan de las mediciones.</a:t>
            </a:r>
          </a:p>
          <a:p>
            <a:endParaRPr lang="es-AR" b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:lc="http://schemas.openxmlformats.org/drawingml/2006/lockedCanvas" xmlns="" id="{B7843163-AC65-4293-8FCE-F44167D56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47249" r="60429" b="29189"/>
          <a:stretch>
            <a:fillRect/>
          </a:stretch>
        </p:blipFill>
        <p:spPr bwMode="auto">
          <a:xfrm>
            <a:off x="2951956" y="2991055"/>
            <a:ext cx="324008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5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692696"/>
            <a:ext cx="7416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Variables que intervienen</a:t>
            </a:r>
          </a:p>
          <a:p>
            <a:endParaRPr lang="es-ES" sz="2000" b="1" dirty="0"/>
          </a:p>
          <a:p>
            <a:pPr marL="571500" indent="-571500">
              <a:buFont typeface="Arial" pitchFamily="34" charset="0"/>
              <a:buChar char="•"/>
            </a:pPr>
            <a:r>
              <a:rPr lang="es-ES" altLang="es-AR" sz="3600" dirty="0" smtClean="0"/>
              <a:t>x e y determinísticas.</a:t>
            </a:r>
          </a:p>
          <a:p>
            <a:endParaRPr lang="es-ES" altLang="es-AR" sz="36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s-ES" altLang="es-AR" sz="3600" dirty="0" smtClean="0"/>
              <a:t>x:determinística e y: probabilística </a:t>
            </a:r>
          </a:p>
          <a:p>
            <a:pPr algn="ctr"/>
            <a:r>
              <a:rPr lang="es-ES" altLang="es-AR" sz="3600" dirty="0" smtClean="0"/>
              <a:t>(análisis de regresión)</a:t>
            </a:r>
          </a:p>
          <a:p>
            <a:pPr algn="ctr"/>
            <a:endParaRPr lang="es-ES" altLang="es-AR" sz="36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s-ES" altLang="es-AR" sz="3600" dirty="0" smtClean="0"/>
              <a:t>x e y probabilísticas</a:t>
            </a:r>
          </a:p>
          <a:p>
            <a:pPr algn="ctr"/>
            <a:r>
              <a:rPr lang="es-ES" altLang="es-AR" sz="3600" dirty="0" smtClean="0"/>
              <a:t> (análisis de correlación-regresión)</a:t>
            </a:r>
            <a:endParaRPr lang="es-ES" sz="3600" b="1" dirty="0" smtClean="0"/>
          </a:p>
          <a:p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6877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836712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X e Y variables determinísticas.</a:t>
            </a:r>
          </a:p>
          <a:p>
            <a:endParaRPr lang="es-ES" b="1" dirty="0"/>
          </a:p>
          <a:p>
            <a:r>
              <a:rPr lang="es-ES" dirty="0" smtClean="0"/>
              <a:t>Conocido el valor de X, el valor de Y queda perfectamente establecido. </a:t>
            </a:r>
          </a:p>
          <a:p>
            <a:r>
              <a:rPr lang="es-ES" b="1" dirty="0" smtClean="0"/>
              <a:t>Ejemplo: </a:t>
            </a:r>
          </a:p>
          <a:p>
            <a:r>
              <a:rPr lang="es-ES" dirty="0" smtClean="0"/>
              <a:t>La relación existente entre la temperatura en grados centígrados (X) y grados Fahrenheit (Y ) es:</a:t>
            </a:r>
          </a:p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42" y="3284984"/>
            <a:ext cx="6336915" cy="2534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4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99592" y="836712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X  e Y Probabilística </a:t>
            </a:r>
          </a:p>
          <a:p>
            <a:r>
              <a:rPr lang="es-ES" dirty="0" smtClean="0"/>
              <a:t>Conocido el valor de X, el valor de Y no queda perfectamente establecido. </a:t>
            </a:r>
          </a:p>
          <a:p>
            <a:endParaRPr lang="es-ES" dirty="0"/>
          </a:p>
          <a:p>
            <a:r>
              <a:rPr lang="es-ES" b="1" dirty="0" smtClean="0"/>
              <a:t>Ejemplo: </a:t>
            </a:r>
          </a:p>
          <a:p>
            <a:r>
              <a:rPr lang="es-ES" dirty="0" smtClean="0"/>
              <a:t>Se tiene una muestra del volumen de producción (X) y el costo total (Y ) asociado a un producto en un grupo de empresas. </a:t>
            </a:r>
            <a:endParaRPr lang="es-A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96" y="3182662"/>
            <a:ext cx="712630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70265" y="548680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Tipos de relación</a:t>
            </a:r>
            <a:endParaRPr lang="es-ES" sz="28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sz="2800" b="1" dirty="0" smtClean="0"/>
              <a:t>Relaciones perfectas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:lc="http://schemas.openxmlformats.org/drawingml/2006/lockedCanvas" xmlns="" id="{46778253-0F4A-4167-8888-755C4F55D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t="53864" r="29126" b="29126"/>
          <a:stretch>
            <a:fillRect/>
          </a:stretch>
        </p:blipFill>
        <p:spPr bwMode="auto">
          <a:xfrm>
            <a:off x="1115832" y="1556792"/>
            <a:ext cx="756062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007156" y="3645024"/>
            <a:ext cx="728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800" b="1" dirty="0" smtClean="0"/>
              <a:t>Relaciones imperfectas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xmlns:lc="http://schemas.openxmlformats.org/drawingml/2006/lockedCanvas" xmlns="" id="{43E64DD4-055E-45EB-B18C-9A47EDD7E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56615" r="42912" b="21651"/>
          <a:stretch>
            <a:fillRect/>
          </a:stretch>
        </p:blipFill>
        <p:spPr bwMode="auto">
          <a:xfrm>
            <a:off x="2785182" y="4111476"/>
            <a:ext cx="4019066" cy="205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2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53</TotalTime>
  <Words>487</Words>
  <Application>Microsoft Office PowerPoint</Application>
  <PresentationFormat>Presentación en pantalla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NewsPrint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Naty</dc:creator>
  <cp:lastModifiedBy>Naty</cp:lastModifiedBy>
  <cp:revision>7</cp:revision>
  <dcterms:created xsi:type="dcterms:W3CDTF">2019-03-24T14:04:32Z</dcterms:created>
  <dcterms:modified xsi:type="dcterms:W3CDTF">2019-03-28T00:23:12Z</dcterms:modified>
</cp:coreProperties>
</file>