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37DB0-E9E4-49A5-AF55-B33FB3CA69AD}" type="datetimeFigureOut">
              <a:rPr lang="es-AR" smtClean="0"/>
              <a:t>9/5/2019</a:t>
            </a:fld>
            <a:endParaRPr lang="es-A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8E56A-4EA3-4EF8-BC5B-289C3FBDE9FE}" type="slidenum">
              <a:rPr lang="es-AR" smtClean="0"/>
              <a:t>‹Nº›</a:t>
            </a:fld>
            <a:endParaRPr lang="es-AR"/>
          </a:p>
        </p:txBody>
      </p:sp>
    </p:spTree>
    <p:extLst>
      <p:ext uri="{BB962C8B-B14F-4D97-AF65-F5344CB8AC3E}">
        <p14:creationId xmlns:p14="http://schemas.microsoft.com/office/powerpoint/2010/main" val="2481770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D031ACE-483A-4C46-ACED-6F8F648359FB}" type="datetimeFigureOut">
              <a:rPr lang="es-AR" smtClean="0"/>
              <a:t>9/5/2019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8685FD3-116E-4CD7-BB85-D962C634A794}" type="slidenum">
              <a:rPr lang="es-AR" smtClean="0"/>
              <a:t>‹Nº›</a:t>
            </a:fld>
            <a:endParaRPr lang="es-AR"/>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D031ACE-483A-4C46-ACED-6F8F648359FB}" type="datetimeFigureOut">
              <a:rPr lang="es-AR" smtClean="0"/>
              <a:t>9/5/2019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8685FD3-116E-4CD7-BB85-D962C634A794}"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D031ACE-483A-4C46-ACED-6F8F648359FB}" type="datetimeFigureOut">
              <a:rPr lang="es-AR" smtClean="0"/>
              <a:t>9/5/2019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8685FD3-116E-4CD7-BB85-D962C634A794}"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D031ACE-483A-4C46-ACED-6F8F648359FB}" type="datetimeFigureOut">
              <a:rPr lang="es-AR" smtClean="0"/>
              <a:t>9/5/2019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8685FD3-116E-4CD7-BB85-D962C634A794}"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D031ACE-483A-4C46-ACED-6F8F648359FB}" type="datetimeFigureOut">
              <a:rPr lang="es-AR" smtClean="0"/>
              <a:t>9/5/2019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8685FD3-116E-4CD7-BB85-D962C634A794}" type="slidenum">
              <a:rPr lang="es-AR" smtClean="0"/>
              <a:t>‹Nº›</a:t>
            </a:fld>
            <a:endParaRPr lang="es-AR"/>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4D031ACE-483A-4C46-ACED-6F8F648359FB}" type="datetimeFigureOut">
              <a:rPr lang="es-AR" smtClean="0"/>
              <a:t>9/5/2019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8685FD3-116E-4CD7-BB85-D962C634A794}" type="slidenum">
              <a:rPr lang="es-AR" smtClean="0"/>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4D031ACE-483A-4C46-ACED-6F8F648359FB}" type="datetimeFigureOut">
              <a:rPr lang="es-AR" smtClean="0"/>
              <a:t>9/5/2019</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78685FD3-116E-4CD7-BB85-D962C634A794}" type="slidenum">
              <a:rPr lang="es-AR" smtClean="0"/>
              <a:t>‹Nº›</a:t>
            </a:fld>
            <a:endParaRPr lang="es-AR"/>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D031ACE-483A-4C46-ACED-6F8F648359FB}" type="datetimeFigureOut">
              <a:rPr lang="es-AR" smtClean="0"/>
              <a:t>9/5/2019</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78685FD3-116E-4CD7-BB85-D962C634A794}"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31ACE-483A-4C46-ACED-6F8F648359FB}" type="datetimeFigureOut">
              <a:rPr lang="es-AR" smtClean="0"/>
              <a:t>9/5/2019</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78685FD3-116E-4CD7-BB85-D962C634A794}"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s-ES"/>
              <a:t>Haga clic para modificar el estilo de título del patrón</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D031ACE-483A-4C46-ACED-6F8F648359FB}" type="datetimeFigureOut">
              <a:rPr lang="es-AR" smtClean="0"/>
              <a:t>9/5/2019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8685FD3-116E-4CD7-BB85-D962C634A794}" type="slidenum">
              <a:rPr lang="es-AR" smtClean="0"/>
              <a:t>‹Nº›</a:t>
            </a:fld>
            <a:endParaRPr lang="es-AR"/>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D031ACE-483A-4C46-ACED-6F8F648359FB}" type="datetimeFigureOut">
              <a:rPr lang="es-AR" smtClean="0"/>
              <a:t>9/5/2019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8685FD3-116E-4CD7-BB85-D962C634A794}" type="slidenum">
              <a:rPr lang="es-AR" smtClean="0"/>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4D031ACE-483A-4C46-ACED-6F8F648359FB}" type="datetimeFigureOut">
              <a:rPr lang="es-AR" smtClean="0"/>
              <a:t>9/5/2019</a:t>
            </a:fld>
            <a:endParaRPr lang="es-AR"/>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s-AR"/>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78685FD3-116E-4CD7-BB85-D962C634A794}" type="slidenum">
              <a:rPr lang="es-AR" smtClean="0"/>
              <a:t>‹Nº›</a:t>
            </a:fld>
            <a:endParaRPr lang="es-AR"/>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2000" y="764704"/>
            <a:ext cx="7543800" cy="1524000"/>
          </a:xfrm>
        </p:spPr>
        <p:txBody>
          <a:bodyPr/>
          <a:lstStyle/>
          <a:p>
            <a:pPr algn="ctr"/>
            <a:r>
              <a:rPr lang="es-ES" sz="5200" b="1" dirty="0">
                <a:latin typeface="+mn-lt"/>
              </a:rPr>
              <a:t>Probabilidad y Estadística</a:t>
            </a:r>
            <a:endParaRPr lang="es-AR" sz="5200" b="1" dirty="0">
              <a:latin typeface="+mn-lt"/>
            </a:endParaRPr>
          </a:p>
        </p:txBody>
      </p:sp>
      <p:sp>
        <p:nvSpPr>
          <p:cNvPr id="3" name="2 Subtítulo"/>
          <p:cNvSpPr>
            <a:spLocks noGrp="1"/>
          </p:cNvSpPr>
          <p:nvPr>
            <p:ph type="subTitle" idx="1"/>
          </p:nvPr>
        </p:nvSpPr>
        <p:spPr>
          <a:xfrm>
            <a:off x="1458416" y="4221088"/>
            <a:ext cx="6858000" cy="990600"/>
          </a:xfrm>
        </p:spPr>
        <p:txBody>
          <a:bodyPr/>
          <a:lstStyle/>
          <a:p>
            <a:pPr algn="ctr"/>
            <a:r>
              <a:rPr lang="es-ES" b="1" dirty="0"/>
              <a:t>Unidad: </a:t>
            </a:r>
            <a:r>
              <a:rPr lang="es-ES" b="1"/>
              <a:t>Cálculo de Probabilidad</a:t>
            </a:r>
            <a:endParaRPr lang="es-AR" b="1" dirty="0"/>
          </a:p>
        </p:txBody>
      </p:sp>
    </p:spTree>
    <p:extLst>
      <p:ext uri="{BB962C8B-B14F-4D97-AF65-F5344CB8AC3E}">
        <p14:creationId xmlns:p14="http://schemas.microsoft.com/office/powerpoint/2010/main" val="2961858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2A0464F-0293-4549-A6AB-33B1B16EC7D2}"/>
              </a:ext>
            </a:extLst>
          </p:cNvPr>
          <p:cNvSpPr txBox="1"/>
          <p:nvPr/>
        </p:nvSpPr>
        <p:spPr>
          <a:xfrm>
            <a:off x="899592" y="476672"/>
            <a:ext cx="7344816" cy="5078313"/>
          </a:xfrm>
          <a:prstGeom prst="rect">
            <a:avLst/>
          </a:prstGeom>
          <a:noFill/>
        </p:spPr>
        <p:txBody>
          <a:bodyPr wrap="square" rtlCol="0">
            <a:spAutoFit/>
          </a:bodyPr>
          <a:lstStyle/>
          <a:p>
            <a:r>
              <a:rPr lang="es-ES" b="1" dirty="0"/>
              <a:t>Situación 1</a:t>
            </a:r>
          </a:p>
          <a:p>
            <a:r>
              <a:rPr lang="es-ES" dirty="0"/>
              <a:t>En una atracción de feria se trata de apostar en una ruleta, que vemos en el margen. Hay que girar la flecha y adivinar el número que señalará.</a:t>
            </a:r>
            <a:endParaRPr lang="es-ES" b="1" dirty="0"/>
          </a:p>
          <a:p>
            <a:endParaRPr lang="es-ES" b="1" dirty="0"/>
          </a:p>
          <a:p>
            <a:endParaRPr lang="es-ES" b="1" dirty="0"/>
          </a:p>
          <a:p>
            <a:r>
              <a:rPr lang="es-ES" dirty="0"/>
              <a:t>Si apostaras por la aparición de un</a:t>
            </a:r>
          </a:p>
          <a:p>
            <a:r>
              <a:rPr lang="es-ES" dirty="0"/>
              <a:t> número, ¿por cuál lo harías?</a:t>
            </a:r>
            <a:endParaRPr lang="es-ES" b="1" dirty="0"/>
          </a:p>
          <a:p>
            <a:endParaRPr lang="es-ES" b="1" dirty="0"/>
          </a:p>
          <a:p>
            <a:endParaRPr lang="es-ES" b="1" dirty="0"/>
          </a:p>
          <a:p>
            <a:endParaRPr lang="es-ES" b="1" dirty="0"/>
          </a:p>
          <a:p>
            <a:endParaRPr lang="es-ES" b="1" dirty="0"/>
          </a:p>
          <a:p>
            <a:endParaRPr lang="es-ES" b="1" dirty="0"/>
          </a:p>
          <a:p>
            <a:endParaRPr lang="es-ES" b="1" dirty="0"/>
          </a:p>
          <a:p>
            <a:endParaRPr lang="es-ES" b="1" dirty="0"/>
          </a:p>
          <a:p>
            <a:r>
              <a:rPr lang="es-ES" b="1" dirty="0"/>
              <a:t>Situación 2</a:t>
            </a:r>
          </a:p>
          <a:p>
            <a:pPr algn="just"/>
            <a:r>
              <a:rPr lang="es-ES" dirty="0"/>
              <a:t>¿Cuál es la probabilidad de que una persona de 25 años de edad llegue a sobrevivir  hasta los 40 si de acuerdo a la tabla de mortalidad, de cada 93745 personas de 25 años  de edad solo 87426 llegan a los 40 años?</a:t>
            </a:r>
            <a:endParaRPr lang="es-AR" dirty="0"/>
          </a:p>
        </p:txBody>
      </p:sp>
      <p:pic>
        <p:nvPicPr>
          <p:cNvPr id="2" name="Picture 1">
            <a:extLst>
              <a:ext uri="{FF2B5EF4-FFF2-40B4-BE49-F238E27FC236}">
                <a16:creationId xmlns="" xmlns:a16="http://schemas.microsoft.com/office/drawing/2014/main" id="{5E1119AC-9E3E-4896-8C42-C557266BF72B}"/>
              </a:ext>
            </a:extLst>
          </p:cNvPr>
          <p:cNvPicPr>
            <a:picLocks noChangeAspect="1"/>
          </p:cNvPicPr>
          <p:nvPr/>
        </p:nvPicPr>
        <p:blipFill>
          <a:blip r:embed="rId2"/>
          <a:stretch>
            <a:fillRect/>
          </a:stretch>
        </p:blipFill>
        <p:spPr>
          <a:xfrm>
            <a:off x="4572000" y="1484784"/>
            <a:ext cx="3657600" cy="2486025"/>
          </a:xfrm>
          <a:prstGeom prst="rect">
            <a:avLst/>
          </a:prstGeom>
        </p:spPr>
      </p:pic>
    </p:spTree>
    <p:extLst>
      <p:ext uri="{BB962C8B-B14F-4D97-AF65-F5344CB8AC3E}">
        <p14:creationId xmlns:p14="http://schemas.microsoft.com/office/powerpoint/2010/main" val="1595722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8B4C0B79-E69D-4EF0-8B75-D49B605D6F69}"/>
              </a:ext>
            </a:extLst>
          </p:cNvPr>
          <p:cNvSpPr txBox="1"/>
          <p:nvPr/>
        </p:nvSpPr>
        <p:spPr>
          <a:xfrm>
            <a:off x="1043608" y="620688"/>
            <a:ext cx="7344816" cy="2031325"/>
          </a:xfrm>
          <a:prstGeom prst="rect">
            <a:avLst/>
          </a:prstGeom>
          <a:noFill/>
        </p:spPr>
        <p:txBody>
          <a:bodyPr wrap="square" rtlCol="0">
            <a:spAutoFit/>
          </a:bodyPr>
          <a:lstStyle/>
          <a:p>
            <a:r>
              <a:rPr lang="es-ES" b="1" dirty="0"/>
              <a:t>Probabilidad Condicional</a:t>
            </a:r>
          </a:p>
          <a:p>
            <a:endParaRPr lang="es-ES" b="1" dirty="0"/>
          </a:p>
          <a:p>
            <a:pPr algn="just"/>
            <a:r>
              <a:rPr lang="es-ES" i="1" dirty="0"/>
              <a:t>En una urna hay 6 pelotas azules enumeradas del 1 al 6. En otra urna hay 6 pelotas rojas también enumeradas del 1 al 6. ¿Cuál es la probabilidad de que al sacar dos pelotas, una de cada urna, la suma de los números sea mayor que seis si ya sabemos que una pelota azul salió con un número divisible entre dos? </a:t>
            </a:r>
            <a:endParaRPr lang="es-AR" i="1" dirty="0"/>
          </a:p>
        </p:txBody>
      </p:sp>
      <p:pic>
        <p:nvPicPr>
          <p:cNvPr id="5" name="Picture 4">
            <a:extLst>
              <a:ext uri="{FF2B5EF4-FFF2-40B4-BE49-F238E27FC236}">
                <a16:creationId xmlns="" xmlns:a16="http://schemas.microsoft.com/office/drawing/2014/main" id="{14EA12F0-63EB-4B32-94A1-388004AC80A7}"/>
              </a:ext>
            </a:extLst>
          </p:cNvPr>
          <p:cNvPicPr>
            <a:picLocks noChangeAspect="1"/>
          </p:cNvPicPr>
          <p:nvPr/>
        </p:nvPicPr>
        <p:blipFill>
          <a:blip r:embed="rId2"/>
          <a:stretch>
            <a:fillRect/>
          </a:stretch>
        </p:blipFill>
        <p:spPr>
          <a:xfrm>
            <a:off x="2778559" y="2845024"/>
            <a:ext cx="3233601" cy="3104256"/>
          </a:xfrm>
          <a:prstGeom prst="rect">
            <a:avLst/>
          </a:prstGeom>
        </p:spPr>
      </p:pic>
    </p:spTree>
    <p:extLst>
      <p:ext uri="{BB962C8B-B14F-4D97-AF65-F5344CB8AC3E}">
        <p14:creationId xmlns:p14="http://schemas.microsoft.com/office/powerpoint/2010/main" val="1866403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 xmlns:a16="http://schemas.microsoft.com/office/drawing/2014/main" id="{B0880E40-3A1A-4014-AC73-22FF84FC5AB5}"/>
              </a:ext>
            </a:extLst>
          </p:cNvPr>
          <p:cNvSpPr/>
          <p:nvPr/>
        </p:nvSpPr>
        <p:spPr>
          <a:xfrm>
            <a:off x="5652120" y="620688"/>
            <a:ext cx="2376264" cy="136815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Espacio Muestral</a:t>
            </a:r>
            <a:endParaRPr lang="es-AR" b="1" dirty="0"/>
          </a:p>
        </p:txBody>
      </p:sp>
      <p:pic>
        <p:nvPicPr>
          <p:cNvPr id="5" name="Picture 4">
            <a:extLst>
              <a:ext uri="{FF2B5EF4-FFF2-40B4-BE49-F238E27FC236}">
                <a16:creationId xmlns="" xmlns:a16="http://schemas.microsoft.com/office/drawing/2014/main" id="{E2F758D6-48A6-465E-AB3D-4F500678D282}"/>
              </a:ext>
            </a:extLst>
          </p:cNvPr>
          <p:cNvPicPr>
            <a:picLocks noChangeAspect="1"/>
          </p:cNvPicPr>
          <p:nvPr/>
        </p:nvPicPr>
        <p:blipFill>
          <a:blip r:embed="rId2"/>
          <a:stretch>
            <a:fillRect/>
          </a:stretch>
        </p:blipFill>
        <p:spPr>
          <a:xfrm>
            <a:off x="539552" y="2328862"/>
            <a:ext cx="5698236" cy="3332386"/>
          </a:xfrm>
          <a:prstGeom prst="rect">
            <a:avLst/>
          </a:prstGeom>
        </p:spPr>
      </p:pic>
    </p:spTree>
    <p:extLst>
      <p:ext uri="{BB962C8B-B14F-4D97-AF65-F5344CB8AC3E}">
        <p14:creationId xmlns:p14="http://schemas.microsoft.com/office/powerpoint/2010/main" val="1934047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llout: Line 3">
            <a:extLst>
              <a:ext uri="{FF2B5EF4-FFF2-40B4-BE49-F238E27FC236}">
                <a16:creationId xmlns="" xmlns:a16="http://schemas.microsoft.com/office/drawing/2014/main" id="{2D4F4309-700B-49BA-8C15-BEB5C0B57F56}"/>
              </a:ext>
            </a:extLst>
          </p:cNvPr>
          <p:cNvSpPr/>
          <p:nvPr/>
        </p:nvSpPr>
        <p:spPr>
          <a:xfrm>
            <a:off x="5724128" y="476672"/>
            <a:ext cx="2592288" cy="1296144"/>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Nuevo espacio muestral</a:t>
            </a:r>
          </a:p>
          <a:p>
            <a:pPr algn="ctr"/>
            <a:r>
              <a:rPr lang="es-ES" dirty="0"/>
              <a:t>Sucesos favorables (azul)</a:t>
            </a:r>
            <a:endParaRPr lang="es-AR" dirty="0"/>
          </a:p>
        </p:txBody>
      </p:sp>
      <p:pic>
        <p:nvPicPr>
          <p:cNvPr id="5" name="Picture 4">
            <a:extLst>
              <a:ext uri="{FF2B5EF4-FFF2-40B4-BE49-F238E27FC236}">
                <a16:creationId xmlns="" xmlns:a16="http://schemas.microsoft.com/office/drawing/2014/main" id="{CD0445A1-B922-4E37-95D1-62542D90A042}"/>
              </a:ext>
            </a:extLst>
          </p:cNvPr>
          <p:cNvPicPr>
            <a:picLocks noChangeAspect="1"/>
          </p:cNvPicPr>
          <p:nvPr/>
        </p:nvPicPr>
        <p:blipFill>
          <a:blip r:embed="rId2"/>
          <a:stretch>
            <a:fillRect/>
          </a:stretch>
        </p:blipFill>
        <p:spPr>
          <a:xfrm>
            <a:off x="1189536" y="2060848"/>
            <a:ext cx="6046760" cy="1858119"/>
          </a:xfrm>
          <a:prstGeom prst="rect">
            <a:avLst/>
          </a:prstGeom>
        </p:spPr>
      </p:pic>
      <p:sp>
        <p:nvSpPr>
          <p:cNvPr id="6" name="Arrow: Down 5">
            <a:extLst>
              <a:ext uri="{FF2B5EF4-FFF2-40B4-BE49-F238E27FC236}">
                <a16:creationId xmlns="" xmlns:a16="http://schemas.microsoft.com/office/drawing/2014/main" id="{DE5692AB-891B-4531-AA65-C42B651DE230}"/>
              </a:ext>
            </a:extLst>
          </p:cNvPr>
          <p:cNvSpPr/>
          <p:nvPr/>
        </p:nvSpPr>
        <p:spPr>
          <a:xfrm>
            <a:off x="4067944" y="4005064"/>
            <a:ext cx="720080"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7" name="Picture 6">
            <a:extLst>
              <a:ext uri="{FF2B5EF4-FFF2-40B4-BE49-F238E27FC236}">
                <a16:creationId xmlns="" xmlns:a16="http://schemas.microsoft.com/office/drawing/2014/main" id="{675E6415-8EE9-40C6-8D65-3ACD59B8DE75}"/>
              </a:ext>
            </a:extLst>
          </p:cNvPr>
          <p:cNvPicPr>
            <a:picLocks noChangeAspect="1"/>
          </p:cNvPicPr>
          <p:nvPr/>
        </p:nvPicPr>
        <p:blipFill>
          <a:blip r:embed="rId3"/>
          <a:stretch>
            <a:fillRect/>
          </a:stretch>
        </p:blipFill>
        <p:spPr>
          <a:xfrm>
            <a:off x="3275856" y="5027265"/>
            <a:ext cx="2375942" cy="1112143"/>
          </a:xfrm>
          <a:prstGeom prst="rect">
            <a:avLst/>
          </a:prstGeom>
        </p:spPr>
      </p:pic>
    </p:spTree>
    <p:extLst>
      <p:ext uri="{BB962C8B-B14F-4D97-AF65-F5344CB8AC3E}">
        <p14:creationId xmlns:p14="http://schemas.microsoft.com/office/powerpoint/2010/main" val="4064416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215BFA1C-46BD-4F96-8565-21C298A21576}"/>
              </a:ext>
            </a:extLst>
          </p:cNvPr>
          <p:cNvSpPr txBox="1"/>
          <p:nvPr/>
        </p:nvSpPr>
        <p:spPr>
          <a:xfrm>
            <a:off x="971600" y="404664"/>
            <a:ext cx="7117989" cy="1477328"/>
          </a:xfrm>
          <a:prstGeom prst="rect">
            <a:avLst/>
          </a:prstGeom>
          <a:noFill/>
        </p:spPr>
        <p:txBody>
          <a:bodyPr wrap="square" rtlCol="0">
            <a:spAutoFit/>
          </a:bodyPr>
          <a:lstStyle/>
          <a:p>
            <a:pPr algn="just"/>
            <a:r>
              <a:rPr lang="es-ES" dirty="0"/>
              <a:t>A: en la pelota azul sale un número divisible entre dos</a:t>
            </a:r>
            <a:r>
              <a:rPr lang="es-AR" dirty="0"/>
              <a:t> (resultados en línea rosa)</a:t>
            </a:r>
          </a:p>
          <a:p>
            <a:pPr algn="just"/>
            <a:r>
              <a:rPr lang="es-AR" dirty="0"/>
              <a:t>B: la suma de los números es mayor que seis (resultados en línea punteada)</a:t>
            </a:r>
          </a:p>
          <a:p>
            <a:pPr algn="just"/>
            <a:endParaRPr lang="es-AR" dirty="0"/>
          </a:p>
          <a:p>
            <a:pPr algn="just"/>
            <a:r>
              <a:rPr lang="es-AR" dirty="0"/>
              <a:t>Los resultados de la intersección están resaltados en línea azul.</a:t>
            </a:r>
            <a:endParaRPr lang="es-ES" dirty="0"/>
          </a:p>
        </p:txBody>
      </p:sp>
      <p:pic>
        <p:nvPicPr>
          <p:cNvPr id="7" name="Picture 6">
            <a:extLst>
              <a:ext uri="{FF2B5EF4-FFF2-40B4-BE49-F238E27FC236}">
                <a16:creationId xmlns="" xmlns:a16="http://schemas.microsoft.com/office/drawing/2014/main" id="{8F41AE7F-ECE5-41C4-B2D1-A726B29DE598}"/>
              </a:ext>
            </a:extLst>
          </p:cNvPr>
          <p:cNvPicPr>
            <a:picLocks noChangeAspect="1"/>
          </p:cNvPicPr>
          <p:nvPr/>
        </p:nvPicPr>
        <p:blipFill>
          <a:blip r:embed="rId2"/>
          <a:stretch>
            <a:fillRect/>
          </a:stretch>
        </p:blipFill>
        <p:spPr>
          <a:xfrm>
            <a:off x="1255676" y="3212976"/>
            <a:ext cx="6484676" cy="2924721"/>
          </a:xfrm>
          <a:prstGeom prst="rect">
            <a:avLst/>
          </a:prstGeom>
        </p:spPr>
      </p:pic>
      <p:sp>
        <p:nvSpPr>
          <p:cNvPr id="8" name="Arrow: Down 7">
            <a:extLst>
              <a:ext uri="{FF2B5EF4-FFF2-40B4-BE49-F238E27FC236}">
                <a16:creationId xmlns="" xmlns:a16="http://schemas.microsoft.com/office/drawing/2014/main" id="{D25396B1-0BD2-44BE-934A-058F4E737F35}"/>
              </a:ext>
            </a:extLst>
          </p:cNvPr>
          <p:cNvSpPr/>
          <p:nvPr/>
        </p:nvSpPr>
        <p:spPr>
          <a:xfrm>
            <a:off x="4159376" y="1954000"/>
            <a:ext cx="628648" cy="11149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800198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8C5B5F3F-56D8-4D9C-B71D-EB8EBABAE37A}"/>
              </a:ext>
            </a:extLst>
          </p:cNvPr>
          <p:cNvSpPr txBox="1"/>
          <p:nvPr/>
        </p:nvSpPr>
        <p:spPr>
          <a:xfrm>
            <a:off x="900332" y="548680"/>
            <a:ext cx="7272068" cy="1477328"/>
          </a:xfrm>
          <a:prstGeom prst="rect">
            <a:avLst/>
          </a:prstGeom>
          <a:noFill/>
        </p:spPr>
        <p:txBody>
          <a:bodyPr wrap="square" rtlCol="0">
            <a:spAutoFit/>
          </a:bodyPr>
          <a:lstStyle/>
          <a:p>
            <a:pPr algn="just"/>
            <a:r>
              <a:rPr lang="es-ES" dirty="0"/>
              <a:t>a) Si se sacan dos pelotas, una de cada urna, ¿cuál es la probabilidad que salgan número par?</a:t>
            </a:r>
          </a:p>
          <a:p>
            <a:pPr algn="just"/>
            <a:r>
              <a:rPr lang="es-ES" dirty="0"/>
              <a:t>b) Si se sacan dos pelotas azules, ¿cuál es la probabilidad que salga número par? </a:t>
            </a:r>
          </a:p>
          <a:p>
            <a:pPr algn="just"/>
            <a:endParaRPr lang="es-AR" dirty="0"/>
          </a:p>
        </p:txBody>
      </p:sp>
      <p:pic>
        <p:nvPicPr>
          <p:cNvPr id="2" name="Picture 1">
            <a:extLst>
              <a:ext uri="{FF2B5EF4-FFF2-40B4-BE49-F238E27FC236}">
                <a16:creationId xmlns="" xmlns:a16="http://schemas.microsoft.com/office/drawing/2014/main" id="{ACCCFA29-3ECC-45F1-A929-4FDCAFA0D20A}"/>
              </a:ext>
            </a:extLst>
          </p:cNvPr>
          <p:cNvPicPr>
            <a:picLocks noChangeAspect="1"/>
          </p:cNvPicPr>
          <p:nvPr/>
        </p:nvPicPr>
        <p:blipFill>
          <a:blip r:embed="rId2"/>
          <a:stretch>
            <a:fillRect/>
          </a:stretch>
        </p:blipFill>
        <p:spPr>
          <a:xfrm>
            <a:off x="2920786" y="2132856"/>
            <a:ext cx="3231160" cy="3103133"/>
          </a:xfrm>
          <a:prstGeom prst="rect">
            <a:avLst/>
          </a:prstGeom>
        </p:spPr>
      </p:pic>
    </p:spTree>
    <p:extLst>
      <p:ext uri="{BB962C8B-B14F-4D97-AF65-F5344CB8AC3E}">
        <p14:creationId xmlns:p14="http://schemas.microsoft.com/office/powerpoint/2010/main" val="3739480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D0BDAFF-B71A-483F-A7A9-7999B8266C60}"/>
              </a:ext>
            </a:extLst>
          </p:cNvPr>
          <p:cNvSpPr txBox="1"/>
          <p:nvPr/>
        </p:nvSpPr>
        <p:spPr>
          <a:xfrm>
            <a:off x="899592" y="692696"/>
            <a:ext cx="7344816" cy="3139321"/>
          </a:xfrm>
          <a:prstGeom prst="rect">
            <a:avLst/>
          </a:prstGeom>
          <a:noFill/>
        </p:spPr>
        <p:txBody>
          <a:bodyPr wrap="square" rtlCol="0">
            <a:spAutoFit/>
          </a:bodyPr>
          <a:lstStyle/>
          <a:p>
            <a:r>
              <a:rPr lang="es-ES" b="1" dirty="0"/>
              <a:t>Teorema de Bayes - aplicación</a:t>
            </a:r>
          </a:p>
          <a:p>
            <a:pPr algn="just"/>
            <a:r>
              <a:rPr lang="es-ES" i="1" dirty="0"/>
              <a:t>En una maquilladora de circuitos para computadoras, un grupo de trabajadores A produce el 70% de la producción total de la maquilladora, otro grupo B produce el 20 % del total de producción y el grupo C lo restante.</a:t>
            </a:r>
          </a:p>
          <a:p>
            <a:pPr algn="just"/>
            <a:r>
              <a:rPr lang="es-ES" i="1" dirty="0"/>
              <a:t>Del grupo A, 2% de su producción es defectuosa, en tanto que la producción del grupo B presenta 5% de artículos defectuosos y el grupo C un 4%.</a:t>
            </a:r>
          </a:p>
          <a:p>
            <a:pPr marL="342900" indent="-342900" algn="just">
              <a:buAutoNum type="alphaLcParenR"/>
            </a:pPr>
            <a:r>
              <a:rPr lang="es-ES" i="1" dirty="0"/>
              <a:t>Calcular cuál es la probabilidad de que al revisar al azar un circuito resulte defectuoso.</a:t>
            </a:r>
          </a:p>
          <a:p>
            <a:pPr marL="342900" indent="-342900" algn="just">
              <a:buAutoNum type="alphaLcParenR"/>
            </a:pPr>
            <a:r>
              <a:rPr lang="es-ES" i="1" dirty="0"/>
              <a:t>¿Cuál es la probabilidad de que al revisar aleatoriamente un circuito defectuoso provenga del grupo B?</a:t>
            </a:r>
            <a:endParaRPr lang="es-AR" i="1" dirty="0"/>
          </a:p>
        </p:txBody>
      </p:sp>
    </p:spTree>
    <p:extLst>
      <p:ext uri="{BB962C8B-B14F-4D97-AF65-F5344CB8AC3E}">
        <p14:creationId xmlns:p14="http://schemas.microsoft.com/office/powerpoint/2010/main" val="1420272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755576" y="476672"/>
            <a:ext cx="7632848" cy="2031325"/>
          </a:xfrm>
          <a:prstGeom prst="rect">
            <a:avLst/>
          </a:prstGeom>
        </p:spPr>
        <p:txBody>
          <a:bodyPr wrap="square">
            <a:spAutoFit/>
          </a:bodyPr>
          <a:lstStyle/>
          <a:p>
            <a:pPr marL="495300" indent="-495300" algn="just"/>
            <a:r>
              <a:rPr lang="es-ES" b="1" dirty="0" smtClean="0"/>
              <a:t>Desigualdad de </a:t>
            </a:r>
            <a:r>
              <a:rPr lang="es-ES" b="1" dirty="0" err="1" smtClean="0"/>
              <a:t>Chebyshev</a:t>
            </a:r>
            <a:endParaRPr lang="es-ES" b="1" dirty="0" smtClean="0"/>
          </a:p>
          <a:p>
            <a:pPr marL="495300" indent="-495300" algn="just"/>
            <a:r>
              <a:rPr lang="es-ES" dirty="0" smtClean="0"/>
              <a:t>El </a:t>
            </a:r>
            <a:r>
              <a:rPr lang="es-ES" dirty="0"/>
              <a:t>tiempo promedio de limpieza para un equipo de una empresa de tamaño </a:t>
            </a:r>
            <a:r>
              <a:rPr lang="es-ES" dirty="0" err="1" smtClean="0"/>
              <a:t>medianoes</a:t>
            </a:r>
            <a:r>
              <a:rPr lang="es-ES" dirty="0" smtClean="0"/>
              <a:t> </a:t>
            </a:r>
            <a:r>
              <a:rPr lang="es-ES" dirty="0"/>
              <a:t>de 84 horas y la desviación estándar es de 6.8 </a:t>
            </a:r>
            <a:r>
              <a:rPr lang="es-ES" dirty="0" smtClean="0"/>
              <a:t>horas. Conteste</a:t>
            </a:r>
            <a:r>
              <a:rPr lang="es-ES" dirty="0"/>
              <a:t>:</a:t>
            </a:r>
          </a:p>
          <a:p>
            <a:pPr marL="914400" lvl="1" indent="-457200" algn="just">
              <a:buFont typeface="Times New Roman" pitchFamily="18" charset="0"/>
              <a:buAutoNum type="alphaLcParenR"/>
            </a:pPr>
            <a:r>
              <a:rPr lang="es-ES" dirty="0"/>
              <a:t>¿En qué proporción del tiempo el equipo limpia la planta </a:t>
            </a:r>
            <a:r>
              <a:rPr lang="es-ES" dirty="0" smtClean="0"/>
              <a:t>entre 70,4 y  97,6 horas?</a:t>
            </a:r>
            <a:endParaRPr lang="es-ES" dirty="0"/>
          </a:p>
          <a:p>
            <a:pPr marL="914400" lvl="1" indent="-457200" algn="just">
              <a:buFont typeface="Times New Roman" pitchFamily="18" charset="0"/>
              <a:buAutoNum type="alphaLcParenR"/>
            </a:pPr>
            <a:r>
              <a:rPr lang="es-ES" dirty="0"/>
              <a:t>¿En qué </a:t>
            </a:r>
            <a:r>
              <a:rPr lang="es-ES" dirty="0" smtClean="0"/>
              <a:t>intervalo caerá </a:t>
            </a:r>
            <a:r>
              <a:rPr lang="es-ES" dirty="0"/>
              <a:t>el </a:t>
            </a:r>
            <a:r>
              <a:rPr lang="es-ES" dirty="0" smtClean="0"/>
              <a:t>tiempo de limpieza del </a:t>
            </a:r>
            <a:r>
              <a:rPr lang="es-ES" dirty="0"/>
              <a:t>95% de las </a:t>
            </a:r>
            <a:r>
              <a:rPr lang="es-ES" dirty="0" smtClean="0"/>
              <a:t>mediciones</a:t>
            </a:r>
            <a:r>
              <a:rPr lang="es-ES" dirty="0" smtClean="0"/>
              <a:t>?</a:t>
            </a:r>
            <a:endParaRPr lang="es-ES" dirty="0"/>
          </a:p>
        </p:txBody>
      </p:sp>
      <p:pic>
        <p:nvPicPr>
          <p:cNvPr id="5" name="Picture 1">
            <a:extLst>
              <a:ext uri="{FF2B5EF4-FFF2-40B4-BE49-F238E27FC236}">
                <a16:creationId xmlns="" xmlns:a16="http://schemas.microsoft.com/office/drawing/2014/main" id="{ACCCFA29-3ECC-45F1-A929-4FDCAFA0D20A}"/>
              </a:ext>
            </a:extLst>
          </p:cNvPr>
          <p:cNvPicPr>
            <a:picLocks noChangeAspect="1"/>
          </p:cNvPicPr>
          <p:nvPr/>
        </p:nvPicPr>
        <p:blipFill>
          <a:blip r:embed="rId2"/>
          <a:stretch>
            <a:fillRect/>
          </a:stretch>
        </p:blipFill>
        <p:spPr>
          <a:xfrm>
            <a:off x="2920786" y="2852936"/>
            <a:ext cx="3231160" cy="3103133"/>
          </a:xfrm>
          <a:prstGeom prst="rect">
            <a:avLst/>
          </a:prstGeom>
        </p:spPr>
      </p:pic>
    </p:spTree>
    <p:extLst>
      <p:ext uri="{BB962C8B-B14F-4D97-AF65-F5344CB8AC3E}">
        <p14:creationId xmlns:p14="http://schemas.microsoft.com/office/powerpoint/2010/main" val="29955868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TotalTime>958</TotalTime>
  <Words>358</Words>
  <Application>Microsoft Office PowerPoint</Application>
  <PresentationFormat>Presentación en pantalla (4:3)</PresentationFormat>
  <Paragraphs>38</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NewsPrint</vt:lpstr>
      <vt:lpstr>Probabilidad y Estadística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Probabilidad y Estadística</dc:title>
  <dc:creator>Naty</dc:creator>
  <cp:lastModifiedBy>Naty</cp:lastModifiedBy>
  <cp:revision>65</cp:revision>
  <dcterms:created xsi:type="dcterms:W3CDTF">2019-01-09T13:18:48Z</dcterms:created>
  <dcterms:modified xsi:type="dcterms:W3CDTF">2019-05-09T14:10:08Z</dcterms:modified>
</cp:coreProperties>
</file>