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52" r:id="rId2"/>
    <p:sldId id="353" r:id="rId3"/>
    <p:sldId id="413" r:id="rId4"/>
    <p:sldId id="354" r:id="rId5"/>
    <p:sldId id="330" r:id="rId6"/>
    <p:sldId id="408" r:id="rId7"/>
    <p:sldId id="400" r:id="rId8"/>
    <p:sldId id="394" r:id="rId9"/>
    <p:sldId id="396" r:id="rId10"/>
    <p:sldId id="397" r:id="rId11"/>
    <p:sldId id="411" r:id="rId12"/>
    <p:sldId id="395" r:id="rId13"/>
    <p:sldId id="409" r:id="rId14"/>
    <p:sldId id="401" r:id="rId15"/>
    <p:sldId id="402" r:id="rId16"/>
    <p:sldId id="399" r:id="rId17"/>
    <p:sldId id="339" r:id="rId18"/>
    <p:sldId id="403" r:id="rId19"/>
    <p:sldId id="404" r:id="rId20"/>
    <p:sldId id="410" r:id="rId21"/>
    <p:sldId id="340" r:id="rId22"/>
    <p:sldId id="414" r:id="rId23"/>
    <p:sldId id="275" r:id="rId24"/>
    <p:sldId id="370" r:id="rId25"/>
    <p:sldId id="417" r:id="rId26"/>
    <p:sldId id="415" r:id="rId27"/>
    <p:sldId id="416" r:id="rId28"/>
    <p:sldId id="418" r:id="rId29"/>
    <p:sldId id="419" r:id="rId30"/>
    <p:sldId id="412" r:id="rId31"/>
    <p:sldId id="321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291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possível notar que os segmentos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reta não resultam em uma representação exata da curva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característica real, sobretudo na região do joelho. No entanto, os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segmentos resultantes estão suficientemente próximos da curva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para proporcionar uma excelente primeira aproximação do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comportamento real do diodo</a:t>
            </a:r>
            <a:r>
              <a:rPr lang="pt-BR" dirty="0"/>
              <a:t> </a:t>
            </a:r>
            <a:br>
              <a:rPr lang="pt-BR" dirty="0"/>
            </a:br>
            <a:b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0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48000"/>
                </a:srgbClr>
              </a:gs>
              <a:gs pos="100000">
                <a:srgbClr val="F6D99E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96943"/>
            <a:ext cx="320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2">
                    <a:lumMod val="75000"/>
                  </a:schemeClr>
                </a:solidFill>
              </a:rPr>
              <a:t>Resolução da SP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42662" y="1343274"/>
            <a:ext cx="4356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1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25/08/2020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36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0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7" r:id="rId5"/>
    <p:sldLayoutId id="2147483670" r:id="rId6"/>
    <p:sldLayoutId id="214748367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1 - Diodos semicondutores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775856" y="766916"/>
            <a:ext cx="10612580" cy="4914081"/>
          </a:xfrm>
        </p:spPr>
        <p:txBody>
          <a:bodyPr/>
          <a:lstStyle/>
          <a:p>
            <a:pPr marL="454025"/>
            <a:r>
              <a:rPr lang="pt-BR" dirty="0"/>
              <a:t>Polarização do diodo:</a:t>
            </a:r>
          </a:p>
          <a:p>
            <a:pPr marL="373063" lvl="1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91" y="1417572"/>
            <a:ext cx="4950552" cy="256752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253" y="766916"/>
            <a:ext cx="5001491" cy="310866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08273" y="3985094"/>
            <a:ext cx="1158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Reversa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952031" y="3875577"/>
            <a:ext cx="946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Direta</a:t>
            </a:r>
          </a:p>
        </p:txBody>
      </p:sp>
      <p:sp>
        <p:nvSpPr>
          <p:cNvPr id="8" name="Retângulo 7"/>
          <p:cNvSpPr/>
          <p:nvPr/>
        </p:nvSpPr>
        <p:spPr>
          <a:xfrm>
            <a:off x="5247206" y="557040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>
                <a:latin typeface="+mj-lt"/>
              </a:rPr>
              <a:t>Fonte das imagens: adaptadas de Schuler (2013, p. 45). </a:t>
            </a:r>
          </a:p>
        </p:txBody>
      </p:sp>
    </p:spTree>
    <p:extLst>
      <p:ext uri="{BB962C8B-B14F-4D97-AF65-F5344CB8AC3E}">
        <p14:creationId xmlns:p14="http://schemas.microsoft.com/office/powerpoint/2010/main" val="39947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1B00ED4-EEA7-4C8D-958A-BCE41E4CF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Você conhece alguma aplicação do diodo?</a:t>
            </a:r>
          </a:p>
        </p:txBody>
      </p:sp>
    </p:spTree>
    <p:extLst>
      <p:ext uri="{BB962C8B-B14F-4D97-AF65-F5344CB8AC3E}">
        <p14:creationId xmlns:p14="http://schemas.microsoft.com/office/powerpoint/2010/main" val="4604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3317E-9CA8-4500-B0F1-551A199206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6338455" cy="4914081"/>
          </a:xfrm>
        </p:spPr>
        <p:txBody>
          <a:bodyPr/>
          <a:lstStyle/>
          <a:p>
            <a:r>
              <a:rPr lang="pt-BR" dirty="0"/>
              <a:t>Aplicações do diodo semicondutor:</a:t>
            </a:r>
          </a:p>
          <a:p>
            <a:pPr lvl="1"/>
            <a:r>
              <a:rPr lang="pt-BR" sz="2800" dirty="0"/>
              <a:t>Conversão de corrente alternada em contínua;</a:t>
            </a:r>
          </a:p>
          <a:p>
            <a:pPr lvl="1"/>
            <a:r>
              <a:rPr lang="pt-BR" sz="2800" dirty="0"/>
              <a:t>Isolação de pequenos sinais;</a:t>
            </a:r>
          </a:p>
          <a:p>
            <a:pPr lvl="1"/>
            <a:r>
              <a:rPr lang="pt-BR" sz="2800" dirty="0"/>
              <a:t>Luz em energia elétrica.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153471" y="3485504"/>
            <a:ext cx="3069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&lt;https://goo.gl/RdxNV8&gt;.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313872" y="5591567"/>
            <a:ext cx="4323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&lt;https://goo.gl/Ja4yp5&gt;.</a:t>
            </a:r>
          </a:p>
        </p:txBody>
      </p:sp>
      <p:pic>
        <p:nvPicPr>
          <p:cNvPr id="11" name="Picture 6" descr="Resultado de imagem para painel fotovoltai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43" y="889181"/>
            <a:ext cx="3250456" cy="217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lampada 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6309"/>
            <a:ext cx="3392846" cy="180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9AA90B1-3970-435D-984F-9700862382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Diodo real x diodo ideal</a:t>
            </a:r>
          </a:p>
        </p:txBody>
      </p:sp>
    </p:spTree>
    <p:extLst>
      <p:ext uri="{BB962C8B-B14F-4D97-AF65-F5344CB8AC3E}">
        <p14:creationId xmlns:p14="http://schemas.microsoft.com/office/powerpoint/2010/main" val="33664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Diodo ideal em polarização direta e reversa: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41" y="1831511"/>
            <a:ext cx="3427904" cy="25097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075" y="1981200"/>
            <a:ext cx="3015563" cy="213295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575074" y="5088055"/>
            <a:ext cx="3427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Fonte: adaptada de Boylestad (2013, p. 19).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96000" y="4341226"/>
            <a:ext cx="1158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Reversa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90769" y="4376374"/>
            <a:ext cx="946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Direta</a:t>
            </a:r>
          </a:p>
        </p:txBody>
      </p:sp>
    </p:spTree>
    <p:extLst>
      <p:ext uri="{BB962C8B-B14F-4D97-AF65-F5344CB8AC3E}">
        <p14:creationId xmlns:p14="http://schemas.microsoft.com/office/powerpoint/2010/main" val="348315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6705600" y="766916"/>
            <a:ext cx="4613564" cy="4914081"/>
          </a:xfrm>
        </p:spPr>
        <p:txBody>
          <a:bodyPr/>
          <a:lstStyle/>
          <a:p>
            <a:r>
              <a:rPr lang="pt-BR" dirty="0"/>
              <a:t>Diodo real x diodo ideal;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61" y="938154"/>
            <a:ext cx="5899839" cy="457160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24000" y="544148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Fonte: adaptada de Boylestad (2013, p. 19). </a:t>
            </a:r>
          </a:p>
        </p:txBody>
      </p:sp>
    </p:spTree>
    <p:extLst>
      <p:ext uri="{BB962C8B-B14F-4D97-AF65-F5344CB8AC3E}">
        <p14:creationId xmlns:p14="http://schemas.microsoft.com/office/powerpoint/2010/main" val="136175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/>
              <a:t>Gráfico do Diodo (V</a:t>
            </a:r>
            <a:r>
              <a:rPr lang="pt-BR" sz="2000" dirty="0"/>
              <a:t>D</a:t>
            </a:r>
            <a:r>
              <a:rPr lang="pt-BR" dirty="0"/>
              <a:t> x I</a:t>
            </a:r>
            <a:r>
              <a:rPr lang="pt-BR" sz="2000" dirty="0"/>
              <a:t>D</a:t>
            </a:r>
            <a:r>
              <a:rPr lang="pt-BR" dirty="0"/>
              <a:t>):</a:t>
            </a:r>
          </a:p>
          <a:p>
            <a:pPr marL="454025"/>
            <a:endParaRPr lang="pt-BR" dirty="0"/>
          </a:p>
          <a:p>
            <a:pPr marL="454025"/>
            <a:endParaRPr lang="pt-BR" dirty="0"/>
          </a:p>
          <a:p>
            <a:pPr marL="454025"/>
            <a:endParaRPr lang="pt-BR" sz="4400" dirty="0"/>
          </a:p>
          <a:p>
            <a:pPr marL="454025"/>
            <a:endParaRPr lang="pt-BR" dirty="0"/>
          </a:p>
          <a:p>
            <a:pPr marL="454025"/>
            <a:endParaRPr lang="pt-BR" dirty="0"/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151" descr="C:\Users\Choco\Desktop\circuito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4482"/>
            <a:ext cx="7087592" cy="379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673944" y="5168937"/>
            <a:ext cx="24220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dirty="0">
                <a:latin typeface="+mj-lt"/>
              </a:rPr>
              <a:t>Fonte: elaborada pelo autor.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4A8264-E64E-44BB-967F-503E4D5525E7}"/>
              </a:ext>
            </a:extLst>
          </p:cNvPr>
          <p:cNvSpPr txBox="1"/>
          <p:nvPr/>
        </p:nvSpPr>
        <p:spPr>
          <a:xfrm>
            <a:off x="7861800" y="1602160"/>
            <a:ext cx="3720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5475" indent="-1714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109220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Tensão de Joelho:</a:t>
            </a:r>
          </a:p>
          <a:p>
            <a:pPr marL="13398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Silício = 0,7V;</a:t>
            </a:r>
          </a:p>
          <a:p>
            <a:pPr marL="13398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Germânio = 0,3V.</a:t>
            </a:r>
          </a:p>
        </p:txBody>
      </p:sp>
    </p:spTree>
    <p:extLst>
      <p:ext uri="{BB962C8B-B14F-4D97-AF65-F5344CB8AC3E}">
        <p14:creationId xmlns:p14="http://schemas.microsoft.com/office/powerpoint/2010/main" val="1664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equivalente de um diodo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3906982" y="1490663"/>
            <a:ext cx="7641052" cy="4160837"/>
          </a:xfrm>
        </p:spPr>
        <p:txBody>
          <a:bodyPr/>
          <a:lstStyle/>
          <a:p>
            <a:pPr lvl="1"/>
            <a:r>
              <a:rPr lang="pt-BR" sz="2800" dirty="0">
                <a:solidFill>
                  <a:schemeClr val="tx1"/>
                </a:solidFill>
              </a:rPr>
              <a:t>Aproximação da curva característica pelo circuito equivalente mais completo;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63" y="1351072"/>
            <a:ext cx="2942163" cy="43384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204" y="3020291"/>
            <a:ext cx="3346664" cy="179946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72526" y="538017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 das imagens: Teixeira (2018, 34).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699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equivalente simplificado do diodo</a:t>
            </a: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63550"/>
            <a:r>
              <a:rPr lang="pt-BR" dirty="0">
                <a:solidFill>
                  <a:schemeClr val="tx1"/>
                </a:solidFill>
                <a:latin typeface="Foco"/>
              </a:rPr>
              <a:t>A resistência </a:t>
            </a:r>
            <a:r>
              <a:rPr lang="pt-BR" dirty="0" err="1">
                <a:solidFill>
                  <a:schemeClr val="tx1"/>
                </a:solidFill>
                <a:latin typeface="Foco"/>
              </a:rPr>
              <a:t>r</a:t>
            </a:r>
            <a:r>
              <a:rPr lang="pt-BR" baseline="-25000" dirty="0" err="1">
                <a:solidFill>
                  <a:schemeClr val="tx1"/>
                </a:solidFill>
                <a:latin typeface="Foco"/>
              </a:rPr>
              <a:t>av</a:t>
            </a:r>
            <a:r>
              <a:rPr lang="pt-BR" dirty="0">
                <a:solidFill>
                  <a:schemeClr val="tx1"/>
                </a:solidFill>
                <a:latin typeface="Foco"/>
              </a:rPr>
              <a:t> é desprezada;</a:t>
            </a:r>
            <a:endParaRPr lang="pt-BR" baseline="-25000" dirty="0">
              <a:solidFill>
                <a:schemeClr val="tx1"/>
              </a:solidFill>
              <a:latin typeface="Foco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85" y="2028252"/>
            <a:ext cx="3724047" cy="376283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369" y="2625552"/>
            <a:ext cx="2439801" cy="187365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45729" y="522883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 das imagens: Teixeira (2018, 35).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4915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do diodo ideal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2" y="1452995"/>
            <a:ext cx="3115898" cy="380832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50" y="2335840"/>
            <a:ext cx="2212082" cy="162574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976457" y="540705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 das imagens: Teixeira (2018, 36).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8550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F9DAB-03DC-453E-83A8-24B72A74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 da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19E89-5BB7-4D5A-9D73-7E17E08AF5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Estudo dos principais componentes eletrônicos:</a:t>
            </a:r>
          </a:p>
          <a:p>
            <a:pPr lvl="1"/>
            <a:r>
              <a:rPr lang="pt-BR" dirty="0"/>
              <a:t>Diodo;</a:t>
            </a:r>
          </a:p>
          <a:p>
            <a:pPr lvl="1"/>
            <a:r>
              <a:rPr lang="pt-BR" dirty="0"/>
              <a:t>Transistor;</a:t>
            </a:r>
          </a:p>
          <a:p>
            <a:pPr lvl="1"/>
            <a:r>
              <a:rPr lang="pt-BR" dirty="0"/>
              <a:t>JFET e MOSFET;</a:t>
            </a:r>
          </a:p>
          <a:p>
            <a:pPr lvl="1"/>
            <a:r>
              <a:rPr lang="pt-BR" dirty="0"/>
              <a:t>Amplificador operacional;</a:t>
            </a:r>
          </a:p>
          <a:p>
            <a:r>
              <a:rPr lang="pt-BR" dirty="0"/>
              <a:t>Circuitos variados com esses componentes;</a:t>
            </a:r>
          </a:p>
        </p:txBody>
      </p:sp>
    </p:spTree>
    <p:extLst>
      <p:ext uri="{BB962C8B-B14F-4D97-AF65-F5344CB8AC3E}">
        <p14:creationId xmlns:p14="http://schemas.microsoft.com/office/powerpoint/2010/main" val="11430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1EC66F-C533-4974-8769-575515E8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simples com diodo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36BAAF-65A8-4990-8688-35B07D2E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1228"/>
            <a:ext cx="2907290" cy="29555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9CD923A-EAED-43CF-B4FE-C80B61FB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64" y="1951228"/>
            <a:ext cx="2907289" cy="11528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51323CE-100A-4DAF-A4D1-C7CF164EC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99" y="3783469"/>
            <a:ext cx="3032037" cy="93636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C3300B1-679E-4BE6-A31E-C3F76C2BECA8}"/>
              </a:ext>
            </a:extLst>
          </p:cNvPr>
          <p:cNvCxnSpPr>
            <a:cxnSpLocks/>
          </p:cNvCxnSpPr>
          <p:nvPr/>
        </p:nvCxnSpPr>
        <p:spPr>
          <a:xfrm flipV="1">
            <a:off x="3867799" y="2527674"/>
            <a:ext cx="1108091" cy="783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AFC3956-B61E-429B-B0F8-D7B6D3020F22}"/>
              </a:ext>
            </a:extLst>
          </p:cNvPr>
          <p:cNvCxnSpPr>
            <a:cxnSpLocks/>
          </p:cNvCxnSpPr>
          <p:nvPr/>
        </p:nvCxnSpPr>
        <p:spPr>
          <a:xfrm>
            <a:off x="3867799" y="3546765"/>
            <a:ext cx="1108091" cy="595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8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03C8E9D-5CCF-154F-B580-FF8D6B89F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Rádio galena</a:t>
            </a:r>
          </a:p>
        </p:txBody>
      </p:sp>
    </p:spTree>
    <p:extLst>
      <p:ext uri="{BB962C8B-B14F-4D97-AF65-F5344CB8AC3E}">
        <p14:creationId xmlns:p14="http://schemas.microsoft.com/office/powerpoint/2010/main" val="10579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38199" y="704850"/>
            <a:ext cx="7571509" cy="4976147"/>
          </a:xfrm>
        </p:spPr>
        <p:txBody>
          <a:bodyPr/>
          <a:lstStyle/>
          <a:p>
            <a:r>
              <a:rPr lang="pt-BR" dirty="0"/>
              <a:t>Construir um rádio galena moderno;</a:t>
            </a:r>
          </a:p>
          <a:p>
            <a:r>
              <a:rPr lang="pt-BR" dirty="0"/>
              <a:t>Escolher o diodo adequado a ser usado </a:t>
            </a:r>
            <a:br>
              <a:rPr lang="pt-BR" dirty="0"/>
            </a:br>
            <a:r>
              <a:rPr lang="pt-BR" dirty="0"/>
              <a:t>no circuito, sabendo que não existem</a:t>
            </a:r>
            <a:br>
              <a:rPr lang="pt-BR" dirty="0"/>
            </a:br>
            <a:r>
              <a:rPr lang="pt-BR" dirty="0"/>
              <a:t>fontes de alimentação;</a:t>
            </a:r>
          </a:p>
          <a:p>
            <a:r>
              <a:rPr lang="pt-BR" dirty="0"/>
              <a:t>O capacitor variável permite selecionar a estação;</a:t>
            </a:r>
          </a:p>
          <a:p>
            <a:r>
              <a:rPr lang="pt-BR" dirty="0"/>
              <a:t>Determinar as características do diodo </a:t>
            </a:r>
            <a:br>
              <a:rPr lang="pt-BR" dirty="0"/>
            </a:br>
            <a:r>
              <a:rPr lang="pt-BR" dirty="0"/>
              <a:t>a ser utilizado;</a:t>
            </a:r>
          </a:p>
        </p:txBody>
      </p:sp>
      <p:sp>
        <p:nvSpPr>
          <p:cNvPr id="5" name="Retângulo 4"/>
          <p:cNvSpPr/>
          <p:nvPr/>
        </p:nvSpPr>
        <p:spPr>
          <a:xfrm>
            <a:off x="8593032" y="3614519"/>
            <a:ext cx="2515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+mj-lt"/>
              </a:rPr>
              <a:t>Fonte: Teixeira (2018, p. 10).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64" y="700529"/>
            <a:ext cx="4412551" cy="27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0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Rádio Galena:</a:t>
            </a:r>
          </a:p>
          <a:p>
            <a:pPr lvl="1"/>
            <a:r>
              <a:rPr lang="pt-BR" dirty="0"/>
              <a:t>O cristal de galena tem a capacidade de detectar sinais de rádio </a:t>
            </a:r>
            <a:r>
              <a:rPr lang="pt-BR" dirty="0">
                <a:sym typeface="Wingdings" panose="05000000000000000000" pitchFamily="2" charset="2"/>
              </a:rPr>
              <a:t> o diodo substitui esse cristal;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547031" y="3223956"/>
            <a:ext cx="42971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38163" algn="l"/>
              </a:tabLst>
            </a:pP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Fonte: 	(a) &lt;https://goo.gl/AXL8xW&gt;; </a:t>
            </a:r>
            <a:b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(b) adaptada de &lt;https://goo.gl/EmQgDS&gt;.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49" y="2726870"/>
            <a:ext cx="7593340" cy="307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Resolvendo a Situação-Problema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6075218" cy="4160837"/>
          </a:xfrm>
        </p:spPr>
        <p:txBody>
          <a:bodyPr/>
          <a:lstStyle/>
          <a:p>
            <a:r>
              <a:rPr lang="pt-BR" dirty="0"/>
              <a:t>Sem fonte de alimentação: diodo deve possuir </a:t>
            </a:r>
            <a:br>
              <a:rPr lang="pt-BR" dirty="0"/>
            </a:br>
            <a:r>
              <a:rPr lang="pt-BR" dirty="0"/>
              <a:t>a menor queda de tensão possível;</a:t>
            </a:r>
          </a:p>
          <a:p>
            <a:r>
              <a:rPr lang="pt-BR" dirty="0"/>
              <a:t>Utilizar diodo de germânio: queda de tensão de aproximadamente 0,3 V.</a:t>
            </a:r>
          </a:p>
        </p:txBody>
      </p:sp>
      <p:sp>
        <p:nvSpPr>
          <p:cNvPr id="6" name="Retângulo 5"/>
          <p:cNvSpPr/>
          <p:nvPr/>
        </p:nvSpPr>
        <p:spPr>
          <a:xfrm>
            <a:off x="8371752" y="3635374"/>
            <a:ext cx="2515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Fonte: Teixeira (2018, p. 10).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529" y="1262478"/>
            <a:ext cx="3837506" cy="23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45D16C4-97DC-47F2-8FE4-1350C51CD0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58048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F7E63A1-B82D-4098-BF81-3154CB267F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10924309" cy="4914081"/>
          </a:xfrm>
        </p:spPr>
        <p:txBody>
          <a:bodyPr/>
          <a:lstStyle/>
          <a:p>
            <a:pPr marL="0" indent="0">
              <a:buNone/>
            </a:pP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Os diodos são dispositivos semicondutores criados a partir de uma junção P-N, isto é, uma combinação entre materiais semicondutores extrínsecos tipo P e tipo N.</a:t>
            </a:r>
            <a:endParaRPr lang="pt-BR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Quando juntamos os dois materiais ocorre uma recombinação de cargas na junção, isto é, parte dos elétrons livres flui para o lado _______ e preenche algumas lacunas, criando uma região neutra chamada de ________.</a:t>
            </a:r>
            <a:endParaRPr lang="pt-BR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Assinale a alternativa que completa corretamente as lacunas do texto, respectivamente.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a) tipo N; camada de depleção.</a:t>
            </a:r>
            <a:endParaRPr lang="pt-BR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b) tipo P; camada de depleção.</a:t>
            </a:r>
            <a:endParaRPr lang="pt-BR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c) tipo N; camada de fusão.</a:t>
            </a:r>
            <a:endParaRPr lang="pt-BR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d) tipo P; camada de fusão.</a:t>
            </a:r>
            <a:endParaRPr lang="pt-BR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e) tipo NPN; camada de recombinação.</a:t>
            </a:r>
            <a:endParaRPr lang="pt-BR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995F7A-6917-4F9C-B763-3931BBCBAC05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896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47DF6BC-9A42-473E-80A2-80F392A2E4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8014855" cy="4914081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Sobre as polarizações dos diodos, associe as seguintes afirmações em verdadeiro (V) ou falso (F):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    ) Para a polarização direta os terminais positivo e negativo da bateria estão conectados aos lados P e N do diodo, respectivamente, de forma que os elétrons são repelidos do lado N e os buracos são repelidos do lado P em direção à junção e podem se recombinar.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    ) Na polarização direta a barreira de potencial aumentará e não haverá fluxo de elétrons.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    ) Na polarização inversa do diodo os terminais positivo e negativo da bateria estão conectados ao lado N e P, respectivamente, de forma que os elétrons são atraídos do lado N e os buracos, do lado P, em direção aos terminais da bateria.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    ) Na polarização inversa a barreira de potencial é reduzida de forma que teremos fluxo de elétrons (corrente elétrica). 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7DDCB8-2CD3-4319-BEBB-7123E0C4013D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536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AB200-327C-4D6B-9277-888E4AF33B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Considerando a segunda aproximação para o diodo (V</a:t>
            </a:r>
            <a:r>
              <a:rPr lang="pt-BR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0,7 V), qual a corrente que circula pelo circuito?</a:t>
            </a:r>
            <a:endParaRPr lang="pt-BR" dirty="0"/>
          </a:p>
        </p:txBody>
      </p:sp>
      <p:pic>
        <p:nvPicPr>
          <p:cNvPr id="7" name="Imagem 6" descr="2a">
            <a:extLst>
              <a:ext uri="{FF2B5EF4-FFF2-40B4-BE49-F238E27FC236}">
                <a16:creationId xmlns:a16="http://schemas.microsoft.com/office/drawing/2014/main" id="{07016365-277D-4DE2-B8C3-54933B7261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51" y="2362631"/>
            <a:ext cx="6303385" cy="32629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2D32A86-A207-4890-8A1A-54E0F9383890}"/>
              </a:ext>
            </a:extLst>
          </p:cNvPr>
          <p:cNvSpPr/>
          <p:nvPr/>
        </p:nvSpPr>
        <p:spPr>
          <a:xfrm>
            <a:off x="2566698" y="5591757"/>
            <a:ext cx="2515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Fonte: elaborada pelo autor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61A446-9DD3-4A5B-AF77-EB2388EFDA22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0216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E23F6-48A4-45E3-8B4C-BF958274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6B8CA5-BAB2-4C02-8078-156662BD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0" y="1465333"/>
            <a:ext cx="3265635" cy="2277118"/>
          </a:xfrm>
          <a:prstGeom prst="rect">
            <a:avLst/>
          </a:prstGeom>
        </p:spPr>
      </p:pic>
      <p:pic>
        <p:nvPicPr>
          <p:cNvPr id="7" name="Imagem 6" descr="2a">
            <a:extLst>
              <a:ext uri="{FF2B5EF4-FFF2-40B4-BE49-F238E27FC236}">
                <a16:creationId xmlns:a16="http://schemas.microsoft.com/office/drawing/2014/main" id="{613E6D1C-C403-4B5F-9F0F-77AE0D71BB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7" y="1351072"/>
            <a:ext cx="6303385" cy="32629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E53F2A5-1423-4507-A428-09EFEFA99DD4}"/>
              </a:ext>
            </a:extLst>
          </p:cNvPr>
          <p:cNvSpPr/>
          <p:nvPr/>
        </p:nvSpPr>
        <p:spPr>
          <a:xfrm>
            <a:off x="1804698" y="4746630"/>
            <a:ext cx="2515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Fonte: elaborada pelo autor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649E3C-71F4-4429-8FF8-39A4DEE99F98}"/>
              </a:ext>
            </a:extLst>
          </p:cNvPr>
          <p:cNvSpPr txBox="1"/>
          <p:nvPr/>
        </p:nvSpPr>
        <p:spPr>
          <a:xfrm>
            <a:off x="838199" y="406697"/>
            <a:ext cx="566181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982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61EA98-2787-431B-AFEE-9B7FC667A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4" y="1048382"/>
            <a:ext cx="3613259" cy="15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4DF0718-CB9E-41A9-AA01-9D9801FDC7BE}"/>
              </a:ext>
            </a:extLst>
          </p:cNvPr>
          <p:cNvSpPr txBox="1"/>
          <p:nvPr/>
        </p:nvSpPr>
        <p:spPr>
          <a:xfrm>
            <a:off x="765624" y="2331964"/>
            <a:ext cx="3228110" cy="266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https://images.app.goo.gl/i9oKkitrrCH233CA8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159BAB-2A85-4439-B402-5B547C5B4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11" y="615828"/>
            <a:ext cx="1905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9FF9FED-65BA-4DD5-B700-6FA2CE927901}"/>
              </a:ext>
            </a:extLst>
          </p:cNvPr>
          <p:cNvSpPr txBox="1"/>
          <p:nvPr/>
        </p:nvSpPr>
        <p:spPr>
          <a:xfrm>
            <a:off x="6077364" y="2998112"/>
            <a:ext cx="20781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https://images.app.goo.gl</a:t>
            </a:r>
            <a:br>
              <a:rPr lang="pt-BR" sz="1100" dirty="0"/>
            </a:br>
            <a:r>
              <a:rPr lang="pt-BR" sz="1100" dirty="0"/>
              <a:t>/hFMyVZGMPwfkuSvLA</a:t>
            </a:r>
          </a:p>
        </p:txBody>
      </p:sp>
      <p:pic>
        <p:nvPicPr>
          <p:cNvPr id="1030" name="Picture 6" descr="Clipart vetorial de símbolo de transistor NPN de estilo IEC ...">
            <a:extLst>
              <a:ext uri="{FF2B5EF4-FFF2-40B4-BE49-F238E27FC236}">
                <a16:creationId xmlns:a16="http://schemas.microsoft.com/office/drawing/2014/main" id="{00CD5019-FD4A-41DD-B7B3-986D7BF6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63" y="814939"/>
            <a:ext cx="1054058" cy="15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A17008-3D3F-4570-B0F4-F0451E521E46}"/>
              </a:ext>
            </a:extLst>
          </p:cNvPr>
          <p:cNvSpPr txBox="1"/>
          <p:nvPr/>
        </p:nvSpPr>
        <p:spPr>
          <a:xfrm>
            <a:off x="4365063" y="2647438"/>
            <a:ext cx="15828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https://images.app.goo.gl/z2zbDcFPC6ivY3ot7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580AB2E-0B73-4FBA-8723-CD555A2C5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56" y="806085"/>
            <a:ext cx="3160631" cy="268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3DF0BE5-DBCC-44BA-978D-380112001B6A}"/>
              </a:ext>
            </a:extLst>
          </p:cNvPr>
          <p:cNvSpPr txBox="1"/>
          <p:nvPr/>
        </p:nvSpPr>
        <p:spPr>
          <a:xfrm>
            <a:off x="8147127" y="3428999"/>
            <a:ext cx="34074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https://images.app.goo.gl/LidZMkDGvTYUooyg6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42DDBBE-F6E7-4106-A4F2-FC8503F1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54" y="3057139"/>
            <a:ext cx="1704334" cy="213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9B55FC-4A68-4DF4-AF10-A102581D4B71}"/>
              </a:ext>
            </a:extLst>
          </p:cNvPr>
          <p:cNvSpPr txBox="1"/>
          <p:nvPr/>
        </p:nvSpPr>
        <p:spPr>
          <a:xfrm>
            <a:off x="896402" y="5208750"/>
            <a:ext cx="21816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https://images.app.goo.gl</a:t>
            </a:r>
            <a:br>
              <a:rPr lang="pt-BR" sz="1100" dirty="0"/>
            </a:br>
            <a:r>
              <a:rPr lang="pt-BR" sz="1100" dirty="0"/>
              <a:t>/Zfh8677d6s2gVS7NA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3B5B0D8-C43B-4AA4-AB32-E832C5893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2069" y="3259335"/>
            <a:ext cx="2021489" cy="246795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886D-BA82-4AEA-BBE1-C66625ECD780}"/>
              </a:ext>
            </a:extLst>
          </p:cNvPr>
          <p:cNvSpPr txBox="1"/>
          <p:nvPr/>
        </p:nvSpPr>
        <p:spPr>
          <a:xfrm>
            <a:off x="5923495" y="5216173"/>
            <a:ext cx="17852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Fonte: https://images.app.goo.gl/HbktbBjFvszg8jWz7</a:t>
            </a:r>
          </a:p>
        </p:txBody>
      </p:sp>
    </p:spTree>
    <p:extLst>
      <p:ext uri="{BB962C8B-B14F-4D97-AF65-F5344CB8AC3E}">
        <p14:creationId xmlns:p14="http://schemas.microsoft.com/office/powerpoint/2010/main" val="191155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CE9B7-AE3B-42C0-8404-6BF23AB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516268-FE7C-4349-AE73-1AE4120957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Junção PN </a:t>
            </a:r>
            <a:r>
              <a:rPr lang="pt-BR" dirty="0">
                <a:sym typeface="Wingdings" panose="05000000000000000000" pitchFamily="2" charset="2"/>
              </a:rPr>
              <a:t> diodo semicondutor;</a:t>
            </a:r>
          </a:p>
          <a:p>
            <a:r>
              <a:rPr lang="pt-BR" dirty="0">
                <a:sym typeface="Wingdings" panose="05000000000000000000" pitchFamily="2" charset="2"/>
              </a:rPr>
              <a:t>Polarização de diodos;</a:t>
            </a:r>
          </a:p>
          <a:p>
            <a:r>
              <a:rPr lang="pt-BR" dirty="0"/>
              <a:t>Diodo real x diodo real;</a:t>
            </a:r>
          </a:p>
          <a:p>
            <a:r>
              <a:rPr lang="pt-BR" dirty="0"/>
              <a:t>Aplicações dos diodos;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4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318CF-888A-4524-971C-D8DD38E6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2D9223-B98D-4549-91EF-C27EFA83AF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Materiais semicondutores;</a:t>
            </a:r>
          </a:p>
          <a:p>
            <a:r>
              <a:rPr lang="pt-BR" dirty="0"/>
              <a:t>Junção PN </a:t>
            </a:r>
            <a:r>
              <a:rPr lang="pt-BR" dirty="0">
                <a:sym typeface="Wingdings" panose="05000000000000000000" pitchFamily="2" charset="2"/>
              </a:rPr>
              <a:t> camada de depleção;</a:t>
            </a:r>
          </a:p>
          <a:p>
            <a:r>
              <a:rPr lang="pt-BR" dirty="0"/>
              <a:t>Diodos;</a:t>
            </a:r>
          </a:p>
          <a:p>
            <a:r>
              <a:rPr lang="pt-BR" dirty="0"/>
              <a:t>Polarização de diodos;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5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92AA709-4A9F-3C47-9C36-7424124AF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Diodo semicondutor</a:t>
            </a:r>
          </a:p>
        </p:txBody>
      </p:sp>
    </p:spTree>
    <p:extLst>
      <p:ext uri="{BB962C8B-B14F-4D97-AF65-F5344CB8AC3E}">
        <p14:creationId xmlns:p14="http://schemas.microsoft.com/office/powerpoint/2010/main" val="11945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materiais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4094018" cy="4160837"/>
          </a:xfrm>
        </p:spPr>
        <p:txBody>
          <a:bodyPr/>
          <a:lstStyle/>
          <a:p>
            <a:pPr lvl="0"/>
            <a:r>
              <a:rPr lang="pt-BR" dirty="0"/>
              <a:t>Existem basicamente três tipos de materiais:</a:t>
            </a:r>
          </a:p>
          <a:p>
            <a:pPr lvl="1"/>
            <a:r>
              <a:rPr lang="pt-BR" dirty="0"/>
              <a:t>Material Condutor;</a:t>
            </a:r>
          </a:p>
          <a:p>
            <a:pPr lvl="1"/>
            <a:r>
              <a:rPr lang="pt-BR" dirty="0"/>
              <a:t>Material Isolante;</a:t>
            </a:r>
          </a:p>
          <a:p>
            <a:pPr lvl="1"/>
            <a:r>
              <a:rPr lang="pt-BR" dirty="0"/>
              <a:t>Material Semicondutor.</a:t>
            </a:r>
          </a:p>
          <a:p>
            <a:pPr lvl="1"/>
            <a:endParaRPr lang="pt-BR" dirty="0"/>
          </a:p>
        </p:txBody>
      </p:sp>
      <p:pic>
        <p:nvPicPr>
          <p:cNvPr id="6" name="Picture 2" descr="Resultado de imagem para condu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867" y="1206500"/>
            <a:ext cx="3138590" cy="20621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18366" y="3819683"/>
            <a:ext cx="2639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&lt;https://goo.gl/J9eeUb&gt;.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250203" y="3286960"/>
            <a:ext cx="3369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&lt;https://goo.gl/GvUYE2&gt;.</a:t>
            </a:r>
          </a:p>
        </p:txBody>
      </p:sp>
      <p:pic>
        <p:nvPicPr>
          <p:cNvPr id="10" name="Picture 6" descr="Resultado de imagem para isolante elétrico m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74" y="1206500"/>
            <a:ext cx="2639194" cy="26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semicondutores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Os materiais semicondutores mais utilizados </a:t>
            </a:r>
            <a:br>
              <a:rPr lang="pt-BR" dirty="0"/>
            </a:br>
            <a:r>
              <a:rPr lang="pt-BR" dirty="0"/>
              <a:t>na fabricação de componentes eletrônicos</a:t>
            </a:r>
            <a:br>
              <a:rPr lang="pt-BR" dirty="0"/>
            </a:br>
            <a:r>
              <a:rPr lang="pt-BR" dirty="0"/>
              <a:t>são o Silício (Si) e o Germânio (Ge);</a:t>
            </a:r>
          </a:p>
          <a:p>
            <a:r>
              <a:rPr lang="pt-BR" dirty="0"/>
              <a:t>Tipos de materiais semicondutores:</a:t>
            </a:r>
          </a:p>
          <a:p>
            <a:pPr marL="811213" lvl="1"/>
            <a:r>
              <a:rPr lang="pt-BR" dirty="0">
                <a:latin typeface="Foco"/>
              </a:rPr>
              <a:t>Material Intrínseco;</a:t>
            </a:r>
          </a:p>
          <a:p>
            <a:pPr marL="811213" lvl="1"/>
            <a:r>
              <a:rPr lang="pt-BR" dirty="0">
                <a:latin typeface="Foco"/>
              </a:rPr>
              <a:t>Material Extrínseco:</a:t>
            </a:r>
          </a:p>
          <a:p>
            <a:pPr lvl="2"/>
            <a:r>
              <a:rPr lang="pt-BR" sz="2400" dirty="0">
                <a:latin typeface="Foco"/>
              </a:rPr>
              <a:t>Tipo N;</a:t>
            </a:r>
          </a:p>
          <a:p>
            <a:pPr lvl="2"/>
            <a:r>
              <a:rPr lang="pt-BR" sz="2400" dirty="0">
                <a:latin typeface="Foco"/>
              </a:rPr>
              <a:t>Tipo P.</a:t>
            </a:r>
          </a:p>
        </p:txBody>
      </p:sp>
    </p:spTree>
    <p:extLst>
      <p:ext uri="{BB962C8B-B14F-4D97-AF65-F5344CB8AC3E}">
        <p14:creationId xmlns:p14="http://schemas.microsoft.com/office/powerpoint/2010/main" val="29267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Dopagem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1" y="1992585"/>
            <a:ext cx="4021700" cy="27740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6182" y="1895867"/>
            <a:ext cx="5172706" cy="295787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8674" y="5531283"/>
            <a:ext cx="39718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+mj-lt"/>
              </a:rPr>
              <a:t>Fonte: adaptada de Schuler (2013, p. 33).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07139" y="4772411"/>
            <a:ext cx="2178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 N - Arsênio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633823" y="4914890"/>
            <a:ext cx="178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 P - Boro</a:t>
            </a:r>
          </a:p>
        </p:txBody>
      </p:sp>
    </p:spTree>
    <p:extLst>
      <p:ext uri="{BB962C8B-B14F-4D97-AF65-F5344CB8AC3E}">
        <p14:creationId xmlns:p14="http://schemas.microsoft.com/office/powerpoint/2010/main" val="7716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Diodo semicondutor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954"/>
            <a:ext cx="6613999" cy="230052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855600" y="371847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100" dirty="0">
                <a:latin typeface="+mj-lt"/>
              </a:rPr>
              <a:t>Fonte: adaptada de Schuler (2013, p. 42). </a:t>
            </a:r>
          </a:p>
        </p:txBody>
      </p:sp>
      <p:pic>
        <p:nvPicPr>
          <p:cNvPr id="12" name="Picture 2" descr="Resultado de imagem para diodo retificad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25" y="3872362"/>
            <a:ext cx="3141577" cy="186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000435" y="5586147"/>
            <a:ext cx="24000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/>
              <a:t>Fonte: &lt;https://goo.gl/images/xffXrE&gt;.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/>
          <a:srcRect t="1491" r="1131" b="3450"/>
          <a:stretch/>
        </p:blipFill>
        <p:spPr>
          <a:xfrm>
            <a:off x="8239772" y="1455040"/>
            <a:ext cx="2415988" cy="1675159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384094" y="3167390"/>
            <a:ext cx="25138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dirty="0"/>
              <a:t>Fonte: &lt;https://goo.gl/images/bWX3jC&gt;.</a:t>
            </a:r>
          </a:p>
        </p:txBody>
      </p:sp>
    </p:spTree>
    <p:extLst>
      <p:ext uri="{BB962C8B-B14F-4D97-AF65-F5344CB8AC3E}">
        <p14:creationId xmlns:p14="http://schemas.microsoft.com/office/powerpoint/2010/main" val="65244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1041</Words>
  <Application>Microsoft Office PowerPoint</Application>
  <PresentationFormat>Widescreen</PresentationFormat>
  <Paragraphs>124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Foco</vt:lpstr>
      <vt:lpstr>MuseoSans-300</vt:lpstr>
      <vt:lpstr>Times New Roman</vt:lpstr>
      <vt:lpstr>Tema do Office</vt:lpstr>
      <vt:lpstr>Apresentação do PowerPoint</vt:lpstr>
      <vt:lpstr>Contextualização da disciplina</vt:lpstr>
      <vt:lpstr>Apresentação do PowerPoint</vt:lpstr>
      <vt:lpstr>Nessa aula</vt:lpstr>
      <vt:lpstr>Apresentação do PowerPoint</vt:lpstr>
      <vt:lpstr>Tipos de materiais</vt:lpstr>
      <vt:lpstr>Materiais semicondutores</vt:lpstr>
      <vt:lpstr>Dopagem</vt:lpstr>
      <vt:lpstr>Diodo semicondutor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Circuito equivalente de um diodo</vt:lpstr>
      <vt:lpstr>Circuito equivalente simplificado do diodo</vt:lpstr>
      <vt:lpstr>Circuito do diodo ideal</vt:lpstr>
      <vt:lpstr>Circuito simples com diodo</vt:lpstr>
      <vt:lpstr>Apresentação do PowerPoint</vt:lpstr>
      <vt:lpstr>Apresentação do PowerPoint</vt:lpstr>
      <vt:lpstr>Apresentação do PowerPoint</vt:lpstr>
      <vt:lpstr>Resolvendo a Situação-Problema</vt:lpstr>
      <vt:lpstr>Apresentação do PowerPoint</vt:lpstr>
      <vt:lpstr>Apresentação do PowerPoint</vt:lpstr>
      <vt:lpstr>Apresentação do PowerPoint</vt:lpstr>
      <vt:lpstr>Apresentação do PowerPoint</vt:lpstr>
      <vt:lpstr>Resolução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101</cp:revision>
  <dcterms:created xsi:type="dcterms:W3CDTF">2019-05-25T16:55:55Z</dcterms:created>
  <dcterms:modified xsi:type="dcterms:W3CDTF">2020-08-26T00:41:46Z</dcterms:modified>
</cp:coreProperties>
</file>