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3"/>
  </p:notesMasterIdLst>
  <p:sldIdLst>
    <p:sldId id="352" r:id="rId2"/>
    <p:sldId id="420" r:id="rId3"/>
    <p:sldId id="354" r:id="rId4"/>
    <p:sldId id="433" r:id="rId5"/>
    <p:sldId id="405" r:id="rId6"/>
    <p:sldId id="406" r:id="rId7"/>
    <p:sldId id="434" r:id="rId8"/>
    <p:sldId id="330" r:id="rId9"/>
    <p:sldId id="334" r:id="rId10"/>
    <p:sldId id="335" r:id="rId11"/>
    <p:sldId id="421" r:id="rId12"/>
    <p:sldId id="422" r:id="rId13"/>
    <p:sldId id="423" r:id="rId14"/>
    <p:sldId id="417" r:id="rId15"/>
    <p:sldId id="426" r:id="rId16"/>
    <p:sldId id="341" r:id="rId17"/>
    <p:sldId id="346" r:id="rId18"/>
    <p:sldId id="347" r:id="rId19"/>
    <p:sldId id="348" r:id="rId20"/>
    <p:sldId id="349" r:id="rId21"/>
    <p:sldId id="428" r:id="rId22"/>
    <p:sldId id="429" r:id="rId23"/>
    <p:sldId id="424" r:id="rId24"/>
    <p:sldId id="430" r:id="rId25"/>
    <p:sldId id="425" r:id="rId26"/>
    <p:sldId id="431" r:id="rId27"/>
    <p:sldId id="427" r:id="rId28"/>
    <p:sldId id="432" r:id="rId29"/>
    <p:sldId id="435" r:id="rId30"/>
    <p:sldId id="412" r:id="rId31"/>
    <p:sldId id="321" r:id="rId3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arles" initials="C" lastIdx="23" clrIdx="0">
    <p:extLst>
      <p:ext uri="{19B8F6BF-5375-455C-9EA6-DF929625EA0E}">
        <p15:presenceInfo xmlns:p15="http://schemas.microsoft.com/office/powerpoint/2012/main" userId="Charle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  <a:srgbClr val="073472"/>
    <a:srgbClr val="228963"/>
    <a:srgbClr val="A7D4F0"/>
    <a:srgbClr val="FFC548"/>
    <a:srgbClr val="002060"/>
    <a:srgbClr val="84C1A2"/>
    <a:srgbClr val="FFFFFF"/>
    <a:srgbClr val="A9D5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34"/>
    <p:restoredTop sz="94694"/>
  </p:normalViewPr>
  <p:slideViewPr>
    <p:cSldViewPr snapToGrid="0" snapToObjects="1">
      <p:cViewPr varScale="1">
        <p:scale>
          <a:sx n="62" d="100"/>
          <a:sy n="62" d="100"/>
        </p:scale>
        <p:origin x="114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C92E07-77D9-A548-9C5A-DACDFE821087}" type="datetimeFigureOut">
              <a:rPr lang="pt-BR" smtClean="0"/>
              <a:t>04/09/2020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166509-F9D0-4D4D-9B99-7C4569DF24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07856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F6BC2E-A335-4B86-88E7-477B76517904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2984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F6BC2E-A335-4B86-88E7-477B76517904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39791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Positivo: nenhuma lâmpada ; Negativo: L1 e L2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166509-F9D0-4D4D-9B99-7C4569DF24E8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2923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spaço Reservado para Texto 16">
            <a:extLst>
              <a:ext uri="{FF2B5EF4-FFF2-40B4-BE49-F238E27FC236}">
                <a16:creationId xmlns:a16="http://schemas.microsoft.com/office/drawing/2014/main" id="{4D973924-3577-6847-9AB0-023F6988B88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53663" y="971832"/>
            <a:ext cx="5223821" cy="2607853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lvl1pPr marL="0" indent="0">
              <a:lnSpc>
                <a:spcPct val="114000"/>
              </a:lnSpc>
              <a:spcBef>
                <a:spcPts val="0"/>
              </a:spcBef>
              <a:buNone/>
              <a:defRPr lang="pt-BR" sz="6600" b="1" baseline="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defRPr>
            </a:lvl1pPr>
            <a:lvl2pPr marL="228600" indent="0">
              <a:buNone/>
              <a:defRPr lang="pt-BR" sz="1800" dirty="0" smtClean="0"/>
            </a:lvl2pPr>
            <a:lvl3pPr marL="685800" indent="0">
              <a:buNone/>
              <a:defRPr lang="pt-BR" sz="1800" dirty="0" smtClean="0"/>
            </a:lvl3pPr>
            <a:lvl4pPr marL="1143000" indent="0">
              <a:buNone/>
              <a:defRPr lang="pt-BR" dirty="0" smtClean="0"/>
            </a:lvl4pPr>
            <a:lvl5pPr marL="1600200" indent="0">
              <a:buNone/>
              <a:defRPr lang="pt-BR" dirty="0"/>
            </a:lvl5pPr>
          </a:lstStyle>
          <a:p>
            <a:pPr marL="0" lvl="0">
              <a:lnSpc>
                <a:spcPts val="7000"/>
              </a:lnSpc>
            </a:pPr>
            <a:r>
              <a:rPr lang="pt-BR" dirty="0"/>
              <a:t>Insira o nome da disciplina</a:t>
            </a:r>
          </a:p>
        </p:txBody>
      </p:sp>
      <p:sp>
        <p:nvSpPr>
          <p:cNvPr id="6" name="Retângulo Arredondado 5">
            <a:extLst>
              <a:ext uri="{FF2B5EF4-FFF2-40B4-BE49-F238E27FC236}">
                <a16:creationId xmlns:a16="http://schemas.microsoft.com/office/drawing/2014/main" id="{CE513DE4-E89D-C143-A3AA-6A2C5B30547C}"/>
              </a:ext>
            </a:extLst>
          </p:cNvPr>
          <p:cNvSpPr/>
          <p:nvPr userDrawn="1"/>
        </p:nvSpPr>
        <p:spPr>
          <a:xfrm>
            <a:off x="7712240" y="2073442"/>
            <a:ext cx="6874044" cy="6874044"/>
          </a:xfrm>
          <a:prstGeom prst="roundRect">
            <a:avLst/>
          </a:prstGeom>
          <a:solidFill>
            <a:srgbClr val="FFC548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Arredondado 6">
            <a:extLst>
              <a:ext uri="{FF2B5EF4-FFF2-40B4-BE49-F238E27FC236}">
                <a16:creationId xmlns:a16="http://schemas.microsoft.com/office/drawing/2014/main" id="{282FE969-1CA7-8F4F-BD71-F8D63B53864F}"/>
              </a:ext>
            </a:extLst>
          </p:cNvPr>
          <p:cNvSpPr/>
          <p:nvPr userDrawn="1"/>
        </p:nvSpPr>
        <p:spPr>
          <a:xfrm>
            <a:off x="5965267" y="-5465867"/>
            <a:ext cx="9569116" cy="9569116"/>
          </a:xfrm>
          <a:prstGeom prst="roundRect">
            <a:avLst/>
          </a:prstGeom>
          <a:solidFill>
            <a:srgbClr val="84C1A2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>
            <a:extLst>
              <a:ext uri="{FF2B5EF4-FFF2-40B4-BE49-F238E27FC236}">
                <a16:creationId xmlns:a16="http://schemas.microsoft.com/office/drawing/2014/main" id="{7C032C7A-2BAE-3D42-AE2F-0186DBE713B1}"/>
              </a:ext>
            </a:extLst>
          </p:cNvPr>
          <p:cNvSpPr/>
          <p:nvPr userDrawn="1"/>
        </p:nvSpPr>
        <p:spPr>
          <a:xfrm>
            <a:off x="8412462" y="1517286"/>
            <a:ext cx="3449053" cy="3449053"/>
          </a:xfrm>
          <a:prstGeom prst="roundRect">
            <a:avLst/>
          </a:prstGeom>
          <a:solidFill>
            <a:srgbClr val="07347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>
            <a:extLst>
              <a:ext uri="{FF2B5EF4-FFF2-40B4-BE49-F238E27FC236}">
                <a16:creationId xmlns:a16="http://schemas.microsoft.com/office/drawing/2014/main" id="{38FDA61E-E788-864C-B8F2-A0EE43336250}"/>
              </a:ext>
            </a:extLst>
          </p:cNvPr>
          <p:cNvSpPr/>
          <p:nvPr userDrawn="1"/>
        </p:nvSpPr>
        <p:spPr>
          <a:xfrm>
            <a:off x="-2331421" y="-973432"/>
            <a:ext cx="2091236" cy="8784985"/>
          </a:xfrm>
          <a:prstGeom prst="roundRect">
            <a:avLst/>
          </a:prstGeom>
          <a:solidFill>
            <a:srgbClr val="FFC548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Arredondado 11">
            <a:extLst>
              <a:ext uri="{FF2B5EF4-FFF2-40B4-BE49-F238E27FC236}">
                <a16:creationId xmlns:a16="http://schemas.microsoft.com/office/drawing/2014/main" id="{14DC3B0E-98C1-4543-86C9-32692BE53E27}"/>
              </a:ext>
            </a:extLst>
          </p:cNvPr>
          <p:cNvSpPr/>
          <p:nvPr userDrawn="1"/>
        </p:nvSpPr>
        <p:spPr>
          <a:xfrm>
            <a:off x="12362831" y="-1365498"/>
            <a:ext cx="4727513" cy="9569116"/>
          </a:xfrm>
          <a:prstGeom prst="roundRect">
            <a:avLst/>
          </a:prstGeom>
          <a:solidFill>
            <a:srgbClr val="84C1A2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Arredondado 12">
            <a:extLst>
              <a:ext uri="{FF2B5EF4-FFF2-40B4-BE49-F238E27FC236}">
                <a16:creationId xmlns:a16="http://schemas.microsoft.com/office/drawing/2014/main" id="{D89D9BAB-2764-2342-8EFB-637AC9EBBB95}"/>
              </a:ext>
            </a:extLst>
          </p:cNvPr>
          <p:cNvSpPr/>
          <p:nvPr userDrawn="1"/>
        </p:nvSpPr>
        <p:spPr>
          <a:xfrm>
            <a:off x="13092060" y="-705678"/>
            <a:ext cx="1995540" cy="8269356"/>
          </a:xfrm>
          <a:prstGeom prst="roundRect">
            <a:avLst/>
          </a:prstGeom>
          <a:solidFill>
            <a:srgbClr val="07347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Arredondado 13">
            <a:extLst>
              <a:ext uri="{FF2B5EF4-FFF2-40B4-BE49-F238E27FC236}">
                <a16:creationId xmlns:a16="http://schemas.microsoft.com/office/drawing/2014/main" id="{92B707A1-B152-344D-99D3-42440E89677D}"/>
              </a:ext>
            </a:extLst>
          </p:cNvPr>
          <p:cNvSpPr/>
          <p:nvPr userDrawn="1"/>
        </p:nvSpPr>
        <p:spPr>
          <a:xfrm>
            <a:off x="-3732501" y="-2067682"/>
            <a:ext cx="3193992" cy="11555293"/>
          </a:xfrm>
          <a:prstGeom prst="roundRect">
            <a:avLst/>
          </a:prstGeom>
          <a:solidFill>
            <a:srgbClr val="FFC548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Arredondado 14">
            <a:extLst>
              <a:ext uri="{FF2B5EF4-FFF2-40B4-BE49-F238E27FC236}">
                <a16:creationId xmlns:a16="http://schemas.microsoft.com/office/drawing/2014/main" id="{D153B30C-442C-C64C-A2F3-BC127FCA3073}"/>
              </a:ext>
            </a:extLst>
          </p:cNvPr>
          <p:cNvSpPr/>
          <p:nvPr userDrawn="1"/>
        </p:nvSpPr>
        <p:spPr>
          <a:xfrm>
            <a:off x="12432184" y="-2723322"/>
            <a:ext cx="3748719" cy="11930270"/>
          </a:xfrm>
          <a:prstGeom prst="roundRect">
            <a:avLst/>
          </a:prstGeom>
          <a:solidFill>
            <a:srgbClr val="07347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spaço Reservado para Texto 18">
            <a:extLst>
              <a:ext uri="{FF2B5EF4-FFF2-40B4-BE49-F238E27FC236}">
                <a16:creationId xmlns:a16="http://schemas.microsoft.com/office/drawing/2014/main" id="{C54A4A45-7958-4847-920C-5442ADF684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53255" y="3746094"/>
            <a:ext cx="5205800" cy="1411972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noAutofit/>
          </a:bodyPr>
          <a:lstStyle>
            <a:lvl1pPr marL="0" indent="0">
              <a:buNone/>
              <a:defRPr lang="pt-BR" sz="3200" b="1" baseline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defRPr>
            </a:lvl1pPr>
            <a:lvl2pPr>
              <a:defRPr lang="pt-BR" sz="2800" smtClean="0"/>
            </a:lvl2pPr>
            <a:lvl3pPr>
              <a:defRPr lang="pt-BR" sz="2800" smtClean="0"/>
            </a:lvl3pPr>
            <a:lvl4pPr>
              <a:defRPr lang="pt-BR" sz="2800" smtClean="0"/>
            </a:lvl4pPr>
            <a:lvl5pPr>
              <a:defRPr lang="pt-BR" sz="2800"/>
            </a:lvl5pPr>
          </a:lstStyle>
          <a:p>
            <a:pPr marL="228600" lvl="0" indent="-228600">
              <a:lnSpc>
                <a:spcPts val="7000"/>
              </a:lnSpc>
            </a:pPr>
            <a:r>
              <a:rPr lang="pt-BR" dirty="0"/>
              <a:t>Nome da seção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654050" y="5324475"/>
            <a:ext cx="5205413" cy="91440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noAutofit/>
          </a:bodyPr>
          <a:lstStyle>
            <a:lvl1pPr marL="0" indent="0">
              <a:buNone/>
              <a:defRPr lang="pt-BR" sz="2400" b="0" baseline="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defRPr>
            </a:lvl1pPr>
          </a:lstStyle>
          <a:p>
            <a:pPr lvl="0">
              <a:lnSpc>
                <a:spcPts val="7000"/>
              </a:lnSpc>
            </a:pPr>
            <a:r>
              <a:rPr lang="pt-BR" dirty="0"/>
              <a:t>Nome do Professor</a:t>
            </a:r>
          </a:p>
        </p:txBody>
      </p:sp>
    </p:spTree>
    <p:extLst>
      <p:ext uri="{BB962C8B-B14F-4D97-AF65-F5344CB8AC3E}">
        <p14:creationId xmlns:p14="http://schemas.microsoft.com/office/powerpoint/2010/main" val="903383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accel="50000" decel="5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accel="50000" decel="5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" presetClass="entr" presetSubtype="8" accel="50000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20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20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animBg="1"/>
      <p:bldP spid="7" grpId="0" animBg="1"/>
      <p:bldP spid="8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9" grpId="0">
        <p:tmplLst>
          <p:tmpl>
            <p:tnLst>
              <p:par>
                <p:cTn presetID="2" presetClass="entr" presetSubtype="8" accel="50000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20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20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" grpId="0">
        <p:tmplLst>
          <p:tmpl>
            <p:tnLst>
              <p:par>
                <p:cTn presetID="2" presetClass="entr" presetSubtype="8" accel="50000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2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2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apa Contextualiz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 17">
            <a:extLst>
              <a:ext uri="{FF2B5EF4-FFF2-40B4-BE49-F238E27FC236}">
                <a16:creationId xmlns:a16="http://schemas.microsoft.com/office/drawing/2014/main" id="{92771F9B-B98E-6344-B064-BEB651646BA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115CA0">
                  <a:lumMod val="87000"/>
                  <a:alpha val="6000"/>
                </a:srgbClr>
              </a:gs>
              <a:gs pos="100000">
                <a:srgbClr val="3F96CF">
                  <a:lumMod val="93000"/>
                  <a:alpha val="20000"/>
                </a:srgb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633C70AE-6767-D74E-B761-80E0C5D7D753}"/>
              </a:ext>
            </a:extLst>
          </p:cNvPr>
          <p:cNvSpPr txBox="1"/>
          <p:nvPr userDrawn="1"/>
        </p:nvSpPr>
        <p:spPr>
          <a:xfrm>
            <a:off x="1028141" y="683511"/>
            <a:ext cx="20223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pt-BR"/>
            </a:defPPr>
            <a:lvl1pPr>
              <a:defRPr sz="4000" b="1">
                <a:solidFill>
                  <a:srgbClr val="073472"/>
                </a:solidFill>
                <a:cs typeface="Arial" panose="020B0604020202020204" pitchFamily="34" charset="0"/>
              </a:defRPr>
            </a:lvl1pPr>
          </a:lstStyle>
          <a:p>
            <a:pPr lvl="0"/>
            <a:r>
              <a:rPr lang="pt-BR" sz="3600" b="0" dirty="0"/>
              <a:t>Conceitos</a:t>
            </a:r>
          </a:p>
        </p:txBody>
      </p:sp>
      <p:sp>
        <p:nvSpPr>
          <p:cNvPr id="13" name="Espaço Reservado para Texto 12">
            <a:extLst>
              <a:ext uri="{FF2B5EF4-FFF2-40B4-BE49-F238E27FC236}">
                <a16:creationId xmlns:a16="http://schemas.microsoft.com/office/drawing/2014/main" id="{8134BDC1-F1FC-9641-B0FC-9131DBD3922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43000" y="1841500"/>
            <a:ext cx="6972300" cy="3416299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normAutofit/>
          </a:bodyPr>
          <a:lstStyle>
            <a:lvl1pPr marL="0" indent="0">
              <a:buNone/>
              <a:defRPr lang="pt-BR" sz="6600" b="1" baseline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defRPr>
            </a:lvl1pPr>
            <a:lvl2pPr>
              <a:defRPr lang="pt-BR" sz="1800" smtClean="0"/>
            </a:lvl2pPr>
            <a:lvl3pPr>
              <a:defRPr lang="pt-BR" sz="1800" smtClean="0"/>
            </a:lvl3pPr>
            <a:lvl4pPr>
              <a:defRPr lang="pt-BR" smtClean="0"/>
            </a:lvl4pPr>
            <a:lvl5pPr>
              <a:defRPr lang="pt-BR"/>
            </a:lvl5pPr>
          </a:lstStyle>
          <a:p>
            <a:pPr marL="228600" lvl="0" indent="-228600">
              <a:lnSpc>
                <a:spcPts val="7000"/>
              </a:lnSpc>
            </a:pPr>
            <a:r>
              <a:rPr lang="pt-BR" dirty="0"/>
              <a:t>Insira o título</a:t>
            </a:r>
          </a:p>
        </p:txBody>
      </p: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A0475AE9-87CE-E541-B693-F4EB9A2B3CAD}"/>
              </a:ext>
            </a:extLst>
          </p:cNvPr>
          <p:cNvCxnSpPr>
            <a:cxnSpLocks/>
          </p:cNvCxnSpPr>
          <p:nvPr userDrawn="1"/>
        </p:nvCxnSpPr>
        <p:spPr>
          <a:xfrm>
            <a:off x="-114300" y="1244128"/>
            <a:ext cx="3816147" cy="0"/>
          </a:xfrm>
          <a:prstGeom prst="line">
            <a:avLst/>
          </a:prstGeom>
          <a:ln w="9525">
            <a:solidFill>
              <a:srgbClr val="0734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tângulo Arredondado 30">
            <a:extLst>
              <a:ext uri="{FF2B5EF4-FFF2-40B4-BE49-F238E27FC236}">
                <a16:creationId xmlns:a16="http://schemas.microsoft.com/office/drawing/2014/main" id="{1968B66C-90D0-114E-A406-AB2CED57753D}"/>
              </a:ext>
            </a:extLst>
          </p:cNvPr>
          <p:cNvSpPr/>
          <p:nvPr userDrawn="1"/>
        </p:nvSpPr>
        <p:spPr>
          <a:xfrm>
            <a:off x="-2331421" y="-973432"/>
            <a:ext cx="2091236" cy="8784985"/>
          </a:xfrm>
          <a:prstGeom prst="roundRect">
            <a:avLst/>
          </a:prstGeom>
          <a:solidFill>
            <a:srgbClr val="FFC548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Retângulo Arredondado 31">
            <a:extLst>
              <a:ext uri="{FF2B5EF4-FFF2-40B4-BE49-F238E27FC236}">
                <a16:creationId xmlns:a16="http://schemas.microsoft.com/office/drawing/2014/main" id="{00E33B5F-17BB-3B48-94DC-F03A455BD486}"/>
              </a:ext>
            </a:extLst>
          </p:cNvPr>
          <p:cNvSpPr/>
          <p:nvPr userDrawn="1"/>
        </p:nvSpPr>
        <p:spPr>
          <a:xfrm>
            <a:off x="12362831" y="-1365498"/>
            <a:ext cx="4727513" cy="9569116"/>
          </a:xfrm>
          <a:prstGeom prst="roundRect">
            <a:avLst/>
          </a:prstGeom>
          <a:solidFill>
            <a:srgbClr val="84C1A2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Retângulo Arredondado 32">
            <a:extLst>
              <a:ext uri="{FF2B5EF4-FFF2-40B4-BE49-F238E27FC236}">
                <a16:creationId xmlns:a16="http://schemas.microsoft.com/office/drawing/2014/main" id="{383D0C61-A2FA-F74B-9B3E-5464EAB2DC90}"/>
              </a:ext>
            </a:extLst>
          </p:cNvPr>
          <p:cNvSpPr/>
          <p:nvPr userDrawn="1"/>
        </p:nvSpPr>
        <p:spPr>
          <a:xfrm>
            <a:off x="13092060" y="-705678"/>
            <a:ext cx="1995540" cy="8269356"/>
          </a:xfrm>
          <a:prstGeom prst="roundRect">
            <a:avLst/>
          </a:prstGeom>
          <a:solidFill>
            <a:srgbClr val="07347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Retângulo Arredondado 33">
            <a:extLst>
              <a:ext uri="{FF2B5EF4-FFF2-40B4-BE49-F238E27FC236}">
                <a16:creationId xmlns:a16="http://schemas.microsoft.com/office/drawing/2014/main" id="{10854AA5-9E88-3D4E-A07F-50E6B611361B}"/>
              </a:ext>
            </a:extLst>
          </p:cNvPr>
          <p:cNvSpPr/>
          <p:nvPr userDrawn="1"/>
        </p:nvSpPr>
        <p:spPr>
          <a:xfrm>
            <a:off x="-3732501" y="-2067682"/>
            <a:ext cx="3193992" cy="11555293"/>
          </a:xfrm>
          <a:prstGeom prst="roundRect">
            <a:avLst/>
          </a:prstGeom>
          <a:solidFill>
            <a:srgbClr val="FFC548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Retângulo Arredondado 34">
            <a:extLst>
              <a:ext uri="{FF2B5EF4-FFF2-40B4-BE49-F238E27FC236}">
                <a16:creationId xmlns:a16="http://schemas.microsoft.com/office/drawing/2014/main" id="{3DACE1BB-97FB-954A-9F4A-53F643A2A379}"/>
              </a:ext>
            </a:extLst>
          </p:cNvPr>
          <p:cNvSpPr/>
          <p:nvPr userDrawn="1"/>
        </p:nvSpPr>
        <p:spPr>
          <a:xfrm>
            <a:off x="12432184" y="-2723322"/>
            <a:ext cx="3748719" cy="11930270"/>
          </a:xfrm>
          <a:prstGeom prst="roundRect">
            <a:avLst/>
          </a:prstGeom>
          <a:solidFill>
            <a:srgbClr val="07347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Retângulo Arredondado 35">
            <a:extLst>
              <a:ext uri="{FF2B5EF4-FFF2-40B4-BE49-F238E27FC236}">
                <a16:creationId xmlns:a16="http://schemas.microsoft.com/office/drawing/2014/main" id="{52EE10FD-13F5-9D4F-A9B4-A41795D530D4}"/>
              </a:ext>
            </a:extLst>
          </p:cNvPr>
          <p:cNvSpPr/>
          <p:nvPr userDrawn="1"/>
        </p:nvSpPr>
        <p:spPr>
          <a:xfrm>
            <a:off x="7759963" y="-4651581"/>
            <a:ext cx="9303162" cy="9303162"/>
          </a:xfrm>
          <a:prstGeom prst="roundRect">
            <a:avLst/>
          </a:prstGeom>
          <a:solidFill>
            <a:srgbClr val="07347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7" name="Conector Reto 36">
            <a:extLst>
              <a:ext uri="{FF2B5EF4-FFF2-40B4-BE49-F238E27FC236}">
                <a16:creationId xmlns:a16="http://schemas.microsoft.com/office/drawing/2014/main" id="{19CB79DC-D682-AC4D-BC79-C3BB6BC84E70}"/>
              </a:ext>
            </a:extLst>
          </p:cNvPr>
          <p:cNvCxnSpPr>
            <a:cxnSpLocks/>
          </p:cNvCxnSpPr>
          <p:nvPr userDrawn="1"/>
        </p:nvCxnSpPr>
        <p:spPr>
          <a:xfrm>
            <a:off x="723807" y="5829771"/>
            <a:ext cx="7391493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tângulo Arredondado 37">
            <a:extLst>
              <a:ext uri="{FF2B5EF4-FFF2-40B4-BE49-F238E27FC236}">
                <a16:creationId xmlns:a16="http://schemas.microsoft.com/office/drawing/2014/main" id="{E1181AB9-FC9D-354A-872D-E21898282F68}"/>
              </a:ext>
            </a:extLst>
          </p:cNvPr>
          <p:cNvSpPr/>
          <p:nvPr userDrawn="1"/>
        </p:nvSpPr>
        <p:spPr>
          <a:xfrm>
            <a:off x="8570681" y="3929382"/>
            <a:ext cx="4569907" cy="4294116"/>
          </a:xfrm>
          <a:prstGeom prst="roundRect">
            <a:avLst/>
          </a:prstGeom>
          <a:solidFill>
            <a:srgbClr val="84C1A2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Retângulo Arredondado 38">
            <a:extLst>
              <a:ext uri="{FF2B5EF4-FFF2-40B4-BE49-F238E27FC236}">
                <a16:creationId xmlns:a16="http://schemas.microsoft.com/office/drawing/2014/main" id="{8A7F776E-577C-174C-9FB9-269695C910F3}"/>
              </a:ext>
            </a:extLst>
          </p:cNvPr>
          <p:cNvSpPr/>
          <p:nvPr userDrawn="1"/>
        </p:nvSpPr>
        <p:spPr>
          <a:xfrm>
            <a:off x="10580574" y="2673397"/>
            <a:ext cx="1934922" cy="1838068"/>
          </a:xfrm>
          <a:prstGeom prst="roundRect">
            <a:avLst/>
          </a:prstGeom>
          <a:solidFill>
            <a:schemeClr val="bg1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354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3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3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8" grpId="0" animBg="1"/>
      <p:bldP spid="39" grpId="0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arágraf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DACC9734-F307-6A46-B4E4-435F43F076F3}"/>
              </a:ext>
            </a:extLst>
          </p:cNvPr>
          <p:cNvCxnSpPr>
            <a:cxnSpLocks/>
          </p:cNvCxnSpPr>
          <p:nvPr userDrawn="1"/>
        </p:nvCxnSpPr>
        <p:spPr>
          <a:xfrm>
            <a:off x="723807" y="5895873"/>
            <a:ext cx="7678831" cy="0"/>
          </a:xfrm>
          <a:prstGeom prst="line">
            <a:avLst/>
          </a:prstGeom>
          <a:ln w="19050">
            <a:solidFill>
              <a:srgbClr val="0734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tângulo Arredondado 6">
            <a:extLst>
              <a:ext uri="{FF2B5EF4-FFF2-40B4-BE49-F238E27FC236}">
                <a16:creationId xmlns:a16="http://schemas.microsoft.com/office/drawing/2014/main" id="{E145B303-F7C1-0348-81D1-B68E263287D7}"/>
              </a:ext>
            </a:extLst>
          </p:cNvPr>
          <p:cNvSpPr/>
          <p:nvPr userDrawn="1"/>
        </p:nvSpPr>
        <p:spPr>
          <a:xfrm>
            <a:off x="10580574" y="2673397"/>
            <a:ext cx="1934922" cy="1838068"/>
          </a:xfrm>
          <a:prstGeom prst="roundRect">
            <a:avLst/>
          </a:prstGeom>
          <a:solidFill>
            <a:schemeClr val="bg1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>
            <a:extLst>
              <a:ext uri="{FF2B5EF4-FFF2-40B4-BE49-F238E27FC236}">
                <a16:creationId xmlns:a16="http://schemas.microsoft.com/office/drawing/2014/main" id="{8EEC796E-03A2-664C-8AA1-2A64DAE6358F}"/>
              </a:ext>
            </a:extLst>
          </p:cNvPr>
          <p:cNvSpPr/>
          <p:nvPr userDrawn="1"/>
        </p:nvSpPr>
        <p:spPr>
          <a:xfrm>
            <a:off x="8570681" y="3929382"/>
            <a:ext cx="4569907" cy="4294116"/>
          </a:xfrm>
          <a:prstGeom prst="roundRect">
            <a:avLst/>
          </a:prstGeom>
          <a:solidFill>
            <a:srgbClr val="A7D4F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Título 9">
            <a:extLst>
              <a:ext uri="{FF2B5EF4-FFF2-40B4-BE49-F238E27FC236}">
                <a16:creationId xmlns:a16="http://schemas.microsoft.com/office/drawing/2014/main" id="{107B7366-67B0-AC4A-8E78-1E4E5F4F4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4741"/>
            <a:ext cx="107098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pt-BR" sz="4000" b="1">
                <a:solidFill>
                  <a:srgbClr val="073472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marL="0" lvl="0"/>
            <a:r>
              <a:rPr lang="pt-BR" dirty="0"/>
              <a:t>Clique para editar o título Mestre</a:t>
            </a:r>
          </a:p>
        </p:txBody>
      </p:sp>
      <p:sp>
        <p:nvSpPr>
          <p:cNvPr id="19" name="Espaço Reservado para Conteúdo 15">
            <a:extLst>
              <a:ext uri="{FF2B5EF4-FFF2-40B4-BE49-F238E27FC236}">
                <a16:creationId xmlns:a16="http://schemas.microsoft.com/office/drawing/2014/main" id="{CE1CEE93-A0B9-D74E-90C6-786F2EFCE39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0" y="1490663"/>
            <a:ext cx="7564438" cy="41608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457200" indent="-457200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pt-BR" smtClean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800100" indent="-342900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pt-BR" smtClean="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1257300" indent="-342900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pt-BR" smtClean="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marL="1657350" indent="-285750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pt-BR" smtClean="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marL="2114550" indent="-285750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pt-BR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marL="228600" lvl="0" indent="-228600"/>
            <a:r>
              <a:rPr lang="pt-BR" dirty="0"/>
              <a:t>Clique para editar os estilos de texto Mestres</a:t>
            </a:r>
          </a:p>
          <a:p>
            <a:pPr marL="685800" lvl="1" indent="-228600"/>
            <a:r>
              <a:rPr lang="pt-BR" dirty="0"/>
              <a:t>Segundo nível</a:t>
            </a:r>
          </a:p>
          <a:p>
            <a:pPr marL="1143000" lvl="2" indent="-228600"/>
            <a:r>
              <a:rPr lang="pt-BR" dirty="0"/>
              <a:t>Terceiro nível</a:t>
            </a:r>
          </a:p>
          <a:p>
            <a:pPr marL="1600200" lvl="3" indent="-228600"/>
            <a:r>
              <a:rPr lang="pt-BR" dirty="0"/>
              <a:t>Quarto nível</a:t>
            </a:r>
          </a:p>
          <a:p>
            <a:pPr marL="2057400" lvl="4" indent="-228600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728759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ópic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DACC9734-F307-6A46-B4E4-435F43F076F3}"/>
              </a:ext>
            </a:extLst>
          </p:cNvPr>
          <p:cNvCxnSpPr>
            <a:cxnSpLocks/>
          </p:cNvCxnSpPr>
          <p:nvPr userDrawn="1"/>
        </p:nvCxnSpPr>
        <p:spPr>
          <a:xfrm>
            <a:off x="723807" y="5895873"/>
            <a:ext cx="7678831" cy="0"/>
          </a:xfrm>
          <a:prstGeom prst="line">
            <a:avLst/>
          </a:prstGeom>
          <a:ln w="19050">
            <a:solidFill>
              <a:srgbClr val="0734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tângulo Arredondado 6">
            <a:extLst>
              <a:ext uri="{FF2B5EF4-FFF2-40B4-BE49-F238E27FC236}">
                <a16:creationId xmlns:a16="http://schemas.microsoft.com/office/drawing/2014/main" id="{E145B303-F7C1-0348-81D1-B68E263287D7}"/>
              </a:ext>
            </a:extLst>
          </p:cNvPr>
          <p:cNvSpPr/>
          <p:nvPr userDrawn="1"/>
        </p:nvSpPr>
        <p:spPr>
          <a:xfrm>
            <a:off x="10580574" y="2673397"/>
            <a:ext cx="1934922" cy="1838068"/>
          </a:xfrm>
          <a:prstGeom prst="roundRect">
            <a:avLst/>
          </a:prstGeom>
          <a:solidFill>
            <a:schemeClr val="bg1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>
            <a:extLst>
              <a:ext uri="{FF2B5EF4-FFF2-40B4-BE49-F238E27FC236}">
                <a16:creationId xmlns:a16="http://schemas.microsoft.com/office/drawing/2014/main" id="{8EEC796E-03A2-664C-8AA1-2A64DAE6358F}"/>
              </a:ext>
            </a:extLst>
          </p:cNvPr>
          <p:cNvSpPr/>
          <p:nvPr userDrawn="1"/>
        </p:nvSpPr>
        <p:spPr>
          <a:xfrm>
            <a:off x="8570681" y="3929382"/>
            <a:ext cx="4569907" cy="4294116"/>
          </a:xfrm>
          <a:prstGeom prst="roundRect">
            <a:avLst/>
          </a:prstGeom>
          <a:solidFill>
            <a:srgbClr val="A7D4F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spaço Reservado para Conteúdo 15">
            <a:extLst>
              <a:ext uri="{FF2B5EF4-FFF2-40B4-BE49-F238E27FC236}">
                <a16:creationId xmlns:a16="http://schemas.microsoft.com/office/drawing/2014/main" id="{CE1CEE93-A0B9-D74E-90C6-786F2EFCE39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38200" y="766916"/>
            <a:ext cx="7564438" cy="49140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457200" indent="-457200">
              <a:lnSpc>
                <a:spcPct val="114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pt-BR" sz="2800" smtClean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800100" indent="-342900">
              <a:lnSpc>
                <a:spcPct val="114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pt-BR" smtClean="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1257300" indent="-342900">
              <a:lnSpc>
                <a:spcPct val="114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pt-BR" smtClean="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marL="1657350" indent="-285750">
              <a:lnSpc>
                <a:spcPct val="114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pt-BR" smtClean="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marL="2114550" indent="-285750">
              <a:lnSpc>
                <a:spcPct val="114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pt-BR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marL="228600" lvl="0" indent="-228600"/>
            <a:r>
              <a:rPr lang="pt-BR" dirty="0"/>
              <a:t>Insira os tópicos da aula</a:t>
            </a:r>
          </a:p>
          <a:p>
            <a:pPr marL="685800" lvl="1" indent="-228600"/>
            <a:r>
              <a:rPr lang="pt-BR" dirty="0"/>
              <a:t>Segundo nível</a:t>
            </a:r>
          </a:p>
          <a:p>
            <a:pPr marL="1143000" lvl="2" indent="-228600"/>
            <a:r>
              <a:rPr lang="pt-BR" dirty="0"/>
              <a:t>Terceiro nível</a:t>
            </a:r>
          </a:p>
          <a:p>
            <a:pPr marL="1600200" lvl="3" indent="-228600"/>
            <a:r>
              <a:rPr lang="pt-BR" dirty="0"/>
              <a:t>Quarto nível</a:t>
            </a:r>
          </a:p>
          <a:p>
            <a:pPr marL="2057400" lvl="4" indent="-228600"/>
            <a:r>
              <a:rPr lang="pt-BR" dirty="0"/>
              <a:t>Quinto nível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ulo uma linh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H="1">
            <a:off x="797524" y="5436416"/>
            <a:ext cx="571208" cy="2166257"/>
          </a:xfrm>
          <a:prstGeom prst="rect">
            <a:avLst/>
          </a:prstGeom>
        </p:spPr>
      </p:pic>
      <p:sp>
        <p:nvSpPr>
          <p:cNvPr id="11" name="Retângulo 10"/>
          <p:cNvSpPr/>
          <p:nvPr userDrawn="1"/>
        </p:nvSpPr>
        <p:spPr>
          <a:xfrm>
            <a:off x="0" y="6682154"/>
            <a:ext cx="12192000" cy="175847"/>
          </a:xfrm>
          <a:prstGeom prst="rect">
            <a:avLst/>
          </a:prstGeom>
          <a:solidFill>
            <a:srgbClr val="0243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 dirty="0"/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73" r="20601"/>
          <a:stretch/>
        </p:blipFill>
        <p:spPr>
          <a:xfrm rot="5400000" flipH="1">
            <a:off x="10861332" y="-835591"/>
            <a:ext cx="495078" cy="2166259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239184" y="1052514"/>
            <a:ext cx="11713633" cy="5544838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pt-BR" dirty="0"/>
              <a:t>Clique para adicionar um texto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F839D-C5AF-4FCC-B3CB-C785EF2D0401}" type="datetimeFigureOut">
              <a:rPr lang="pt-BR" smtClean="0"/>
              <a:pPr/>
              <a:t>04/09/2020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A49D4-CACC-4A4B-871D-DCC18FF57A17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9184" y="188914"/>
            <a:ext cx="11713633" cy="596881"/>
          </a:xfrm>
        </p:spPr>
        <p:txBody>
          <a:bodyPr/>
          <a:lstStyle>
            <a:lvl1pPr>
              <a:defRPr>
                <a:solidFill>
                  <a:srgbClr val="3C87AD"/>
                </a:solidFill>
              </a:defRPr>
            </a:lvl1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214361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63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apa Inte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 17">
            <a:extLst>
              <a:ext uri="{FF2B5EF4-FFF2-40B4-BE49-F238E27FC236}">
                <a16:creationId xmlns:a16="http://schemas.microsoft.com/office/drawing/2014/main" id="{92771F9B-B98E-6344-B064-BEB651646BA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A8CEB1">
                  <a:alpha val="52000"/>
                </a:srgbClr>
              </a:gs>
              <a:gs pos="100000">
                <a:srgbClr val="74A041">
                  <a:alpha val="51000"/>
                </a:srgb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pt-BR"/>
          </a:p>
        </p:txBody>
      </p:sp>
      <p:cxnSp>
        <p:nvCxnSpPr>
          <p:cNvPr id="45" name="Conector Reto 44">
            <a:extLst>
              <a:ext uri="{FF2B5EF4-FFF2-40B4-BE49-F238E27FC236}">
                <a16:creationId xmlns:a16="http://schemas.microsoft.com/office/drawing/2014/main" id="{D5AD780F-29CA-5C49-BF48-F605227F934F}"/>
              </a:ext>
            </a:extLst>
          </p:cNvPr>
          <p:cNvCxnSpPr>
            <a:cxnSpLocks/>
          </p:cNvCxnSpPr>
          <p:nvPr userDrawn="1"/>
        </p:nvCxnSpPr>
        <p:spPr>
          <a:xfrm>
            <a:off x="723807" y="5829771"/>
            <a:ext cx="7391493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633C70AE-6767-D74E-B761-80E0C5D7D753}"/>
              </a:ext>
            </a:extLst>
          </p:cNvPr>
          <p:cNvSpPr txBox="1"/>
          <p:nvPr userDrawn="1"/>
        </p:nvSpPr>
        <p:spPr>
          <a:xfrm>
            <a:off x="1045029" y="652699"/>
            <a:ext cx="19470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pt-BR"/>
            </a:defPPr>
            <a:lvl1pPr>
              <a:defRPr sz="4000" b="1">
                <a:solidFill>
                  <a:srgbClr val="073472"/>
                </a:solidFill>
                <a:cs typeface="Arial" panose="020B0604020202020204" pitchFamily="34" charset="0"/>
              </a:defRPr>
            </a:lvl1pPr>
          </a:lstStyle>
          <a:p>
            <a:pPr lvl="0"/>
            <a:r>
              <a:rPr lang="pt-BR" sz="3600" b="0" dirty="0">
                <a:solidFill>
                  <a:schemeClr val="accent6">
                    <a:lumMod val="50000"/>
                  </a:schemeClr>
                </a:solidFill>
              </a:rPr>
              <a:t>Interação</a:t>
            </a:r>
          </a:p>
        </p:txBody>
      </p:sp>
      <p:sp>
        <p:nvSpPr>
          <p:cNvPr id="13" name="Espaço Reservado para Texto 12">
            <a:extLst>
              <a:ext uri="{FF2B5EF4-FFF2-40B4-BE49-F238E27FC236}">
                <a16:creationId xmlns:a16="http://schemas.microsoft.com/office/drawing/2014/main" id="{8134BDC1-F1FC-9641-B0FC-9131DBD3922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43000" y="1841500"/>
            <a:ext cx="6972300" cy="3416299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normAutofit/>
          </a:bodyPr>
          <a:lstStyle>
            <a:lvl1pPr marL="0" indent="0">
              <a:buNone/>
              <a:defRPr lang="pt-BR" sz="6600" b="1" baseline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defRPr>
            </a:lvl1pPr>
            <a:lvl2pPr>
              <a:defRPr lang="pt-BR" sz="1800" smtClean="0"/>
            </a:lvl2pPr>
            <a:lvl3pPr>
              <a:defRPr lang="pt-BR" sz="1800" smtClean="0"/>
            </a:lvl3pPr>
            <a:lvl4pPr>
              <a:defRPr lang="pt-BR" smtClean="0"/>
            </a:lvl4pPr>
            <a:lvl5pPr>
              <a:defRPr lang="pt-BR"/>
            </a:lvl5pPr>
          </a:lstStyle>
          <a:p>
            <a:pPr marL="228600" lvl="0" indent="-228600">
              <a:lnSpc>
                <a:spcPts val="7000"/>
              </a:lnSpc>
            </a:pPr>
            <a:r>
              <a:rPr lang="pt-BR" dirty="0"/>
              <a:t>Insira o título</a:t>
            </a:r>
          </a:p>
        </p:txBody>
      </p: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A0475AE9-87CE-E541-B693-F4EB9A2B3CAD}"/>
              </a:ext>
            </a:extLst>
          </p:cNvPr>
          <p:cNvCxnSpPr>
            <a:cxnSpLocks/>
          </p:cNvCxnSpPr>
          <p:nvPr userDrawn="1"/>
        </p:nvCxnSpPr>
        <p:spPr>
          <a:xfrm>
            <a:off x="-114300" y="1244128"/>
            <a:ext cx="3168000" cy="0"/>
          </a:xfrm>
          <a:prstGeom prst="line">
            <a:avLst/>
          </a:prstGeom>
          <a:ln w="952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tângulo Arredondado 26">
            <a:extLst>
              <a:ext uri="{FF2B5EF4-FFF2-40B4-BE49-F238E27FC236}">
                <a16:creationId xmlns:a16="http://schemas.microsoft.com/office/drawing/2014/main" id="{78F36A4E-7CA9-5848-826F-A32D396A98F0}"/>
              </a:ext>
            </a:extLst>
          </p:cNvPr>
          <p:cNvSpPr/>
          <p:nvPr userDrawn="1"/>
        </p:nvSpPr>
        <p:spPr>
          <a:xfrm>
            <a:off x="-2331421" y="-973432"/>
            <a:ext cx="2091236" cy="8784985"/>
          </a:xfrm>
          <a:prstGeom prst="roundRect">
            <a:avLst/>
          </a:prstGeom>
          <a:solidFill>
            <a:srgbClr val="FFC548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Arredondado 27">
            <a:extLst>
              <a:ext uri="{FF2B5EF4-FFF2-40B4-BE49-F238E27FC236}">
                <a16:creationId xmlns:a16="http://schemas.microsoft.com/office/drawing/2014/main" id="{CD14A89C-9727-7D44-BF64-AA3BAE0C396E}"/>
              </a:ext>
            </a:extLst>
          </p:cNvPr>
          <p:cNvSpPr/>
          <p:nvPr userDrawn="1"/>
        </p:nvSpPr>
        <p:spPr>
          <a:xfrm>
            <a:off x="12362831" y="-1365498"/>
            <a:ext cx="4727513" cy="9569116"/>
          </a:xfrm>
          <a:prstGeom prst="roundRect">
            <a:avLst/>
          </a:prstGeom>
          <a:solidFill>
            <a:srgbClr val="84C1A2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Arredondado 28">
            <a:extLst>
              <a:ext uri="{FF2B5EF4-FFF2-40B4-BE49-F238E27FC236}">
                <a16:creationId xmlns:a16="http://schemas.microsoft.com/office/drawing/2014/main" id="{996DE24F-C88C-B048-BC9B-FFEB246D28A8}"/>
              </a:ext>
            </a:extLst>
          </p:cNvPr>
          <p:cNvSpPr/>
          <p:nvPr userDrawn="1"/>
        </p:nvSpPr>
        <p:spPr>
          <a:xfrm>
            <a:off x="13092060" y="-705678"/>
            <a:ext cx="1995540" cy="8269356"/>
          </a:xfrm>
          <a:prstGeom prst="roundRect">
            <a:avLst/>
          </a:prstGeom>
          <a:solidFill>
            <a:srgbClr val="07347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tângulo Arredondado 29">
            <a:extLst>
              <a:ext uri="{FF2B5EF4-FFF2-40B4-BE49-F238E27FC236}">
                <a16:creationId xmlns:a16="http://schemas.microsoft.com/office/drawing/2014/main" id="{CFC46E11-F5AD-9442-8AF7-E20DAA157DA2}"/>
              </a:ext>
            </a:extLst>
          </p:cNvPr>
          <p:cNvSpPr/>
          <p:nvPr userDrawn="1"/>
        </p:nvSpPr>
        <p:spPr>
          <a:xfrm>
            <a:off x="-3732501" y="-2067682"/>
            <a:ext cx="3193992" cy="11555293"/>
          </a:xfrm>
          <a:prstGeom prst="roundRect">
            <a:avLst/>
          </a:prstGeom>
          <a:solidFill>
            <a:srgbClr val="FFC548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Retângulo Arredondado 39">
            <a:extLst>
              <a:ext uri="{FF2B5EF4-FFF2-40B4-BE49-F238E27FC236}">
                <a16:creationId xmlns:a16="http://schemas.microsoft.com/office/drawing/2014/main" id="{189A93CB-EE7F-9C4E-B8AE-9E9D3EF5B662}"/>
              </a:ext>
            </a:extLst>
          </p:cNvPr>
          <p:cNvSpPr/>
          <p:nvPr userDrawn="1"/>
        </p:nvSpPr>
        <p:spPr>
          <a:xfrm>
            <a:off x="12432184" y="-2723322"/>
            <a:ext cx="3748719" cy="11930270"/>
          </a:xfrm>
          <a:prstGeom prst="roundRect">
            <a:avLst/>
          </a:prstGeom>
          <a:solidFill>
            <a:srgbClr val="07347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Retângulo Arredondado 40">
            <a:extLst>
              <a:ext uri="{FF2B5EF4-FFF2-40B4-BE49-F238E27FC236}">
                <a16:creationId xmlns:a16="http://schemas.microsoft.com/office/drawing/2014/main" id="{7794B61D-A023-8643-ABE4-BFFA6EB8DF8E}"/>
              </a:ext>
            </a:extLst>
          </p:cNvPr>
          <p:cNvSpPr/>
          <p:nvPr userDrawn="1"/>
        </p:nvSpPr>
        <p:spPr>
          <a:xfrm>
            <a:off x="8115300" y="-3994563"/>
            <a:ext cx="9303162" cy="9303162"/>
          </a:xfrm>
          <a:prstGeom prst="roundRect">
            <a:avLst/>
          </a:prstGeom>
          <a:solidFill>
            <a:srgbClr val="FFC548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Retângulo Arredondado 41">
            <a:extLst>
              <a:ext uri="{FF2B5EF4-FFF2-40B4-BE49-F238E27FC236}">
                <a16:creationId xmlns:a16="http://schemas.microsoft.com/office/drawing/2014/main" id="{B41E4FC5-327A-E048-AF7C-5C4F39E41286}"/>
              </a:ext>
            </a:extLst>
          </p:cNvPr>
          <p:cNvSpPr/>
          <p:nvPr userDrawn="1"/>
        </p:nvSpPr>
        <p:spPr>
          <a:xfrm>
            <a:off x="8570681" y="3929382"/>
            <a:ext cx="4569907" cy="4294116"/>
          </a:xfrm>
          <a:prstGeom prst="roundRect">
            <a:avLst/>
          </a:prstGeom>
          <a:solidFill>
            <a:srgbClr val="84C1A2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Retângulo Arredondado 42">
            <a:extLst>
              <a:ext uri="{FF2B5EF4-FFF2-40B4-BE49-F238E27FC236}">
                <a16:creationId xmlns:a16="http://schemas.microsoft.com/office/drawing/2014/main" id="{B33C4FEA-AC67-BD49-B997-D0D2EA575D4D}"/>
              </a:ext>
            </a:extLst>
          </p:cNvPr>
          <p:cNvSpPr/>
          <p:nvPr userDrawn="1"/>
        </p:nvSpPr>
        <p:spPr>
          <a:xfrm>
            <a:off x="10580574" y="2673397"/>
            <a:ext cx="1934922" cy="1838068"/>
          </a:xfrm>
          <a:prstGeom prst="roundRect">
            <a:avLst/>
          </a:prstGeom>
          <a:solidFill>
            <a:schemeClr val="bg1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8030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3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3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animBg="1"/>
      <p:bldP spid="28" grpId="0" animBg="1"/>
      <p:bldP spid="29" grpId="0" animBg="1"/>
      <p:bldP spid="30" grpId="0" animBg="1"/>
      <p:bldP spid="40" grpId="0" animBg="1"/>
      <p:bldP spid="41" grpId="0" animBg="1"/>
      <p:bldP spid="42" grpId="0" animBg="1"/>
      <p:bldP spid="43" grpId="0" animBg="1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ulo uma linha gu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239184" y="1052514"/>
            <a:ext cx="11713633" cy="5544838"/>
          </a:xfrm>
        </p:spPr>
        <p:txBody>
          <a:bodyPr/>
          <a:lstStyle>
            <a:lvl1pPr>
              <a:defRPr>
                <a:latin typeface="Foco" panose="020B0504050202020203" pitchFamily="34" charset="0"/>
              </a:defRPr>
            </a:lvl1pPr>
            <a:lvl2pPr>
              <a:defRPr>
                <a:latin typeface="Foco" panose="020B0504050202020203" pitchFamily="34" charset="0"/>
              </a:defRPr>
            </a:lvl2pPr>
            <a:lvl3pPr>
              <a:defRPr>
                <a:latin typeface="Foco" panose="020B0504050202020203" pitchFamily="34" charset="0"/>
              </a:defRPr>
            </a:lvl3pPr>
            <a:lvl4pPr>
              <a:defRPr>
                <a:latin typeface="Foco" panose="020B0504050202020203" pitchFamily="34" charset="0"/>
              </a:defRPr>
            </a:lvl4pPr>
            <a:lvl5pPr>
              <a:defRPr>
                <a:latin typeface="Foco" panose="020B0504050202020203" pitchFamily="34" charset="0"/>
              </a:defRPr>
            </a:lvl5pPr>
          </a:lstStyle>
          <a:p>
            <a:pPr lvl="0"/>
            <a:r>
              <a:rPr lang="pt-BR" dirty="0"/>
              <a:t>Clique para adicionar um texto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Foco" panose="020B0504050202020203" pitchFamily="34" charset="0"/>
              </a:defRPr>
            </a:lvl1pPr>
          </a:lstStyle>
          <a:p>
            <a:fld id="{F05F839D-C5AF-4FCC-B3CB-C785EF2D0401}" type="datetimeFigureOut">
              <a:rPr lang="pt-BR" smtClean="0"/>
              <a:pPr/>
              <a:t>04/09/2020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Foco" panose="020B0504050202020203" pitchFamily="34" charset="0"/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Foco" panose="020B0504050202020203" pitchFamily="34" charset="0"/>
              </a:defRPr>
            </a:lvl1pPr>
          </a:lstStyle>
          <a:p>
            <a:fld id="{86EA49D4-CACC-4A4B-871D-DCC18FF57A17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9" name="Retângulo 8"/>
          <p:cNvSpPr/>
          <p:nvPr userDrawn="1"/>
        </p:nvSpPr>
        <p:spPr>
          <a:xfrm>
            <a:off x="0" y="0"/>
            <a:ext cx="12192000" cy="825500"/>
          </a:xfrm>
          <a:prstGeom prst="rect">
            <a:avLst/>
          </a:prstGeom>
          <a:solidFill>
            <a:srgbClr val="0E3B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 dirty="0">
              <a:solidFill>
                <a:schemeClr val="bg1"/>
              </a:solidFill>
              <a:latin typeface="Museo 700" panose="02000000000000000000" pitchFamily="50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9184" y="188914"/>
            <a:ext cx="11713633" cy="596881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Museo 700" panose="02000000000000000000" pitchFamily="50" charset="0"/>
              </a:defRPr>
            </a:lvl1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56289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63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4612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9" r:id="rId4"/>
    <p:sldLayoutId id="2147483670" r:id="rId5"/>
    <p:sldLayoutId id="2147483671" r:id="rId6"/>
    <p:sldLayoutId id="2147483672" r:id="rId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gi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7CE8A248-461D-3044-9E10-9AB650B0C4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Eletrônica Analógica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EBFAEFC-CC6E-EC44-A4D0-2291BB2E5F8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Aula 2 – Circuitos retificadores </a:t>
            </a:r>
            <a:r>
              <a:rPr lang="pt-BR"/>
              <a:t>com diodo</a:t>
            </a:r>
            <a:endParaRPr lang="pt-BR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D813561-4B96-8449-9382-E460FA43FE9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BR" dirty="0">
                <a:solidFill>
                  <a:srgbClr val="404040"/>
                </a:solidFill>
              </a:rPr>
              <a:t>Prof. Giancarlo Michelino Gaeta Lopes</a:t>
            </a:r>
          </a:p>
        </p:txBody>
      </p:sp>
    </p:spTree>
    <p:extLst>
      <p:ext uri="{BB962C8B-B14F-4D97-AF65-F5344CB8AC3E}">
        <p14:creationId xmlns:p14="http://schemas.microsoft.com/office/powerpoint/2010/main" val="559817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Foco"/>
              </a:rPr>
              <a:t>Transformador</a:t>
            </a:r>
            <a:endParaRPr lang="pt-BR" dirty="0"/>
          </a:p>
        </p:txBody>
      </p:sp>
      <p:sp>
        <p:nvSpPr>
          <p:cNvPr id="3" name="Espaço Reservado para Conteúdo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pt-BR" sz="2400" dirty="0">
              <a:latin typeface="Foco"/>
            </a:endParaRPr>
          </a:p>
          <a:p>
            <a:pPr marL="0" indent="0">
              <a:buNone/>
            </a:pPr>
            <a:endParaRPr lang="pt-BR" dirty="0">
              <a:latin typeface="Foco"/>
            </a:endParaRPr>
          </a:p>
          <a:p>
            <a:pPr marL="0" indent="0">
              <a:buNone/>
            </a:pPr>
            <a:endParaRPr lang="pt-BR" dirty="0">
              <a:latin typeface="Foco"/>
            </a:endParaRPr>
          </a:p>
          <a:p>
            <a:pPr marL="0" indent="0">
              <a:buNone/>
            </a:pPr>
            <a:endParaRPr lang="pt-BR" dirty="0">
              <a:latin typeface="Foco"/>
            </a:endParaRPr>
          </a:p>
          <a:p>
            <a:pPr marL="0" indent="0">
              <a:buNone/>
            </a:pPr>
            <a:endParaRPr lang="pt-BR" dirty="0">
              <a:latin typeface="Foco"/>
            </a:endParaRPr>
          </a:p>
          <a:p>
            <a:pPr marL="811213" lvl="1"/>
            <a:endParaRPr lang="pt-BR" sz="2800" dirty="0"/>
          </a:p>
          <a:p>
            <a:pPr marL="373063" lvl="1" indent="0">
              <a:buNone/>
            </a:pPr>
            <a:endParaRPr lang="pt-BR" sz="2800" dirty="0"/>
          </a:p>
        </p:txBody>
      </p:sp>
      <p:sp>
        <p:nvSpPr>
          <p:cNvPr id="8" name="CaixaDeTexto 7"/>
          <p:cNvSpPr txBox="1"/>
          <p:nvPr/>
        </p:nvSpPr>
        <p:spPr>
          <a:xfrm>
            <a:off x="1202665" y="4902438"/>
            <a:ext cx="38888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Foco" panose="020B0504050202020203" pitchFamily="34" charset="0"/>
              </a:rPr>
              <a:t>Fonte: http://ar.melinterest.com/?r=site/search&amp;seller_id=44623516&amp;seller_nickname=IAN33</a:t>
            </a:r>
          </a:p>
        </p:txBody>
      </p:sp>
      <p:pic>
        <p:nvPicPr>
          <p:cNvPr id="9" name="Imagem 35" descr="C:\Users\Choco\Desktop\Imagens2\transformador.bm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445" y="955790"/>
            <a:ext cx="5307737" cy="2321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 descr="Resultado de imagem para transformado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562" y="1802788"/>
            <a:ext cx="5505010" cy="278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Espaço Reservado para Conteúdo 4"/>
              <p:cNvSpPr txBox="1">
                <a:spLocks/>
              </p:cNvSpPr>
              <p:nvPr/>
            </p:nvSpPr>
            <p:spPr>
              <a:xfrm>
                <a:off x="5675138" y="4084557"/>
                <a:ext cx="3744416" cy="232123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542925" indent="-454025" algn="l" defTabSz="914400" rtl="0" eaLnBrk="1" latinLnBrk="0" hangingPunct="1">
                  <a:spcBef>
                    <a:spcPct val="20000"/>
                  </a:spcBef>
                  <a:buFontTx/>
                  <a:buBlip>
                    <a:blip r:embed="rId4"/>
                  </a:buBlip>
                  <a:defRPr sz="3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Foco" panose="020B0504050202020203" pitchFamily="34" charset="0"/>
                    <a:ea typeface="+mn-ea"/>
                    <a:cs typeface="+mn-cs"/>
                  </a:defRPr>
                </a:lvl1pPr>
                <a:lvl2pPr marL="895350" indent="-438150" algn="l" defTabSz="914400" rtl="0" eaLnBrk="1" latinLnBrk="0" hangingPunct="1">
                  <a:spcBef>
                    <a:spcPct val="20000"/>
                  </a:spcBef>
                  <a:buClr>
                    <a:srgbClr val="3997D3"/>
                  </a:buClr>
                  <a:buFont typeface="Wingdings" panose="05000000000000000000" pitchFamily="2" charset="2"/>
                  <a:buChar char="§"/>
                  <a:defRPr sz="3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Foco" panose="020B0504050202020203" pitchFamily="34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Clr>
                    <a:srgbClr val="3997D3"/>
                  </a:buClr>
                  <a:buSzPct val="90000"/>
                  <a:buFont typeface="Arial" panose="020B0604020202020204" pitchFamily="34" charset="0"/>
                  <a:buChar char="•"/>
                  <a:defRPr sz="3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Foco" panose="020B0504050202020203" pitchFamily="34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Clr>
                    <a:srgbClr val="3997D3"/>
                  </a:buClr>
                  <a:buFont typeface="Arial" panose="020B0604020202020204" pitchFamily="34" charset="0"/>
                  <a:buChar char="-"/>
                  <a:defRPr sz="3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Foco" panose="020B0504050202020203" pitchFamily="34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Clr>
                    <a:srgbClr val="3997D3"/>
                  </a:buClr>
                  <a:buFont typeface="Arial" panose="020B0604020202020204" pitchFamily="34" charset="0"/>
                  <a:buChar char="·"/>
                  <a:defRPr sz="3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Foco" panose="020B0504050202020203" pitchFamily="34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825500" lvl="1" indent="-457200">
                  <a:buClrTx/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pt-BR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pt-BR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32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pt-BR" sz="3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pt-BR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32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pt-BR" sz="3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pt-BR" sz="32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pt-BR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32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pt-BR" sz="3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pt-BR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32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pt-BR" sz="3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m:rPr>
                        <m:nor/>
                      </m:rPr>
                      <a:rPr lang="pt-BR" sz="3200" dirty="0"/>
                      <m:t>;</m:t>
                    </m:r>
                  </m:oMath>
                </a14:m>
                <a:endParaRPr lang="pt-BR" sz="3200" dirty="0"/>
              </a:p>
              <a:p>
                <a:pPr marL="825500" lvl="1" indent="-457200">
                  <a:buClrTx/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pt-BR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pt-BR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32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pt-BR" sz="3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pt-BR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32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pt-BR" sz="3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pt-BR" sz="32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pt-BR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32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pt-BR" sz="3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pt-BR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32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pt-BR" sz="3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r>
                  <a:rPr lang="pt-BR" sz="3200" dirty="0"/>
                  <a:t>.</a:t>
                </a:r>
              </a:p>
            </p:txBody>
          </p:sp>
        </mc:Choice>
        <mc:Fallback xmlns="">
          <p:sp>
            <p:nvSpPr>
              <p:cNvPr id="11" name="Espaço Reservado para Conteúd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5138" y="4084557"/>
                <a:ext cx="3744416" cy="232123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tângulo 5">
            <a:extLst>
              <a:ext uri="{FF2B5EF4-FFF2-40B4-BE49-F238E27FC236}">
                <a16:creationId xmlns:a16="http://schemas.microsoft.com/office/drawing/2014/main" id="{E0BD20A9-6744-4F31-B974-9C93CCAFC24F}"/>
              </a:ext>
            </a:extLst>
          </p:cNvPr>
          <p:cNvSpPr/>
          <p:nvPr/>
        </p:nvSpPr>
        <p:spPr>
          <a:xfrm>
            <a:off x="7665391" y="3474650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200" dirty="0">
                <a:latin typeface="+mj-lt"/>
              </a:rPr>
              <a:t>Fonte: elaborado pelo autor.</a:t>
            </a:r>
          </a:p>
        </p:txBody>
      </p:sp>
    </p:spTree>
    <p:extLst>
      <p:ext uri="{BB962C8B-B14F-4D97-AF65-F5344CB8AC3E}">
        <p14:creationId xmlns:p14="http://schemas.microsoft.com/office/powerpoint/2010/main" val="1900818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Foco"/>
              </a:rPr>
              <a:t>Retificador de Meia Onda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2613879" y="5068690"/>
            <a:ext cx="16948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Foco" panose="020B0504050202020203" pitchFamily="34" charset="0"/>
              </a:rPr>
              <a:t>p/ diodo Ideal</a:t>
            </a:r>
          </a:p>
        </p:txBody>
      </p:sp>
      <p:pic>
        <p:nvPicPr>
          <p:cNvPr id="7" name="Imagem 45" descr="C:\Users\Choco\Desktop\graf3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468" y="1274596"/>
            <a:ext cx="4789907" cy="37012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Imagem 36" descr="C:\Users\Choco\Desktop\Imagens2\retificador de meia onda.bmp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2060" y="1594055"/>
            <a:ext cx="4405941" cy="1587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tângulo 8"/>
          <p:cNvSpPr/>
          <p:nvPr/>
        </p:nvSpPr>
        <p:spPr>
          <a:xfrm>
            <a:off x="7176459" y="3181382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200" dirty="0">
                <a:latin typeface="+mj-lt"/>
              </a:rPr>
              <a:t>Fonte: elaborado pelo autor.</a:t>
            </a:r>
          </a:p>
        </p:txBody>
      </p:sp>
      <p:sp>
        <p:nvSpPr>
          <p:cNvPr id="10" name="Retângulo 9"/>
          <p:cNvSpPr/>
          <p:nvPr/>
        </p:nvSpPr>
        <p:spPr>
          <a:xfrm>
            <a:off x="1919732" y="5562068"/>
            <a:ext cx="270138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dirty="0"/>
              <a:t>Fonte: https://goo.gl/images/52gsdotp</a:t>
            </a:r>
          </a:p>
        </p:txBody>
      </p:sp>
    </p:spTree>
    <p:extLst>
      <p:ext uri="{BB962C8B-B14F-4D97-AF65-F5344CB8AC3E}">
        <p14:creationId xmlns:p14="http://schemas.microsoft.com/office/powerpoint/2010/main" val="1578488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m 49" descr="C:\Users\Choco\Desktop\graf4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965" y="1351072"/>
            <a:ext cx="5172075" cy="3997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Foco"/>
              </a:rPr>
              <a:t>Retificador de Onda Completa com TAP Central</a:t>
            </a:r>
            <a:endParaRPr lang="pt-BR" dirty="0"/>
          </a:p>
        </p:txBody>
      </p:sp>
      <p:pic>
        <p:nvPicPr>
          <p:cNvPr id="14" name="Imagem 48" descr="C:\Users\Choco\Desktop\Imagens2\circuitos5.bmp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7814" y="1211689"/>
            <a:ext cx="5230186" cy="2518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tângulo 8"/>
          <p:cNvSpPr/>
          <p:nvPr/>
        </p:nvSpPr>
        <p:spPr>
          <a:xfrm>
            <a:off x="7319334" y="3686434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200" dirty="0">
                <a:latin typeface="+mj-lt"/>
              </a:rPr>
              <a:t>Fonte: elaborado pelo autor.</a:t>
            </a:r>
          </a:p>
        </p:txBody>
      </p:sp>
      <p:sp>
        <p:nvSpPr>
          <p:cNvPr id="10" name="Retângulo 9"/>
          <p:cNvSpPr/>
          <p:nvPr/>
        </p:nvSpPr>
        <p:spPr>
          <a:xfrm>
            <a:off x="1956352" y="5626420"/>
            <a:ext cx="254730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dirty="0"/>
              <a:t>Fonte: https://goo.gl/images/opsRt87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9902388-63A2-47E6-9146-0A01FD0262C0}"/>
              </a:ext>
            </a:extLst>
          </p:cNvPr>
          <p:cNvSpPr txBox="1"/>
          <p:nvPr/>
        </p:nvSpPr>
        <p:spPr>
          <a:xfrm>
            <a:off x="2613879" y="5130782"/>
            <a:ext cx="16948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Foco" panose="020B0504050202020203" pitchFamily="34" charset="0"/>
              </a:rPr>
              <a:t>p/ diodo Ideal</a:t>
            </a:r>
          </a:p>
        </p:txBody>
      </p:sp>
    </p:spTree>
    <p:extLst>
      <p:ext uri="{BB962C8B-B14F-4D97-AF65-F5344CB8AC3E}">
        <p14:creationId xmlns:p14="http://schemas.microsoft.com/office/powerpoint/2010/main" val="1284693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52" descr="C:\Users\Choco\Desktop\graf5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786" y="1351072"/>
            <a:ext cx="4884384" cy="3775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Foco"/>
              </a:rPr>
              <a:t>Retificador de Onda Completa em Ponte</a:t>
            </a:r>
          </a:p>
        </p:txBody>
      </p:sp>
      <p:pic>
        <p:nvPicPr>
          <p:cNvPr id="9" name="Imagem 51" descr="C:\Users\Choco\Desktop\Imagens2\retificador em ponte.bmp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6713" y="1351072"/>
            <a:ext cx="5907087" cy="2140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tângulo 9"/>
          <p:cNvSpPr/>
          <p:nvPr/>
        </p:nvSpPr>
        <p:spPr>
          <a:xfrm>
            <a:off x="7176459" y="3491321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200" dirty="0">
                <a:latin typeface="+mj-lt"/>
              </a:rPr>
              <a:t>Fonte: elaborado pelo autor.</a:t>
            </a:r>
          </a:p>
        </p:txBody>
      </p:sp>
      <p:sp>
        <p:nvSpPr>
          <p:cNvPr id="11" name="Retângulo 10"/>
          <p:cNvSpPr/>
          <p:nvPr/>
        </p:nvSpPr>
        <p:spPr>
          <a:xfrm>
            <a:off x="1922964" y="5469336"/>
            <a:ext cx="270138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dirty="0"/>
              <a:t>Fonte: https://goo.gl/images/52gsdotp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EEC981A-99B2-464F-B01E-95DACCB4468E}"/>
              </a:ext>
            </a:extLst>
          </p:cNvPr>
          <p:cNvSpPr txBox="1"/>
          <p:nvPr/>
        </p:nvSpPr>
        <p:spPr>
          <a:xfrm>
            <a:off x="2613879" y="5130782"/>
            <a:ext cx="16948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Foco" panose="020B0504050202020203" pitchFamily="34" charset="0"/>
              </a:rPr>
              <a:t>p/ diodo Ideal</a:t>
            </a:r>
          </a:p>
        </p:txBody>
      </p:sp>
    </p:spTree>
    <p:extLst>
      <p:ext uri="{BB962C8B-B14F-4D97-AF65-F5344CB8AC3E}">
        <p14:creationId xmlns:p14="http://schemas.microsoft.com/office/powerpoint/2010/main" val="2969009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145D16C4-97DC-47F2-8FE4-1350C51CD0D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Exercícios</a:t>
            </a:r>
          </a:p>
        </p:txBody>
      </p:sp>
    </p:spTree>
    <p:extLst>
      <p:ext uri="{BB962C8B-B14F-4D97-AF65-F5344CB8AC3E}">
        <p14:creationId xmlns:p14="http://schemas.microsoft.com/office/powerpoint/2010/main" val="580481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>
                <a:latin typeface="Foco"/>
              </a:rPr>
              <a:t>Dado o circuito, quais as lâmpadas L irão acender no </a:t>
            </a:r>
            <a:r>
              <a:rPr lang="pt-BR" dirty="0" err="1">
                <a:latin typeface="Foco"/>
              </a:rPr>
              <a:t>semiciclo</a:t>
            </a:r>
            <a:r>
              <a:rPr lang="pt-BR" dirty="0">
                <a:latin typeface="Foco"/>
              </a:rPr>
              <a:t> positivo da fonte alternada? E quais lâmpadas L irão acender no </a:t>
            </a:r>
            <a:r>
              <a:rPr lang="pt-BR" dirty="0" err="1">
                <a:latin typeface="Foco"/>
              </a:rPr>
              <a:t>semiciclo</a:t>
            </a:r>
            <a:r>
              <a:rPr lang="pt-BR" dirty="0">
                <a:latin typeface="Foco"/>
              </a:rPr>
              <a:t> negativo?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8670" y="2786190"/>
            <a:ext cx="6232166" cy="3033306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87F8B19C-E270-4090-9B8B-AC7320068228}"/>
              </a:ext>
            </a:extLst>
          </p:cNvPr>
          <p:cNvSpPr/>
          <p:nvPr/>
        </p:nvSpPr>
        <p:spPr>
          <a:xfrm>
            <a:off x="3830638" y="5680997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200" dirty="0">
                <a:latin typeface="+mj-lt"/>
              </a:rPr>
              <a:t>Fonte: elaborado pelo autor.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E0177E8B-8923-4BA6-A4D8-1F7819B57794}"/>
              </a:ext>
            </a:extLst>
          </p:cNvPr>
          <p:cNvSpPr txBox="1"/>
          <p:nvPr/>
        </p:nvSpPr>
        <p:spPr>
          <a:xfrm>
            <a:off x="838199" y="406697"/>
            <a:ext cx="566181" cy="369332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 err="1"/>
              <a:t>Ex</a:t>
            </a:r>
            <a:r>
              <a:rPr lang="pt-BR" dirty="0"/>
              <a:t> 1</a:t>
            </a:r>
          </a:p>
        </p:txBody>
      </p:sp>
    </p:spTree>
    <p:extLst>
      <p:ext uri="{BB962C8B-B14F-4D97-AF65-F5344CB8AC3E}">
        <p14:creationId xmlns:p14="http://schemas.microsoft.com/office/powerpoint/2010/main" val="2470408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109" y="1783768"/>
            <a:ext cx="7294418" cy="3550324"/>
          </a:xfrm>
          <a:prstGeom prst="rect">
            <a:avLst/>
          </a:prstGeom>
        </p:spPr>
      </p:pic>
      <p:grpSp>
        <p:nvGrpSpPr>
          <p:cNvPr id="10" name="Grupo 8"/>
          <p:cNvGrpSpPr/>
          <p:nvPr/>
        </p:nvGrpSpPr>
        <p:grpSpPr>
          <a:xfrm>
            <a:off x="8748539" y="1691808"/>
            <a:ext cx="2809694" cy="1428107"/>
            <a:chOff x="4874705" y="1631436"/>
            <a:chExt cx="3945767" cy="1788748"/>
          </a:xfrm>
        </p:grpSpPr>
        <p:pic>
          <p:nvPicPr>
            <p:cNvPr id="11" name="Picture 2" descr="Resultado de imagem para senoidal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4705" y="1631436"/>
              <a:ext cx="3945767" cy="17887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CaixaDeTexto 11"/>
            <p:cNvSpPr txBox="1"/>
            <p:nvPr/>
          </p:nvSpPr>
          <p:spPr>
            <a:xfrm>
              <a:off x="5193575" y="1879479"/>
              <a:ext cx="38653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3600" dirty="0"/>
                <a:t>+</a:t>
              </a:r>
            </a:p>
          </p:txBody>
        </p:sp>
        <p:sp>
          <p:nvSpPr>
            <p:cNvPr id="17" name="CaixaDeTexto 16"/>
            <p:cNvSpPr txBox="1"/>
            <p:nvPr/>
          </p:nvSpPr>
          <p:spPr>
            <a:xfrm>
              <a:off x="6012160" y="2413212"/>
              <a:ext cx="38653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3600" dirty="0"/>
                <a:t>-</a:t>
              </a:r>
            </a:p>
          </p:txBody>
        </p:sp>
      </p:grpSp>
      <p:sp>
        <p:nvSpPr>
          <p:cNvPr id="5" name="Retângulo 4">
            <a:extLst>
              <a:ext uri="{FF2B5EF4-FFF2-40B4-BE49-F238E27FC236}">
                <a16:creationId xmlns:a16="http://schemas.microsoft.com/office/drawing/2014/main" id="{07D4FB4D-373A-4367-8AE4-A340CAD4855E}"/>
              </a:ext>
            </a:extLst>
          </p:cNvPr>
          <p:cNvSpPr/>
          <p:nvPr/>
        </p:nvSpPr>
        <p:spPr>
          <a:xfrm>
            <a:off x="3624527" y="5403998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200" dirty="0">
                <a:latin typeface="+mj-lt"/>
              </a:rPr>
              <a:t>Fonte: elaborado pelo autor.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6CF2277-47E6-4366-870C-C9B5A77287E6}"/>
              </a:ext>
            </a:extLst>
          </p:cNvPr>
          <p:cNvSpPr txBox="1"/>
          <p:nvPr/>
        </p:nvSpPr>
        <p:spPr>
          <a:xfrm>
            <a:off x="838199" y="406697"/>
            <a:ext cx="566181" cy="369332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 err="1"/>
              <a:t>Ex</a:t>
            </a:r>
            <a:r>
              <a:rPr lang="pt-BR" dirty="0"/>
              <a:t> 1</a:t>
            </a:r>
          </a:p>
        </p:txBody>
      </p:sp>
      <p:sp>
        <p:nvSpPr>
          <p:cNvPr id="15" name="Espaço Reservado para Conteúdo 4">
            <a:extLst>
              <a:ext uri="{FF2B5EF4-FFF2-40B4-BE49-F238E27FC236}">
                <a16:creationId xmlns:a16="http://schemas.microsoft.com/office/drawing/2014/main" id="{6A5DCC61-D0C8-4F9F-98D7-F17C956E983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0" y="766916"/>
            <a:ext cx="7564438" cy="4914081"/>
          </a:xfrm>
        </p:spPr>
        <p:txBody>
          <a:bodyPr/>
          <a:lstStyle/>
          <a:p>
            <a:pPr marL="0" indent="0">
              <a:buNone/>
            </a:pPr>
            <a:r>
              <a:rPr lang="pt-BR" b="1" dirty="0">
                <a:latin typeface="Foco"/>
              </a:rPr>
              <a:t>Resolução: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08DB9123-965A-43E9-BC66-96BF8C6081D3}"/>
              </a:ext>
            </a:extLst>
          </p:cNvPr>
          <p:cNvSpPr/>
          <p:nvPr/>
        </p:nvSpPr>
        <p:spPr>
          <a:xfrm>
            <a:off x="8624976" y="3245021"/>
            <a:ext cx="260084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dirty="0"/>
              <a:t>Fonte: https://goo.gl/images/eis823oe</a:t>
            </a:r>
          </a:p>
        </p:txBody>
      </p:sp>
    </p:spTree>
    <p:extLst>
      <p:ext uri="{BB962C8B-B14F-4D97-AF65-F5344CB8AC3E}">
        <p14:creationId xmlns:p14="http://schemas.microsoft.com/office/powerpoint/2010/main" val="2603217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>
                <a:latin typeface="Foco"/>
              </a:rPr>
              <a:t>Ao observar em um osciloscópio a onda de saída do circuito abaixo, verificou-se que o formato de onda não era como esperado. Qual o diodo está com problema? E ele queimou em aberto ou em curto-circuito?</a:t>
            </a:r>
          </a:p>
        </p:txBody>
      </p:sp>
      <p:pic>
        <p:nvPicPr>
          <p:cNvPr id="6" name="Imagem 45" descr="C:\Users\Choco\Desktop\graf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7870" y="766916"/>
            <a:ext cx="3705995" cy="27800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Imagem 51" descr="C:\Users\Choco\Desktop\Imagens2\retificador em ponte.bm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223956"/>
            <a:ext cx="7123713" cy="2457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819ABF8E-A3CE-44AA-B9DB-23E64234709E}"/>
              </a:ext>
            </a:extLst>
          </p:cNvPr>
          <p:cNvSpPr/>
          <p:nvPr/>
        </p:nvSpPr>
        <p:spPr>
          <a:xfrm>
            <a:off x="8583746" y="3546987"/>
            <a:ext cx="261424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dirty="0"/>
              <a:t>Fonte: https://goo.gl/images/2a8wwf8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B33C2C73-5FE6-40C4-8402-AE581A12415B}"/>
              </a:ext>
            </a:extLst>
          </p:cNvPr>
          <p:cNvSpPr/>
          <p:nvPr/>
        </p:nvSpPr>
        <p:spPr>
          <a:xfrm>
            <a:off x="3610276" y="5680997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200" dirty="0">
                <a:latin typeface="+mj-lt"/>
              </a:rPr>
              <a:t>Fonte: elaborado pelo autor.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9538B6B5-6903-4775-AC25-1FD3C4F4D7F8}"/>
              </a:ext>
            </a:extLst>
          </p:cNvPr>
          <p:cNvSpPr txBox="1"/>
          <p:nvPr/>
        </p:nvSpPr>
        <p:spPr>
          <a:xfrm>
            <a:off x="838199" y="406697"/>
            <a:ext cx="566181" cy="369332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 err="1"/>
              <a:t>Ex</a:t>
            </a:r>
            <a:r>
              <a:rPr lang="pt-BR" dirty="0"/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432116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454025"/>
            <a:r>
              <a:rPr lang="pt-BR" dirty="0">
                <a:latin typeface="Foco"/>
              </a:rPr>
              <a:t>Identificando o Diodo com problema:</a:t>
            </a:r>
          </a:p>
        </p:txBody>
      </p:sp>
      <p:pic>
        <p:nvPicPr>
          <p:cNvPr id="7" name="Imagem 51" descr="C:\Users\Choco\Desktop\Imagens2\retificador em ponte.bm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153" y="2350752"/>
            <a:ext cx="7064781" cy="2436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Imagem 45" descr="C:\Users\Choco\Desktop\graf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8886" y="775927"/>
            <a:ext cx="3723473" cy="2793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E39B1E15-A71A-42B9-8574-3EAE5AA613D0}"/>
              </a:ext>
            </a:extLst>
          </p:cNvPr>
          <p:cNvSpPr/>
          <p:nvPr/>
        </p:nvSpPr>
        <p:spPr>
          <a:xfrm>
            <a:off x="3619786" y="4787467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200" dirty="0">
                <a:latin typeface="+mj-lt"/>
              </a:rPr>
              <a:t>Fonte: elaborado pelo autor.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E315A4EB-8BCA-4345-9D76-27ABDAF44983}"/>
              </a:ext>
            </a:extLst>
          </p:cNvPr>
          <p:cNvSpPr txBox="1"/>
          <p:nvPr/>
        </p:nvSpPr>
        <p:spPr>
          <a:xfrm>
            <a:off x="838199" y="406697"/>
            <a:ext cx="566181" cy="369332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 err="1"/>
              <a:t>Ex</a:t>
            </a:r>
            <a:r>
              <a:rPr lang="pt-BR" dirty="0"/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1057378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Conteúdo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454025"/>
            <a:r>
              <a:rPr lang="pt-BR" dirty="0">
                <a:latin typeface="Foco"/>
              </a:rPr>
              <a:t>Teste do Diodo (usando um </a:t>
            </a:r>
            <a:r>
              <a:rPr lang="pt-BR" dirty="0" err="1">
                <a:latin typeface="Foco"/>
              </a:rPr>
              <a:t>ohmímetro</a:t>
            </a:r>
            <a:r>
              <a:rPr lang="pt-BR" dirty="0">
                <a:latin typeface="Foco"/>
              </a:rPr>
              <a:t>)</a:t>
            </a:r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665" y="1342195"/>
            <a:ext cx="4260626" cy="4450104"/>
          </a:xfrm>
          <a:prstGeom prst="rect">
            <a:avLst/>
          </a:prstGeom>
        </p:spPr>
      </p:pic>
      <p:grpSp>
        <p:nvGrpSpPr>
          <p:cNvPr id="13" name="Agrupar 5"/>
          <p:cNvGrpSpPr/>
          <p:nvPr/>
        </p:nvGrpSpPr>
        <p:grpSpPr>
          <a:xfrm>
            <a:off x="5098826" y="1458431"/>
            <a:ext cx="6202324" cy="2139244"/>
            <a:chOff x="5230193" y="1844824"/>
            <a:chExt cx="3537244" cy="1220031"/>
          </a:xfrm>
        </p:grpSpPr>
        <p:pic>
          <p:nvPicPr>
            <p:cNvPr id="14" name="Imagem 51" descr="C:\Users\Choco\Desktop\Imagens2\retificador em ponte.bmp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30193" y="1844824"/>
              <a:ext cx="3537244" cy="12200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Retângulo 14"/>
            <p:cNvSpPr/>
            <p:nvPr/>
          </p:nvSpPr>
          <p:spPr>
            <a:xfrm>
              <a:off x="7308304" y="2060848"/>
              <a:ext cx="504056" cy="21602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Retângulo 15"/>
            <p:cNvSpPr/>
            <p:nvPr/>
          </p:nvSpPr>
          <p:spPr>
            <a:xfrm>
              <a:off x="8235210" y="2636912"/>
              <a:ext cx="504056" cy="21602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" name="Retângulo 1">
            <a:extLst>
              <a:ext uri="{FF2B5EF4-FFF2-40B4-BE49-F238E27FC236}">
                <a16:creationId xmlns:a16="http://schemas.microsoft.com/office/drawing/2014/main" id="{361C344D-8237-4E7D-A1DC-FFC8A39D0AB6}"/>
              </a:ext>
            </a:extLst>
          </p:cNvPr>
          <p:cNvSpPr/>
          <p:nvPr/>
        </p:nvSpPr>
        <p:spPr>
          <a:xfrm>
            <a:off x="7443993" y="3644968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200" dirty="0">
                <a:latin typeface="+mj-lt"/>
              </a:rPr>
              <a:t>Fonte: elaborado pelo autor.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F9537093-7684-46F0-82E0-381D5EDBB737}"/>
              </a:ext>
            </a:extLst>
          </p:cNvPr>
          <p:cNvSpPr/>
          <p:nvPr/>
        </p:nvSpPr>
        <p:spPr>
          <a:xfrm>
            <a:off x="2093728" y="5665566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200" dirty="0">
                <a:latin typeface="+mj-lt"/>
              </a:rPr>
              <a:t>Fonte: Malvino (2016, p. 98).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4019E3A-8DCF-4D5D-97BF-60CA6EAB20B8}"/>
              </a:ext>
            </a:extLst>
          </p:cNvPr>
          <p:cNvSpPr txBox="1"/>
          <p:nvPr/>
        </p:nvSpPr>
        <p:spPr>
          <a:xfrm>
            <a:off x="838199" y="406697"/>
            <a:ext cx="566181" cy="369332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 err="1"/>
              <a:t>Ex</a:t>
            </a:r>
            <a:r>
              <a:rPr lang="pt-BR" dirty="0"/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2241564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ACE9B7-AE3B-42C0-8404-6BF23AB54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Na aula passada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1516268-FE7C-4349-AE73-1AE41209575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/>
              <a:t>Junção PN </a:t>
            </a:r>
            <a:r>
              <a:rPr lang="pt-BR" dirty="0">
                <a:sym typeface="Wingdings" panose="05000000000000000000" pitchFamily="2" charset="2"/>
              </a:rPr>
              <a:t> diodo semicondutor;</a:t>
            </a:r>
          </a:p>
          <a:p>
            <a:r>
              <a:rPr lang="pt-BR" dirty="0">
                <a:sym typeface="Wingdings" panose="05000000000000000000" pitchFamily="2" charset="2"/>
              </a:rPr>
              <a:t>Polarização de diodos;</a:t>
            </a:r>
          </a:p>
          <a:p>
            <a:r>
              <a:rPr lang="pt-BR" dirty="0"/>
              <a:t>Diodo real x diodo real;</a:t>
            </a:r>
          </a:p>
          <a:p>
            <a:r>
              <a:rPr lang="pt-BR" dirty="0"/>
              <a:t>Aplicações dos diodos;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48463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Conteúdo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454025"/>
            <a:r>
              <a:rPr lang="pt-BR" dirty="0">
                <a:latin typeface="Foco"/>
              </a:rPr>
              <a:t>Resultados após a medição:</a:t>
            </a:r>
          </a:p>
          <a:p>
            <a:pPr marL="454025"/>
            <a:endParaRPr lang="pt-BR" dirty="0">
              <a:latin typeface="Foco"/>
            </a:endParaRPr>
          </a:p>
          <a:p>
            <a:pPr marL="454025"/>
            <a:endParaRPr lang="pt-BR" dirty="0">
              <a:latin typeface="Foco"/>
            </a:endParaRPr>
          </a:p>
          <a:p>
            <a:pPr marL="454025"/>
            <a:endParaRPr lang="pt-BR" dirty="0">
              <a:latin typeface="Foco"/>
            </a:endParaRPr>
          </a:p>
          <a:p>
            <a:pPr marL="454025"/>
            <a:endParaRPr lang="pt-BR" dirty="0">
              <a:latin typeface="Foco"/>
            </a:endParaRPr>
          </a:p>
          <a:p>
            <a:pPr marL="454025"/>
            <a:endParaRPr lang="pt-BR" dirty="0">
              <a:latin typeface="Foco"/>
            </a:endParaRPr>
          </a:p>
          <a:p>
            <a:pPr marL="454025"/>
            <a:r>
              <a:rPr lang="pt-BR" dirty="0">
                <a:latin typeface="Foco"/>
              </a:rPr>
              <a:t>Conclusão:</a:t>
            </a:r>
          </a:p>
          <a:p>
            <a:pPr marL="806450" lvl="1"/>
            <a:r>
              <a:rPr lang="pt-BR" dirty="0">
                <a:latin typeface="Foco"/>
              </a:rPr>
              <a:t>O diodo D1 está queimado, estando em aberto;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2879" y="766916"/>
            <a:ext cx="2808312" cy="2933203"/>
          </a:xfrm>
          <a:prstGeom prst="rect">
            <a:avLst/>
          </a:prstGeom>
        </p:spPr>
      </p:pic>
      <p:graphicFrame>
        <p:nvGraphicFramePr>
          <p:cNvPr id="8" name="Tabe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0606801"/>
              </p:ext>
            </p:extLst>
          </p:nvPr>
        </p:nvGraphicFramePr>
        <p:xfrm>
          <a:off x="1943474" y="1491356"/>
          <a:ext cx="4752404" cy="19446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020">
                  <a:extLst>
                    <a:ext uri="{9D8B030D-6E8A-4147-A177-3AD203B41FA5}">
                      <a16:colId xmlns:a16="http://schemas.microsoft.com/office/drawing/2014/main" val="4224928337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965177821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4025642296"/>
                    </a:ext>
                  </a:extLst>
                </a:gridCol>
              </a:tblGrid>
              <a:tr h="1152128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DIODO</a:t>
                      </a: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Pol.</a:t>
                      </a:r>
                      <a:r>
                        <a:rPr lang="pt-BR" sz="2400" baseline="0" dirty="0"/>
                        <a:t> </a:t>
                      </a:r>
                      <a:br>
                        <a:rPr lang="pt-BR" sz="2400" baseline="0" dirty="0"/>
                      </a:br>
                      <a:r>
                        <a:rPr lang="pt-BR" sz="2400" baseline="0" dirty="0"/>
                        <a:t>DIRETA</a:t>
                      </a:r>
                      <a:endParaRPr lang="pt-BR" sz="2400" dirty="0"/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Pol. REVERSA</a:t>
                      </a: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2763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/>
                        <a:t>R = 5 M</a:t>
                      </a:r>
                      <a:r>
                        <a:rPr lang="el-GR" sz="20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Ω</a:t>
                      </a:r>
                      <a:endParaRPr lang="pt-BR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b="1" dirty="0"/>
                        <a:t>R = 5 M</a:t>
                      </a:r>
                      <a:r>
                        <a:rPr lang="el-GR" sz="20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Ω</a:t>
                      </a:r>
                      <a:endParaRPr lang="pt-BR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1070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/>
                        <a:t>D4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/>
                        <a:t>R = 30 </a:t>
                      </a:r>
                      <a:r>
                        <a:rPr lang="el-GR" sz="20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Ω</a:t>
                      </a:r>
                      <a:endParaRPr lang="pt-BR" sz="2000" b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/>
                        <a:t>R = 4,5M</a:t>
                      </a:r>
                      <a:r>
                        <a:rPr lang="el-GR" sz="20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Ω</a:t>
                      </a:r>
                      <a:endParaRPr lang="pt-BR" sz="2000" b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0479874"/>
                  </a:ext>
                </a:extLst>
              </a:tr>
            </a:tbl>
          </a:graphicData>
        </a:graphic>
      </p:graphicFrame>
      <p:sp>
        <p:nvSpPr>
          <p:cNvPr id="2" name="Retângulo 1">
            <a:extLst>
              <a:ext uri="{FF2B5EF4-FFF2-40B4-BE49-F238E27FC236}">
                <a16:creationId xmlns:a16="http://schemas.microsoft.com/office/drawing/2014/main" id="{9829828E-555C-4243-B90C-19A7047314F5}"/>
              </a:ext>
            </a:extLst>
          </p:cNvPr>
          <p:cNvSpPr/>
          <p:nvPr/>
        </p:nvSpPr>
        <p:spPr>
          <a:xfrm>
            <a:off x="8785191" y="3576367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200" dirty="0">
                <a:latin typeface="+mj-lt"/>
              </a:rPr>
              <a:t>Fonte: Malvino (2016, p. 98).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9380E54-8C31-4998-80BF-38539417A522}"/>
              </a:ext>
            </a:extLst>
          </p:cNvPr>
          <p:cNvSpPr txBox="1"/>
          <p:nvPr/>
        </p:nvSpPr>
        <p:spPr>
          <a:xfrm>
            <a:off x="838199" y="406697"/>
            <a:ext cx="566181" cy="369332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 err="1"/>
              <a:t>Ex</a:t>
            </a:r>
            <a:r>
              <a:rPr lang="pt-BR" dirty="0"/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4002451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43E9C9C6-5228-46E9-9753-926AA42690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Filtro capacitivo</a:t>
            </a:r>
          </a:p>
        </p:txBody>
      </p:sp>
    </p:spTree>
    <p:extLst>
      <p:ext uri="{BB962C8B-B14F-4D97-AF65-F5344CB8AC3E}">
        <p14:creationId xmlns:p14="http://schemas.microsoft.com/office/powerpoint/2010/main" val="461642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2E70756F-506E-478D-84D5-B0287C502B7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0" y="766916"/>
            <a:ext cx="7564438" cy="4914081"/>
          </a:xfrm>
        </p:spPr>
        <p:txBody>
          <a:bodyPr/>
          <a:lstStyle/>
          <a:p>
            <a:r>
              <a:rPr lang="pt-BR" dirty="0"/>
              <a:t>A utilização de um retificador não faz com que a tensão se de saída se torne contínua;</a:t>
            </a:r>
          </a:p>
          <a:p>
            <a:r>
              <a:rPr lang="pt-BR" dirty="0"/>
              <a:t>A colocação de um capacitor em paralelo com a carga melhora a resposta;</a:t>
            </a:r>
          </a:p>
          <a:p>
            <a:r>
              <a:rPr lang="pt-BR" dirty="0"/>
              <a:t>Problema: tensão de </a:t>
            </a:r>
            <a:r>
              <a:rPr lang="pt-BR" dirty="0" err="1"/>
              <a:t>ripple</a:t>
            </a:r>
            <a:r>
              <a:rPr lang="pt-BR" dirty="0"/>
              <a:t>!</a:t>
            </a:r>
          </a:p>
          <a:p>
            <a:r>
              <a:rPr lang="pt-BR" dirty="0"/>
              <a:t>Pode ser feito para retificador de meia onda ou onda completa;</a:t>
            </a:r>
          </a:p>
        </p:txBody>
      </p:sp>
    </p:spTree>
    <p:extLst>
      <p:ext uri="{BB962C8B-B14F-4D97-AF65-F5344CB8AC3E}">
        <p14:creationId xmlns:p14="http://schemas.microsoft.com/office/powerpoint/2010/main" val="3473478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pt-BR" dirty="0">
              <a:solidFill>
                <a:srgbClr val="FF0000"/>
              </a:solidFill>
              <a:latin typeface="Foco"/>
            </a:endParaRPr>
          </a:p>
          <a:p>
            <a:pPr marL="0" indent="0">
              <a:buNone/>
            </a:pPr>
            <a:endParaRPr lang="pt-BR" dirty="0">
              <a:solidFill>
                <a:srgbClr val="FF0000"/>
              </a:solidFill>
              <a:latin typeface="Foco"/>
            </a:endParaRPr>
          </a:p>
          <a:p>
            <a:pPr marL="0" indent="0">
              <a:buNone/>
            </a:pPr>
            <a:endParaRPr lang="pt-BR" dirty="0">
              <a:solidFill>
                <a:srgbClr val="FF0000"/>
              </a:solidFill>
              <a:latin typeface="Foco"/>
            </a:endParaRPr>
          </a:p>
          <a:p>
            <a:pPr marL="0" indent="0">
              <a:buNone/>
            </a:pPr>
            <a:endParaRPr lang="pt-BR" dirty="0">
              <a:solidFill>
                <a:srgbClr val="FF0000"/>
              </a:solidFill>
              <a:latin typeface="Foco"/>
            </a:endParaRPr>
          </a:p>
          <a:p>
            <a:pPr marL="811213" lvl="1"/>
            <a:endParaRPr lang="pt-BR" dirty="0">
              <a:solidFill>
                <a:srgbClr val="FF0000"/>
              </a:solidFill>
              <a:latin typeface="Foco"/>
            </a:endParaRPr>
          </a:p>
          <a:p>
            <a:pPr marL="373063" lvl="1" indent="0">
              <a:buNone/>
            </a:pPr>
            <a:endParaRPr lang="pt-BR" dirty="0">
              <a:solidFill>
                <a:srgbClr val="FF0000"/>
              </a:solidFill>
              <a:latin typeface="Foco"/>
            </a:endParaRPr>
          </a:p>
          <a:p>
            <a:pPr marL="373063" lvl="1" indent="0">
              <a:buNone/>
            </a:pPr>
            <a:endParaRPr lang="pt-BR" dirty="0">
              <a:solidFill>
                <a:srgbClr val="FF0000"/>
              </a:solidFill>
              <a:latin typeface="Foco"/>
            </a:endParaRP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727881"/>
            <a:ext cx="7813756" cy="2514502"/>
          </a:xfrm>
          <a:prstGeom prst="rect">
            <a:avLst/>
          </a:prstGeom>
        </p:spPr>
      </p:pic>
      <p:pic>
        <p:nvPicPr>
          <p:cNvPr id="2054" name="Picture 6" descr="Resultado de imagem para circuito meia onda filtragem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7F6F4"/>
              </a:clrFrom>
              <a:clrTo>
                <a:srgbClr val="F7F6F4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552" y="3216157"/>
            <a:ext cx="4823776" cy="269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tângulo 5"/>
          <p:cNvSpPr/>
          <p:nvPr/>
        </p:nvSpPr>
        <p:spPr>
          <a:xfrm>
            <a:off x="5916646" y="5514092"/>
            <a:ext cx="261065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dirty="0"/>
              <a:t>Fonte: https://goo.gl/images/76aysFvd</a:t>
            </a:r>
          </a:p>
        </p:txBody>
      </p:sp>
      <p:sp>
        <p:nvSpPr>
          <p:cNvPr id="7" name="Retângulo 6"/>
          <p:cNvSpPr/>
          <p:nvPr/>
        </p:nvSpPr>
        <p:spPr>
          <a:xfrm>
            <a:off x="6096000" y="3216157"/>
            <a:ext cx="255595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dirty="0"/>
              <a:t>Fonte: https://goo.gl/images/arts65sc</a:t>
            </a:r>
          </a:p>
        </p:txBody>
      </p:sp>
    </p:spTree>
    <p:extLst>
      <p:ext uri="{BB962C8B-B14F-4D97-AF65-F5344CB8AC3E}">
        <p14:creationId xmlns:p14="http://schemas.microsoft.com/office/powerpoint/2010/main" val="2656328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E481C27C-BC8B-4D15-9A1C-3B9A9E6CD80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81666" y="766916"/>
            <a:ext cx="7728154" cy="4914081"/>
          </a:xfrm>
        </p:spPr>
        <p:txBody>
          <a:bodyPr/>
          <a:lstStyle/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Retificador de onda completa com filtro capacitivo;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CDEF8CE-85CC-4D2E-8360-421789621B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136" y="520700"/>
            <a:ext cx="10898629" cy="2908300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EB86F0E6-0ACC-45EE-AA4B-9312F6AD214F}"/>
              </a:ext>
            </a:extLst>
          </p:cNvPr>
          <p:cNvSpPr/>
          <p:nvPr/>
        </p:nvSpPr>
        <p:spPr>
          <a:xfrm>
            <a:off x="4376329" y="3536716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200" dirty="0">
                <a:latin typeface="MuseoSans-300"/>
              </a:rPr>
              <a:t>Fonte das imagens: Teixeira (2018, p. 56).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974494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Espaço Reservado para Conteúdo 4"/>
              <p:cNvSpPr>
                <a:spLocks noGrp="1"/>
              </p:cNvSpPr>
              <p:nvPr>
                <p:ph sz="quarter" idx="10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pt-BR" dirty="0">
                  <a:solidFill>
                    <a:schemeClr val="tx1"/>
                  </a:solidFill>
                  <a:latin typeface="Foco"/>
                </a:endParaRPr>
              </a:p>
              <a:p>
                <a:pPr marL="0" indent="0">
                  <a:buNone/>
                </a:pPr>
                <a:endParaRPr lang="pt-BR" dirty="0">
                  <a:solidFill>
                    <a:schemeClr val="tx1"/>
                  </a:solidFill>
                  <a:latin typeface="Foco"/>
                </a:endParaRPr>
              </a:p>
              <a:p>
                <a:pPr marL="0" indent="0">
                  <a:buNone/>
                </a:pPr>
                <a:endParaRPr lang="pt-BR" dirty="0">
                  <a:solidFill>
                    <a:schemeClr val="tx1"/>
                  </a:solidFill>
                  <a:latin typeface="Foco"/>
                </a:endParaRPr>
              </a:p>
              <a:p>
                <a:pPr marL="0" indent="0">
                  <a:buNone/>
                </a:pPr>
                <a:endParaRPr lang="pt-BR" dirty="0">
                  <a:solidFill>
                    <a:schemeClr val="tx1"/>
                  </a:solidFill>
                  <a:latin typeface="Foco"/>
                </a:endParaRPr>
              </a:p>
              <a:p>
                <a:pPr marL="0" indent="0">
                  <a:buNone/>
                </a:pPr>
                <a:endParaRPr lang="pt-BR" dirty="0">
                  <a:solidFill>
                    <a:schemeClr val="tx1"/>
                  </a:solidFill>
                  <a:latin typeface="Foco"/>
                </a:endParaRPr>
              </a:p>
              <a:p>
                <a:pPr marL="811213" lvl="1"/>
                <a:endParaRPr lang="pt-BR" dirty="0">
                  <a:solidFill>
                    <a:schemeClr val="tx1"/>
                  </a:solidFill>
                  <a:latin typeface="Foco"/>
                </a:endParaRPr>
              </a:p>
              <a:p>
                <a:pPr marL="468313" lvl="1" indent="0">
                  <a:buNone/>
                </a:pPr>
                <a:endParaRPr lang="pt-BR" sz="3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811213" lvl="1"/>
                <a14:m>
                  <m:oMath xmlns:m="http://schemas.openxmlformats.org/officeDocument/2006/math">
                    <m:sSub>
                      <m:sSubPr>
                        <m:ctrlPr>
                          <a:rPr lang="pt-BR" sz="3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pt-BR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𝑅𝐼𝑃𝑃𝐿𝐸</m:t>
                        </m:r>
                      </m:sub>
                    </m:sSub>
                    <m:r>
                      <a:rPr lang="pt-BR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pt-BR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pt-BR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𝑐𝑐</m:t>
                            </m:r>
                          </m:sub>
                        </m:sSub>
                      </m:num>
                      <m:den>
                        <m:r>
                          <a:rPr lang="pt-BR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pt-BR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∙ </m:t>
                        </m:r>
                        <m:r>
                          <a:rPr lang="pt-BR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den>
                    </m:f>
                  </m:oMath>
                </a14:m>
                <a:r>
                  <a:rPr lang="pt-BR" sz="3200" dirty="0">
                    <a:solidFill>
                      <a:srgbClr val="FF0000"/>
                    </a:solidFill>
                    <a:latin typeface="Foco"/>
                  </a:rPr>
                  <a:t>   </a:t>
                </a:r>
                <a:r>
                  <a:rPr lang="pt-BR" sz="3200" dirty="0">
                    <a:solidFill>
                      <a:schemeClr val="tx1"/>
                    </a:solidFill>
                    <a:latin typeface="Foco"/>
                  </a:rPr>
                  <a:t>ou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sz="3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lang="pt-BR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pt-BR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pt-BR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𝑐𝑐</m:t>
                            </m:r>
                          </m:sub>
                        </m:sSub>
                      </m:num>
                      <m:den>
                        <m:r>
                          <a:rPr lang="pt-BR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pt-BR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pt-BR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pt-BR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pt-BR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𝑅𝐼𝑃𝑃𝐿𝐸</m:t>
                            </m:r>
                          </m:sub>
                        </m:sSub>
                      </m:den>
                    </m:f>
                  </m:oMath>
                </a14:m>
                <a:r>
                  <a:rPr lang="pt-BR" dirty="0">
                    <a:solidFill>
                      <a:srgbClr val="FF0000"/>
                    </a:solidFill>
                    <a:latin typeface="Foco"/>
                  </a:rPr>
                  <a:t> </a:t>
                </a:r>
                <a:endParaRPr lang="pt-BR" dirty="0">
                  <a:solidFill>
                    <a:schemeClr val="tx1"/>
                  </a:solidFill>
                  <a:latin typeface="Foco"/>
                </a:endParaRPr>
              </a:p>
              <a:p>
                <a:pPr marL="373063" lvl="1" indent="0">
                  <a:buNone/>
                </a:pPr>
                <a:endParaRPr lang="pt-BR" dirty="0">
                  <a:solidFill>
                    <a:srgbClr val="FF0000"/>
                  </a:solidFill>
                  <a:latin typeface="Foco"/>
                </a:endParaRPr>
              </a:p>
            </p:txBody>
          </p:sp>
        </mc:Choice>
        <mc:Fallback xmlns="">
          <p:sp>
            <p:nvSpPr>
              <p:cNvPr id="5" name="Espaço Reservado para Conteúdo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upo 1"/>
          <p:cNvGrpSpPr/>
          <p:nvPr/>
        </p:nvGrpSpPr>
        <p:grpSpPr>
          <a:xfrm>
            <a:off x="1003473" y="642225"/>
            <a:ext cx="7399165" cy="3205161"/>
            <a:chOff x="971600" y="3306295"/>
            <a:chExt cx="6768752" cy="2859009"/>
          </a:xfrm>
        </p:grpSpPr>
        <p:pic>
          <p:nvPicPr>
            <p:cNvPr id="4098" name="Picture 2" descr="Resultado de imagem para tensao de ripple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38" t="42954" r="9729" b="11228"/>
            <a:stretch/>
          </p:blipFill>
          <p:spPr bwMode="auto">
            <a:xfrm>
              <a:off x="971600" y="3861047"/>
              <a:ext cx="6768752" cy="23042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2" descr="Resultado de imagem para tensao de ripple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38" r="9729" b="88546"/>
            <a:stretch/>
          </p:blipFill>
          <p:spPr bwMode="auto">
            <a:xfrm>
              <a:off x="971600" y="3306295"/>
              <a:ext cx="6768752" cy="5760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Retângulo 7"/>
          <p:cNvSpPr/>
          <p:nvPr/>
        </p:nvSpPr>
        <p:spPr>
          <a:xfrm>
            <a:off x="5673814" y="4062123"/>
            <a:ext cx="272882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dirty="0"/>
              <a:t>Fonte: https://goo.gl/images/yshgud9D8</a:t>
            </a:r>
          </a:p>
        </p:txBody>
      </p:sp>
    </p:spTree>
    <p:extLst>
      <p:ext uri="{BB962C8B-B14F-4D97-AF65-F5344CB8AC3E}">
        <p14:creationId xmlns:p14="http://schemas.microsoft.com/office/powerpoint/2010/main" val="333562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1BF0747B-C41B-4EBE-95AC-0038A8297AA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Exercício</a:t>
            </a:r>
          </a:p>
        </p:txBody>
      </p:sp>
    </p:spTree>
    <p:extLst>
      <p:ext uri="{BB962C8B-B14F-4D97-AF65-F5344CB8AC3E}">
        <p14:creationId xmlns:p14="http://schemas.microsoft.com/office/powerpoint/2010/main" val="2163976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Espaço Reservado para Conteúdo 1">
                <a:extLst>
                  <a:ext uri="{FF2B5EF4-FFF2-40B4-BE49-F238E27FC236}">
                    <a16:creationId xmlns:a16="http://schemas.microsoft.com/office/drawing/2014/main" id="{B8BB6F72-7572-44B2-B9AE-A2BF1730183C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pt-BR" dirty="0"/>
                  <a:t>Determinar o valor do filtro capacitivo para um circuito retificador de onda completa em ponte, ligado na tomada (220 V</a:t>
                </a:r>
                <a:r>
                  <a:rPr lang="pt-BR" baseline="-25000" dirty="0"/>
                  <a:t>RMS</a:t>
                </a:r>
                <a:r>
                  <a:rPr lang="pt-BR" dirty="0"/>
                  <a:t> e 60 Hz), de modo que quando a corrente na carga for 750 </a:t>
                </a:r>
                <a:r>
                  <a:rPr lang="pt-BR" dirty="0" err="1"/>
                  <a:t>mA</a:t>
                </a:r>
                <a:r>
                  <a:rPr lang="pt-BR" dirty="0"/>
                  <a:t> o valor da ondulação seja no máximo de 10 % da tensão de entrada.</a:t>
                </a:r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2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lang="pt-BR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pt-BR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𝑐𝑐</m:t>
                              </m:r>
                            </m:sub>
                          </m:sSub>
                        </m:num>
                        <m:den>
                          <m:r>
                            <a:rPr lang="pt-B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pt-B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pt-B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pt-BR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pt-BR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𝑅𝐼𝑃𝑃𝐿𝐸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" name="Espaço Reservado para Conteúdo 1">
                <a:extLst>
                  <a:ext uri="{FF2B5EF4-FFF2-40B4-BE49-F238E27FC236}">
                    <a16:creationId xmlns:a16="http://schemas.microsoft.com/office/drawing/2014/main" id="{B8BB6F72-7572-44B2-B9AE-A2BF173018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2"/>
                <a:stretch>
                  <a:fillRect l="-1694" t="-620" r="-169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aixaDeTexto 4">
            <a:extLst>
              <a:ext uri="{FF2B5EF4-FFF2-40B4-BE49-F238E27FC236}">
                <a16:creationId xmlns:a16="http://schemas.microsoft.com/office/drawing/2014/main" id="{4F05888C-08DE-40FA-B62D-686372A3ECE6}"/>
              </a:ext>
            </a:extLst>
          </p:cNvPr>
          <p:cNvSpPr txBox="1"/>
          <p:nvPr/>
        </p:nvSpPr>
        <p:spPr>
          <a:xfrm>
            <a:off x="838199" y="406697"/>
            <a:ext cx="566181" cy="369332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 err="1"/>
              <a:t>Ex</a:t>
            </a:r>
            <a:r>
              <a:rPr lang="pt-BR" dirty="0"/>
              <a:t> 3</a:t>
            </a:r>
          </a:p>
        </p:txBody>
      </p:sp>
    </p:spTree>
    <p:extLst>
      <p:ext uri="{BB962C8B-B14F-4D97-AF65-F5344CB8AC3E}">
        <p14:creationId xmlns:p14="http://schemas.microsoft.com/office/powerpoint/2010/main" val="3659995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Espaço Reservado para Conteúdo 1">
                <a:extLst>
                  <a:ext uri="{FF2B5EF4-FFF2-40B4-BE49-F238E27FC236}">
                    <a16:creationId xmlns:a16="http://schemas.microsoft.com/office/drawing/2014/main" id="{80804E5A-9837-4F5E-92CA-046A05B4AB54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pt-BR" b="1" dirty="0"/>
                  <a:t>Resolução:</a:t>
                </a:r>
              </a:p>
              <a:p>
                <a:r>
                  <a:rPr lang="pt-BR" dirty="0"/>
                  <a:t>No retificador de onda completa, a frequência do sinal de saída é o dobro do de entrada!</a:t>
                </a:r>
              </a:p>
              <a:p>
                <a:endParaRPr lang="pt-BR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2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pt-BR" sz="2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𝑝𝑖𝑐𝑜</m:t>
                        </m:r>
                      </m:sub>
                    </m:sSub>
                  </m:oMath>
                </a14:m>
                <a:r>
                  <a:rPr lang="pt-BR" sz="2800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pt-BR" sz="28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pt-BR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𝑅𝑀𝑆</m:t>
                        </m:r>
                      </m:sub>
                    </m:sSub>
                    <m:r>
                      <a:rPr lang="pt-BR" sz="2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ad>
                      <m:radPr>
                        <m:degHide m:val="on"/>
                        <m:ctrlPr>
                          <a:rPr lang="pt-BR" sz="2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pt-BR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</m:rad>
                    <m:r>
                      <a:rPr lang="pt-BR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=220∙</m:t>
                    </m:r>
                  </m:oMath>
                </a14:m>
                <a:r>
                  <a:rPr lang="pt-BR" dirty="0"/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pt-BR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pt-BR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pt-BR" dirty="0"/>
                  <a:t> = 311,13 V</a:t>
                </a:r>
              </a:p>
              <a:p>
                <a:pPr marL="0" indent="0" algn="ctr">
                  <a:buNone/>
                </a:pPr>
                <a:r>
                  <a:rPr lang="pt-BR" dirty="0"/>
                  <a:t>10 % de 311,13 = 0,10 </a:t>
                </a:r>
                <a14:m>
                  <m:oMath xmlns:m="http://schemas.openxmlformats.org/officeDocument/2006/math">
                    <m:r>
                      <a:rPr lang="pt-BR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pt-BR" dirty="0"/>
                  <a:t> 311,13 = 31,11 V</a:t>
                </a:r>
              </a:p>
              <a:p>
                <a:endParaRPr lang="pt-B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2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lang="pt-BR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pt-BR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𝑐𝑐</m:t>
                              </m:r>
                            </m:sub>
                          </m:sSub>
                        </m:num>
                        <m:den>
                          <m:r>
                            <a:rPr lang="pt-B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pt-B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pt-B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pt-BR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pt-BR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𝑅𝐼𝑃𝑃𝐿𝐸</m:t>
                              </m:r>
                            </m:sub>
                          </m:sSub>
                        </m:den>
                      </m:f>
                      <m:r>
                        <a:rPr lang="pt-B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0,75</m:t>
                          </m:r>
                        </m:num>
                        <m:den>
                          <m:r>
                            <a:rPr lang="pt-B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120</m:t>
                          </m:r>
                          <m:r>
                            <a:rPr lang="pt-B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∙31,11</m:t>
                          </m:r>
                        </m:den>
                      </m:f>
                      <m:r>
                        <a:rPr lang="pt-B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=200,9 </m:t>
                      </m:r>
                      <m:r>
                        <a:rPr lang="pt-B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pt-B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endParaRPr lang="pt-BR" b="1" dirty="0"/>
              </a:p>
            </p:txBody>
          </p:sp>
        </mc:Choice>
        <mc:Fallback xmlns="">
          <p:sp>
            <p:nvSpPr>
              <p:cNvPr id="2" name="Espaço Reservado para Conteúdo 1">
                <a:extLst>
                  <a:ext uri="{FF2B5EF4-FFF2-40B4-BE49-F238E27FC236}">
                    <a16:creationId xmlns:a16="http://schemas.microsoft.com/office/drawing/2014/main" id="{80804E5A-9837-4F5E-92CA-046A05B4AB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2"/>
                <a:stretch>
                  <a:fillRect l="-1694" t="-62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aixaDeTexto 5">
            <a:extLst>
              <a:ext uri="{FF2B5EF4-FFF2-40B4-BE49-F238E27FC236}">
                <a16:creationId xmlns:a16="http://schemas.microsoft.com/office/drawing/2014/main" id="{7353260F-9680-465B-8393-4FFA087FA147}"/>
              </a:ext>
            </a:extLst>
          </p:cNvPr>
          <p:cNvSpPr txBox="1"/>
          <p:nvPr/>
        </p:nvSpPr>
        <p:spPr>
          <a:xfrm>
            <a:off x="838199" y="406697"/>
            <a:ext cx="566181" cy="369332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 err="1"/>
              <a:t>Ex</a:t>
            </a:r>
            <a:r>
              <a:rPr lang="pt-BR" dirty="0"/>
              <a:t> 3</a:t>
            </a:r>
          </a:p>
        </p:txBody>
      </p:sp>
    </p:spTree>
    <p:extLst>
      <p:ext uri="{BB962C8B-B14F-4D97-AF65-F5344CB8AC3E}">
        <p14:creationId xmlns:p14="http://schemas.microsoft.com/office/powerpoint/2010/main" val="131475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38F14E1B-51C1-4377-8C50-DDB411704E8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pt-BR" sz="3200" dirty="0"/>
          </a:p>
          <a:p>
            <a:pPr marL="0" indent="0">
              <a:buNone/>
            </a:pPr>
            <a:endParaRPr lang="pt-BR" sz="3200" dirty="0"/>
          </a:p>
          <a:p>
            <a:pPr marL="0" indent="0">
              <a:buNone/>
            </a:pPr>
            <a:r>
              <a:rPr lang="pt-BR" sz="3200" dirty="0"/>
              <a:t>Como é possível garantir que a tensão de saída de um circuito retificador com filtro possua um </a:t>
            </a:r>
            <a:r>
              <a:rPr lang="pt-BR" sz="3200" dirty="0" err="1"/>
              <a:t>ripple</a:t>
            </a:r>
            <a:r>
              <a:rPr lang="pt-BR" sz="3200" dirty="0"/>
              <a:t> mínimo?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94D3762-0745-4D3F-AE80-3C50E5668302}"/>
              </a:ext>
            </a:extLst>
          </p:cNvPr>
          <p:cNvSpPr txBox="1"/>
          <p:nvPr/>
        </p:nvSpPr>
        <p:spPr>
          <a:xfrm>
            <a:off x="838199" y="406697"/>
            <a:ext cx="566181" cy="369332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 err="1"/>
              <a:t>Ex</a:t>
            </a:r>
            <a:r>
              <a:rPr lang="pt-BR" dirty="0"/>
              <a:t> 3</a:t>
            </a:r>
          </a:p>
        </p:txBody>
      </p:sp>
    </p:spTree>
    <p:extLst>
      <p:ext uri="{BB962C8B-B14F-4D97-AF65-F5344CB8AC3E}">
        <p14:creationId xmlns:p14="http://schemas.microsoft.com/office/powerpoint/2010/main" val="38512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9318CF-888A-4524-971C-D8DD38E6A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Nessa aula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F2D9223-B98D-4549-91EF-C27EFA83AF9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/>
              <a:t>Circuitos retificadores: </a:t>
            </a:r>
          </a:p>
          <a:p>
            <a:pPr lvl="1"/>
            <a:r>
              <a:rPr lang="pt-BR" dirty="0"/>
              <a:t>Meia onda </a:t>
            </a:r>
          </a:p>
          <a:p>
            <a:pPr lvl="1"/>
            <a:r>
              <a:rPr lang="pt-BR" dirty="0"/>
              <a:t>Onda completa com </a:t>
            </a:r>
            <a:r>
              <a:rPr lang="pt-BR" dirty="0" err="1"/>
              <a:t>tap</a:t>
            </a:r>
            <a:r>
              <a:rPr lang="pt-BR" dirty="0"/>
              <a:t> central</a:t>
            </a:r>
          </a:p>
          <a:p>
            <a:pPr lvl="1"/>
            <a:r>
              <a:rPr lang="pt-BR" dirty="0"/>
              <a:t>Onda completa em ponte;</a:t>
            </a:r>
          </a:p>
          <a:p>
            <a:r>
              <a:rPr lang="pt-BR" dirty="0"/>
              <a:t>Filtro capacitivo;</a:t>
            </a:r>
          </a:p>
          <a:p>
            <a:r>
              <a:rPr lang="pt-BR" dirty="0"/>
              <a:t>Como analisar um datasheet;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52585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ACE9B7-AE3B-42C0-8404-6BF23AB54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Recapitulando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1516268-FE7C-4349-AE73-1AE41209575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/>
              <a:t>Como analisar um datasheet;</a:t>
            </a:r>
          </a:p>
          <a:p>
            <a:r>
              <a:rPr lang="pt-BR" dirty="0"/>
              <a:t>Circuitos retificadores: </a:t>
            </a:r>
          </a:p>
          <a:p>
            <a:pPr lvl="1"/>
            <a:r>
              <a:rPr lang="pt-BR" dirty="0"/>
              <a:t>Meia onda </a:t>
            </a:r>
          </a:p>
          <a:p>
            <a:pPr lvl="1"/>
            <a:r>
              <a:rPr lang="pt-BR" dirty="0"/>
              <a:t>Onda completa com </a:t>
            </a:r>
            <a:r>
              <a:rPr lang="pt-BR" dirty="0" err="1"/>
              <a:t>tap</a:t>
            </a:r>
            <a:r>
              <a:rPr lang="pt-BR" dirty="0"/>
              <a:t> central</a:t>
            </a:r>
          </a:p>
          <a:p>
            <a:pPr lvl="1"/>
            <a:r>
              <a:rPr lang="pt-BR" dirty="0"/>
              <a:t>Onda completa em ponte;</a:t>
            </a:r>
          </a:p>
          <a:p>
            <a:r>
              <a:rPr lang="pt-BR" dirty="0"/>
              <a:t>Filtro capacitivo;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90490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Imagem 36">
            <a:extLst>
              <a:ext uri="{FF2B5EF4-FFF2-40B4-BE49-F238E27FC236}">
                <a16:creationId xmlns:a16="http://schemas.microsoft.com/office/drawing/2014/main" id="{9398894D-1718-7F40-BBB1-DF902E9C29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7015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035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3D00F8B5-82A6-4F57-AF8A-35D08A7BEF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Características práticas de um diodo</a:t>
            </a:r>
          </a:p>
        </p:txBody>
      </p:sp>
    </p:spTree>
    <p:extLst>
      <p:ext uri="{BB962C8B-B14F-4D97-AF65-F5344CB8AC3E}">
        <p14:creationId xmlns:p14="http://schemas.microsoft.com/office/powerpoint/2010/main" val="129643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6FF51C-630D-4714-B725-9AE8E712D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4741"/>
            <a:ext cx="10709835" cy="646331"/>
          </a:xfrm>
        </p:spPr>
        <p:txBody>
          <a:bodyPr/>
          <a:lstStyle/>
          <a:p>
            <a:r>
              <a:rPr lang="pt-BR" dirty="0"/>
              <a:t>Polarização do diodo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pt-BR" dirty="0"/>
              <a:t>A tensão da bateria é maior que a tensão de potencial do diodo;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140" y="2365466"/>
            <a:ext cx="4572000" cy="2976664"/>
          </a:xfrm>
          <a:prstGeom prst="rect">
            <a:avLst/>
          </a:prstGeom>
        </p:spPr>
      </p:pic>
      <p:sp>
        <p:nvSpPr>
          <p:cNvPr id="7" name="Retângulo 6"/>
          <p:cNvSpPr/>
          <p:nvPr/>
        </p:nvSpPr>
        <p:spPr>
          <a:xfrm>
            <a:off x="2481169" y="5513000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200" dirty="0">
                <a:latin typeface="MuseoSans-300"/>
              </a:rPr>
              <a:t>Fonte: Teixeira (2018, 36).</a:t>
            </a:r>
            <a:endParaRPr lang="pt-BR" sz="1200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5803" y="2656018"/>
            <a:ext cx="1349469" cy="1017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143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59A602-D4DF-45C5-9323-6349C9334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4741"/>
            <a:ext cx="10709835" cy="646331"/>
          </a:xfrm>
        </p:spPr>
        <p:txBody>
          <a:bodyPr/>
          <a:lstStyle/>
          <a:p>
            <a:r>
              <a:rPr lang="pt-BR" dirty="0"/>
              <a:t>Reta de carga e ponto quiescente do diodo</a:t>
            </a: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6882" y="1351072"/>
            <a:ext cx="5691304" cy="3825612"/>
          </a:xfrm>
          <a:prstGeom prst="rect">
            <a:avLst/>
          </a:prstGeom>
        </p:spPr>
      </p:pic>
      <p:sp>
        <p:nvSpPr>
          <p:cNvPr id="10" name="Retângulo 9"/>
          <p:cNvSpPr/>
          <p:nvPr/>
        </p:nvSpPr>
        <p:spPr>
          <a:xfrm>
            <a:off x="2882632" y="5334936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200" dirty="0">
                <a:latin typeface="MuseoSans-300"/>
              </a:rPr>
              <a:t>Fonte: Teixeira (2018, 37).</a:t>
            </a:r>
            <a:endParaRPr lang="pt-BR" sz="1200" dirty="0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7530" y="1552154"/>
            <a:ext cx="2381160" cy="847837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67530" y="2706586"/>
            <a:ext cx="2381160" cy="557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256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377F1666-6E69-4A0F-B1CC-BB8428E9FF1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/>
              <a:t>Os dados e características de um diodo podem ser obtidos em seu datasheet.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4D4335A-A54A-4317-A9F4-CE8BB4F1532C}"/>
              </a:ext>
            </a:extLst>
          </p:cNvPr>
          <p:cNvSpPr txBox="1"/>
          <p:nvPr/>
        </p:nvSpPr>
        <p:spPr>
          <a:xfrm>
            <a:off x="2436916" y="5647999"/>
            <a:ext cx="657040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100" dirty="0"/>
              <a:t>Fonte: https://www.vishay.com/docs/88503/1n4001.pdf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44F8C2C5-37E4-4837-88E5-CD989B6F80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7016" y="1741949"/>
            <a:ext cx="5876285" cy="393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04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192AA709-4A9F-3C47-9C36-7424124AF0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pt-BR" dirty="0"/>
              <a:t>Circuitos retificadores com diodo</a:t>
            </a:r>
          </a:p>
        </p:txBody>
      </p:sp>
    </p:spTree>
    <p:extLst>
      <p:ext uri="{BB962C8B-B14F-4D97-AF65-F5344CB8AC3E}">
        <p14:creationId xmlns:p14="http://schemas.microsoft.com/office/powerpoint/2010/main" val="1194594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Foco"/>
              </a:rPr>
              <a:t>Tensão Senoidal Alternada</a:t>
            </a:r>
            <a:endParaRPr lang="pt-BR" dirty="0"/>
          </a:p>
        </p:txBody>
      </p:sp>
      <p:sp>
        <p:nvSpPr>
          <p:cNvPr id="3" name="Espaço Reservado para Conteúdo 4"/>
          <p:cNvSpPr>
            <a:spLocks noGrp="1"/>
          </p:cNvSpPr>
          <p:nvPr>
            <p:ph sz="quarter" idx="10"/>
          </p:nvPr>
        </p:nvSpPr>
        <p:spPr>
          <a:xfrm>
            <a:off x="6096000" y="1490663"/>
            <a:ext cx="7564438" cy="4160837"/>
          </a:xfrm>
        </p:spPr>
        <p:txBody>
          <a:bodyPr/>
          <a:lstStyle/>
          <a:p>
            <a:pPr marL="0" indent="0">
              <a:buNone/>
            </a:pPr>
            <a:endParaRPr lang="pt-BR" dirty="0"/>
          </a:p>
          <a:p>
            <a:pPr marL="454025"/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7" name="Imagem 34" descr="C:\Users\Choco\Desktop\graf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6237" y="1490663"/>
            <a:ext cx="3692236" cy="3887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Espaço Reservado para Conteúdo 4"/>
              <p:cNvSpPr txBox="1">
                <a:spLocks/>
              </p:cNvSpPr>
              <p:nvPr/>
            </p:nvSpPr>
            <p:spPr>
              <a:xfrm>
                <a:off x="6442363" y="1367368"/>
                <a:ext cx="4680520" cy="158390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542925" indent="-454025" algn="l" defTabSz="914400" rtl="0" eaLnBrk="1" latinLnBrk="0" hangingPunct="1">
                  <a:spcBef>
                    <a:spcPct val="20000"/>
                  </a:spcBef>
                  <a:buFontTx/>
                  <a:buBlip>
                    <a:blip r:embed="rId3"/>
                  </a:buBlip>
                  <a:defRPr sz="3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Foco" panose="020B0504050202020203" pitchFamily="34" charset="0"/>
                    <a:ea typeface="+mn-ea"/>
                    <a:cs typeface="+mn-cs"/>
                  </a:defRPr>
                </a:lvl1pPr>
                <a:lvl2pPr marL="895350" indent="-438150" algn="l" defTabSz="914400" rtl="0" eaLnBrk="1" latinLnBrk="0" hangingPunct="1">
                  <a:spcBef>
                    <a:spcPct val="20000"/>
                  </a:spcBef>
                  <a:buClr>
                    <a:srgbClr val="3997D3"/>
                  </a:buClr>
                  <a:buFont typeface="Wingdings" panose="05000000000000000000" pitchFamily="2" charset="2"/>
                  <a:buChar char="§"/>
                  <a:defRPr sz="3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Foco" panose="020B0504050202020203" pitchFamily="34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Clr>
                    <a:srgbClr val="3997D3"/>
                  </a:buClr>
                  <a:buSzPct val="90000"/>
                  <a:buFont typeface="Arial" panose="020B0604020202020204" pitchFamily="34" charset="0"/>
                  <a:buChar char="•"/>
                  <a:defRPr sz="3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Foco" panose="020B0504050202020203" pitchFamily="34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Clr>
                    <a:srgbClr val="3997D3"/>
                  </a:buClr>
                  <a:buFont typeface="Arial" panose="020B0604020202020204" pitchFamily="34" charset="0"/>
                  <a:buChar char="-"/>
                  <a:defRPr sz="3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Foco" panose="020B0504050202020203" pitchFamily="34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Clr>
                    <a:srgbClr val="3997D3"/>
                  </a:buClr>
                  <a:buFont typeface="Arial" panose="020B0604020202020204" pitchFamily="34" charset="0"/>
                  <a:buChar char="·"/>
                  <a:defRPr sz="3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Foco" panose="020B0504050202020203" pitchFamily="34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825500" lvl="1" indent="-457200">
                  <a:buClrTx/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pt-BR" sz="2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pt-BR" sz="2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pt-BR" sz="2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pt-BR" sz="2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pt-BR" sz="2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𝑝𝑖𝑐𝑜</m:t>
                        </m:r>
                      </m:sub>
                    </m:sSub>
                    <m:r>
                      <a:rPr lang="pt-BR" sz="2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pt-BR" sz="2800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𝑠𝑒𝑛</m:t>
                    </m:r>
                    <m:d>
                      <m:dPr>
                        <m:ctrlPr>
                          <a:rPr lang="pt-BR" sz="2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  <m:r>
                          <a:rPr lang="pt-BR" sz="2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pt-BR" sz="280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825500" lvl="1" indent="-457200">
                  <a:buClrTx/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2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pt-BR" sz="2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𝑝𝑖𝑐𝑜</m:t>
                        </m:r>
                      </m:sub>
                    </m:sSub>
                  </m:oMath>
                </a14:m>
                <a:r>
                  <a:rPr lang="pt-BR" sz="2800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pt-BR" sz="28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pt-BR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𝑅𝑀𝑆</m:t>
                        </m:r>
                      </m:sub>
                    </m:sSub>
                    <m:r>
                      <a:rPr lang="pt-BR" sz="2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ad>
                      <m:radPr>
                        <m:degHide m:val="on"/>
                        <m:ctrlPr>
                          <a:rPr lang="pt-BR" sz="2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pt-BR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endParaRPr lang="pt-BR" sz="280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825500" lvl="1" indent="-457200">
                  <a:buClrTx/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𝑓𝑟𝑒𝑞𝑢</m:t>
                    </m:r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ê</m:t>
                    </m:r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𝑛𝑐𝑖𝑎</m:t>
                    </m:r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den>
                    </m:f>
                  </m:oMath>
                </a14:m>
                <a:endParaRPr lang="pt-BR" dirty="0"/>
              </a:p>
              <a:p>
                <a:pPr marL="0" indent="0">
                  <a:buNone/>
                </a:pPr>
                <a:endParaRPr lang="pt-BR" dirty="0"/>
              </a:p>
            </p:txBody>
          </p:sp>
        </mc:Choice>
        <mc:Fallback xmlns="">
          <p:sp>
            <p:nvSpPr>
              <p:cNvPr id="8" name="Espaço Reservado para Conteúd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2363" y="1367368"/>
                <a:ext cx="4680520" cy="1583904"/>
              </a:xfrm>
              <a:prstGeom prst="rect">
                <a:avLst/>
              </a:prstGeom>
              <a:blipFill>
                <a:blip r:embed="rId4"/>
                <a:stretch>
                  <a:fillRect b="-165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tângulo 1">
            <a:extLst>
              <a:ext uri="{FF2B5EF4-FFF2-40B4-BE49-F238E27FC236}">
                <a16:creationId xmlns:a16="http://schemas.microsoft.com/office/drawing/2014/main" id="{DF594F3C-6ADB-42AF-B156-E864ECF8E503}"/>
              </a:ext>
            </a:extLst>
          </p:cNvPr>
          <p:cNvSpPr/>
          <p:nvPr/>
        </p:nvSpPr>
        <p:spPr>
          <a:xfrm>
            <a:off x="2067996" y="5587755"/>
            <a:ext cx="256903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dirty="0"/>
              <a:t>Fonte: https://goo.gl/images/87st2ew</a:t>
            </a:r>
          </a:p>
        </p:txBody>
      </p:sp>
    </p:spTree>
    <p:extLst>
      <p:ext uri="{BB962C8B-B14F-4D97-AF65-F5344CB8AC3E}">
        <p14:creationId xmlns:p14="http://schemas.microsoft.com/office/powerpoint/2010/main" val="1620175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4840</TotalTime>
  <Words>793</Words>
  <Application>Microsoft Office PowerPoint</Application>
  <PresentationFormat>Widescreen</PresentationFormat>
  <Paragraphs>150</Paragraphs>
  <Slides>31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31</vt:i4>
      </vt:variant>
    </vt:vector>
  </HeadingPairs>
  <TitlesOfParts>
    <vt:vector size="39" baseType="lpstr">
      <vt:lpstr>Arial</vt:lpstr>
      <vt:lpstr>Calibri</vt:lpstr>
      <vt:lpstr>Calibri Light</vt:lpstr>
      <vt:lpstr>Cambria Math</vt:lpstr>
      <vt:lpstr>Foco</vt:lpstr>
      <vt:lpstr>Museo 700</vt:lpstr>
      <vt:lpstr>MuseoSans-300</vt:lpstr>
      <vt:lpstr>Tema do Office</vt:lpstr>
      <vt:lpstr>Apresentação do PowerPoint</vt:lpstr>
      <vt:lpstr>Na aula passada</vt:lpstr>
      <vt:lpstr>Nessa aula</vt:lpstr>
      <vt:lpstr>Apresentação do PowerPoint</vt:lpstr>
      <vt:lpstr>Polarização do diodo</vt:lpstr>
      <vt:lpstr>Reta de carga e ponto quiescente do diodo</vt:lpstr>
      <vt:lpstr>Apresentação do PowerPoint</vt:lpstr>
      <vt:lpstr>Apresentação do PowerPoint</vt:lpstr>
      <vt:lpstr>Tensão Senoidal Alternada</vt:lpstr>
      <vt:lpstr>Transformador</vt:lpstr>
      <vt:lpstr>Retificador de Meia Onda</vt:lpstr>
      <vt:lpstr>Retificador de Onda Completa com TAP Central</vt:lpstr>
      <vt:lpstr>Retificador de Onda Completa em Ponte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Recapitulando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Marcelo Enrico Santos Palmero</dc:creator>
  <cp:lastModifiedBy>Giancarlo Gaeta</cp:lastModifiedBy>
  <cp:revision>113</cp:revision>
  <dcterms:created xsi:type="dcterms:W3CDTF">2019-05-25T16:55:55Z</dcterms:created>
  <dcterms:modified xsi:type="dcterms:W3CDTF">2020-09-04T18:35:13Z</dcterms:modified>
</cp:coreProperties>
</file>