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52" r:id="rId2"/>
    <p:sldId id="412" r:id="rId3"/>
    <p:sldId id="413" r:id="rId4"/>
    <p:sldId id="414" r:id="rId5"/>
    <p:sldId id="357" r:id="rId6"/>
    <p:sldId id="407" r:id="rId7"/>
    <p:sldId id="434" r:id="rId8"/>
    <p:sldId id="435" r:id="rId9"/>
    <p:sldId id="358" r:id="rId10"/>
    <p:sldId id="410" r:id="rId11"/>
    <p:sldId id="411" r:id="rId12"/>
    <p:sldId id="415" r:id="rId13"/>
    <p:sldId id="354" r:id="rId14"/>
    <p:sldId id="372" r:id="rId15"/>
    <p:sldId id="382" r:id="rId16"/>
    <p:sldId id="430" r:id="rId17"/>
    <p:sldId id="431" r:id="rId18"/>
    <p:sldId id="380" r:id="rId19"/>
    <p:sldId id="428" r:id="rId20"/>
    <p:sldId id="293" r:id="rId21"/>
    <p:sldId id="422" r:id="rId22"/>
    <p:sldId id="423" r:id="rId23"/>
    <p:sldId id="424" r:id="rId24"/>
    <p:sldId id="425" r:id="rId25"/>
    <p:sldId id="436" r:id="rId26"/>
    <p:sldId id="429" r:id="rId27"/>
    <p:sldId id="383" r:id="rId28"/>
    <p:sldId id="391" r:id="rId29"/>
    <p:sldId id="426" r:id="rId30"/>
    <p:sldId id="427" r:id="rId31"/>
    <p:sldId id="343" r:id="rId32"/>
    <p:sldId id="432" r:id="rId33"/>
    <p:sldId id="433" r:id="rId34"/>
    <p:sldId id="346" r:id="rId35"/>
    <p:sldId id="32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sintonizador FM, consiste em um circuito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ressonante cuja frequência de ressonância é ajustada de acordo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 rádio emissora que se deseja sintonizar. Uma vez que a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frequência é ajustada, o circuito sintonizador basicamente transmite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sinal que recebe da antena para o detector de FM,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0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3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63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7" r:id="rId5"/>
    <p:sldLayoutId id="2147483668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3 – Circuitos variados com diodo e o diodo Zener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grampeador positivo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351072"/>
            <a:ext cx="9261764" cy="27889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82685" y="43732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adaptada de Malvino e Bates (2011, p. 128) </a:t>
            </a:r>
          </a:p>
        </p:txBody>
      </p:sp>
    </p:spTree>
    <p:extLst>
      <p:ext uri="{BB962C8B-B14F-4D97-AF65-F5344CB8AC3E}">
        <p14:creationId xmlns:p14="http://schemas.microsoft.com/office/powerpoint/2010/main" val="6527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dobrador de tensão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93894" y="436631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adaptada de Malvino e Bates (2011, p. 130-131). </a:t>
            </a:r>
          </a:p>
        </p:txBody>
      </p:sp>
      <p:pic>
        <p:nvPicPr>
          <p:cNvPr id="9" name="Imagem 44" descr="C:\Users\Charles\Desktop\28.emf">
            <a:extLst>
              <a:ext uri="{FF2B5EF4-FFF2-40B4-BE49-F238E27FC236}">
                <a16:creationId xmlns:a16="http://schemas.microsoft.com/office/drawing/2014/main" id="{6C38651B-5F80-42C4-8023-EEA18B37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1071"/>
            <a:ext cx="8278091" cy="277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multiplicador de tensão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699"/>
            <a:ext cx="7460944" cy="396460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595562" y="55069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adaptado de Malvino e Bates (2011, p. 131). </a:t>
            </a:r>
          </a:p>
        </p:txBody>
      </p:sp>
    </p:spTree>
    <p:extLst>
      <p:ext uri="{BB962C8B-B14F-4D97-AF65-F5344CB8AC3E}">
        <p14:creationId xmlns:p14="http://schemas.microsoft.com/office/powerpoint/2010/main" val="38342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3C8E9D-5CCF-154F-B580-FF8D6B89F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Proteção para sintonizador de FM</a:t>
            </a:r>
          </a:p>
        </p:txBody>
      </p:sp>
    </p:spTree>
    <p:extLst>
      <p:ext uri="{BB962C8B-B14F-4D97-AF65-F5344CB8AC3E}">
        <p14:creationId xmlns:p14="http://schemas.microsoft.com/office/powerpoint/2010/main" val="42161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Receptor de FM: sintonia, detecção e amplificação de saída;</a:t>
            </a:r>
          </a:p>
          <a:p>
            <a:r>
              <a:rPr lang="pt-BR" dirty="0"/>
              <a:t>Sintonizador: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circuito é sensível e não pode receber mais de 1 V na entrada;</a:t>
            </a:r>
          </a:p>
          <a:p>
            <a:r>
              <a:rPr lang="pt-BR" dirty="0"/>
              <a:t>Como proteger o circuito?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2223665"/>
            <a:ext cx="5815013" cy="14555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3965" y="37519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32).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693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Utilizar diodos de silício (queda de 0,7 V) como grampeador;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59" y="2880801"/>
            <a:ext cx="7307491" cy="212870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830638" y="48720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p. 43).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1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4789915-DF8B-4A31-9BFA-8575DB8D1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345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Dado o circuito abaixo, conhecido como multiplicador de tensão, qual a tensão na sua saída, ou seja, entre os pontos A e B.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34" y="1797010"/>
            <a:ext cx="5813838" cy="42940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BDD6BD-68A9-4904-9904-1C1C94C10C14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6A8EBB-B337-4604-A409-3EAF1DD7CC06}"/>
              </a:ext>
            </a:extLst>
          </p:cNvPr>
          <p:cNvSpPr/>
          <p:nvPr/>
        </p:nvSpPr>
        <p:spPr>
          <a:xfrm>
            <a:off x="3624527" y="56539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6485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10799618" cy="4914081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Foco"/>
              </a:rPr>
              <a:t>Resolução:</a:t>
            </a:r>
          </a:p>
          <a:p>
            <a:pPr marL="6899275"/>
            <a:r>
              <a:rPr lang="pt-BR" sz="2400" dirty="0">
                <a:solidFill>
                  <a:schemeClr val="tx1"/>
                </a:solidFill>
                <a:latin typeface="Foco"/>
              </a:rPr>
              <a:t>Esse é um </a:t>
            </a:r>
            <a:r>
              <a:rPr lang="pt-BR" sz="2400" dirty="0" err="1">
                <a:solidFill>
                  <a:schemeClr val="tx1"/>
                </a:solidFill>
                <a:latin typeface="Foco"/>
              </a:rPr>
              <a:t>triplicador</a:t>
            </a:r>
            <a:r>
              <a:rPr lang="pt-BR" sz="2400" dirty="0">
                <a:solidFill>
                  <a:schemeClr val="tx1"/>
                </a:solidFill>
                <a:latin typeface="Foco"/>
              </a:rPr>
              <a:t> de tensão formado por retificadores de pico;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89" y="1500854"/>
            <a:ext cx="5659583" cy="41801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31021D-24E4-44E0-9FF4-D584B97B906D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09B58B-5A02-4716-9569-4640CE6AF23D}"/>
              </a:ext>
            </a:extLst>
          </p:cNvPr>
          <p:cNvSpPr/>
          <p:nvPr/>
        </p:nvSpPr>
        <p:spPr>
          <a:xfrm>
            <a:off x="3222745" y="55424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26674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BEE2DD2-46E4-4BE6-8D2E-2F2DFA6B7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Diodo Zener</a:t>
            </a:r>
          </a:p>
        </p:txBody>
      </p:sp>
    </p:spTree>
    <p:extLst>
      <p:ext uri="{BB962C8B-B14F-4D97-AF65-F5344CB8AC3E}">
        <p14:creationId xmlns:p14="http://schemas.microsoft.com/office/powerpoint/2010/main" val="36135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E9B7-AE3B-42C0-8404-6BF23AB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16268-FE7C-4349-AE73-1AE412095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Como analisar um datasheet;</a:t>
            </a:r>
          </a:p>
          <a:p>
            <a:r>
              <a:rPr lang="pt-BR" dirty="0"/>
              <a:t>Circuitos retificadores: </a:t>
            </a:r>
          </a:p>
          <a:p>
            <a:pPr lvl="1"/>
            <a:r>
              <a:rPr lang="pt-BR" dirty="0"/>
              <a:t>Meia onda </a:t>
            </a:r>
          </a:p>
          <a:p>
            <a:pPr lvl="1"/>
            <a:r>
              <a:rPr lang="pt-BR" dirty="0"/>
              <a:t>Onda completa com </a:t>
            </a:r>
            <a:r>
              <a:rPr lang="pt-BR" dirty="0" err="1"/>
              <a:t>tap</a:t>
            </a:r>
            <a:r>
              <a:rPr lang="pt-BR" dirty="0"/>
              <a:t> central</a:t>
            </a:r>
          </a:p>
          <a:p>
            <a:pPr lvl="1"/>
            <a:r>
              <a:rPr lang="pt-BR" dirty="0"/>
              <a:t>Onda completa em ponte;</a:t>
            </a:r>
          </a:p>
          <a:p>
            <a:r>
              <a:rPr lang="pt-BR" dirty="0"/>
              <a:t>Filtro capacitivo;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4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de tensão CC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Filtragem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chemeClr val="tx1"/>
                </a:solidFill>
                <a:latin typeface="Foco"/>
              </a:rPr>
              <a:t>Elimina a onda pulsante e supre correntes altas na carga;</a:t>
            </a:r>
          </a:p>
          <a:p>
            <a:pPr marL="468313"/>
            <a:r>
              <a:rPr lang="pt-BR" dirty="0">
                <a:solidFill>
                  <a:schemeClr val="tx1"/>
                </a:solidFill>
                <a:latin typeface="Foco"/>
              </a:rPr>
              <a:t>Regulação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mantem a tensão de saída constante;</a:t>
            </a: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1026" name="Imagem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" y="1490663"/>
            <a:ext cx="10273145" cy="19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00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Diodo </a:t>
            </a:r>
            <a:r>
              <a:rPr lang="pt-BR" dirty="0" err="1"/>
              <a:t>Zener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O que é?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Tensão Constante;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Ruptura;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Condução Reversa.</a:t>
            </a: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5122" name="Picture 2" descr="Resultado de imagem para diodo zen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42" y="3783099"/>
            <a:ext cx="1559024" cy="15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44" y="863052"/>
            <a:ext cx="2953550" cy="295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Imagem 120" descr="C:\Users\Charles\Desktop\Nova pasta (2)\01.e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13" y="863052"/>
            <a:ext cx="15178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830333" y="3259879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Símbolo</a:t>
            </a:r>
          </a:p>
        </p:txBody>
      </p:sp>
      <p:sp>
        <p:nvSpPr>
          <p:cNvPr id="8" name="Retângulo 7"/>
          <p:cNvSpPr/>
          <p:nvPr/>
        </p:nvSpPr>
        <p:spPr>
          <a:xfrm>
            <a:off x="9574212" y="310081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38471" y="3974913"/>
            <a:ext cx="2654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https://goo.gl/images/1832duyY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30720" y="5413153"/>
            <a:ext cx="2566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https://goo.gl/images/soid78Iu</a:t>
            </a:r>
          </a:p>
        </p:txBody>
      </p:sp>
    </p:spTree>
    <p:extLst>
      <p:ext uri="{BB962C8B-B14F-4D97-AF65-F5344CB8AC3E}">
        <p14:creationId xmlns:p14="http://schemas.microsoft.com/office/powerpoint/2010/main" val="25164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Funcionamento:</a:t>
            </a:r>
          </a:p>
        </p:txBody>
      </p:sp>
      <p:pic>
        <p:nvPicPr>
          <p:cNvPr id="6146" name="Picture 2" descr="Resultado de imagem para grafico diodo ze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48" y="1175865"/>
            <a:ext cx="6657988" cy="48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508969" y="2958341"/>
            <a:ext cx="199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http://komoissofunciona.blogspot.com.br/2010/08/diodo-zener.html</a:t>
            </a:r>
          </a:p>
        </p:txBody>
      </p:sp>
    </p:spTree>
    <p:extLst>
      <p:ext uri="{BB962C8B-B14F-4D97-AF65-F5344CB8AC3E}">
        <p14:creationId xmlns:p14="http://schemas.microsoft.com/office/powerpoint/2010/main" val="32829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Operação em um circuito:</a:t>
            </a:r>
          </a:p>
        </p:txBody>
      </p:sp>
      <p:pic>
        <p:nvPicPr>
          <p:cNvPr id="7169" name="Imagem 125" descr="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3663"/>
            <a:ext cx="7527995" cy="31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569948" y="432824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42072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Regulador Zener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Calcule a corrente I que passa pelo diodo Zener de 5,6 V.</a:t>
            </a: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5" name="Imagem 4" descr="C:\Users\Giancarlo\AppData\Local\Microsoft\Windows\INetCache\Content.Word\3.bmp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6965"/>
            <a:ext cx="7003768" cy="2840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2847808" y="5513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8159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:\Users\Giancarlo\AppData\Local\Microsoft\Windows\INetCache\Content.Word\3.bmp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44" y="890159"/>
            <a:ext cx="5414834" cy="20882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93550"/>
              </p:ext>
            </p:extLst>
          </p:nvPr>
        </p:nvGraphicFramePr>
        <p:xfrm>
          <a:off x="1004019" y="1515780"/>
          <a:ext cx="5091981" cy="87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2273040" imgH="393480" progId="Equation.DSMT4">
                  <p:embed/>
                </p:oleObj>
              </mc:Choice>
              <mc:Fallback>
                <p:oleObj name="Equation" r:id="rId4" imgW="227304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019" y="1515780"/>
                        <a:ext cx="5091981" cy="870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019" y="2632165"/>
            <a:ext cx="4722738" cy="30453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382000" y="32905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371451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82D22D-6BB4-433A-8667-581AC9233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Projeto de fonte regulada</a:t>
            </a:r>
          </a:p>
        </p:txBody>
      </p:sp>
    </p:spTree>
    <p:extLst>
      <p:ext uri="{BB962C8B-B14F-4D97-AF65-F5344CB8AC3E}">
        <p14:creationId xmlns:p14="http://schemas.microsoft.com/office/powerpoint/2010/main" val="19010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6329516" cy="4914081"/>
          </a:xfrm>
        </p:spPr>
        <p:txBody>
          <a:bodyPr/>
          <a:lstStyle/>
          <a:p>
            <a:r>
              <a:rPr lang="pt-BR" dirty="0"/>
              <a:t>Cadeira de descanso automática:</a:t>
            </a:r>
          </a:p>
          <a:p>
            <a:pPr lvl="1"/>
            <a:r>
              <a:rPr lang="pt-BR" dirty="0"/>
              <a:t>Balanço automático com controle de velocidade;</a:t>
            </a:r>
          </a:p>
          <a:p>
            <a:r>
              <a:rPr lang="pt-BR" dirty="0"/>
              <a:t>O produto é alimentado a pilhas e o consumo é elevado;</a:t>
            </a:r>
          </a:p>
          <a:p>
            <a:r>
              <a:rPr lang="pt-BR" dirty="0"/>
              <a:t>Projetar um circuito para que ele seja alimentado na rede de 120 V, utilizando um transformador, diodos, resistores e capacitores;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14" y="829852"/>
            <a:ext cx="2593616" cy="24362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851132" y="3453449"/>
            <a:ext cx="12112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+mj-lt"/>
              </a:rPr>
              <a:t>Fonte: </a:t>
            </a:r>
            <a:r>
              <a:rPr lang="pt-BR" sz="1200" dirty="0" err="1">
                <a:latin typeface="+mj-lt"/>
              </a:rPr>
              <a:t>iStock</a:t>
            </a:r>
            <a:r>
              <a:rPr lang="pt-BR" sz="1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5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199" y="1490663"/>
            <a:ext cx="8733503" cy="4160837"/>
          </a:xfrm>
        </p:spPr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Objetivo: eliminar o uso de pilhas de um produto por uma fonte de alimentação CC;</a:t>
            </a:r>
          </a:p>
          <a:p>
            <a:r>
              <a:rPr lang="pt-BR" dirty="0">
                <a:sym typeface="Wingdings" panose="05000000000000000000" pitchFamily="2" charset="2"/>
              </a:rPr>
              <a:t>O produto utilizava 4 pilhas em série:                             ;</a:t>
            </a:r>
          </a:p>
          <a:p>
            <a:r>
              <a:rPr lang="pt-BR" dirty="0">
                <a:sym typeface="Wingdings" panose="05000000000000000000" pitchFamily="2" charset="2"/>
              </a:rPr>
              <a:t>Como a potência do circuito é de 0,6 W, a corrente de carga é: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Transformador de tensão com relação 12:1  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quando ligado na tomada a sua saída é 10 V CA;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03" y="2603167"/>
            <a:ext cx="2247901" cy="4674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736" y="3750070"/>
            <a:ext cx="2725264" cy="8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Utilizar retificador em ponte completa;</a:t>
            </a:r>
            <a:endParaRPr lang="pt-BR" dirty="0"/>
          </a:p>
          <a:p>
            <a:r>
              <a:rPr lang="pt-BR" dirty="0"/>
              <a:t>Para o capacitor do filtro, com ondulação de máxima de 1 V:</a:t>
            </a:r>
          </a:p>
          <a:p>
            <a:endParaRPr lang="pt-BR" dirty="0"/>
          </a:p>
          <a:p>
            <a:endParaRPr lang="pt-BR" sz="1200" dirty="0"/>
          </a:p>
          <a:p>
            <a:r>
              <a:rPr lang="pt-BR" dirty="0"/>
              <a:t>O valor comercial mais próximo é 1000 </a:t>
            </a:r>
            <a:r>
              <a:rPr lang="pt-BR" dirty="0" err="1"/>
              <a:t>uF</a:t>
            </a:r>
            <a:r>
              <a:rPr lang="pt-BR" dirty="0"/>
              <a:t>;</a:t>
            </a:r>
          </a:p>
          <a:p>
            <a:r>
              <a:rPr lang="pt-BR" dirty="0"/>
              <a:t>Para grampear a tensão de 6 V, vamos usar um regulador Zener </a:t>
            </a:r>
            <a:r>
              <a:rPr lang="pt-BR" dirty="0">
                <a:sym typeface="Wingdings" panose="05000000000000000000" pitchFamily="2" charset="2"/>
              </a:rPr>
              <a:t> queda de 4 V em </a:t>
            </a:r>
            <a:r>
              <a:rPr lang="pt-BR" dirty="0" err="1">
                <a:sym typeface="Wingdings" panose="05000000000000000000" pitchFamily="2" charset="2"/>
              </a:rPr>
              <a:t>R</a:t>
            </a:r>
            <a:r>
              <a:rPr lang="pt-BR" baseline="-25000" dirty="0" err="1">
                <a:sym typeface="Wingdings" panose="05000000000000000000" pitchFamily="2" charset="2"/>
              </a:rPr>
              <a:t>z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3" y="2336161"/>
            <a:ext cx="3574543" cy="8877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70" y="2222260"/>
            <a:ext cx="4072760" cy="8877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87" y="4801373"/>
            <a:ext cx="4957263" cy="962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98DE0AE-59E1-4E7A-A6B4-BEAA5FAE5E1D}"/>
                  </a:ext>
                </a:extLst>
              </p:cNvPr>
              <p:cNvSpPr txBox="1"/>
              <p:nvPr/>
            </p:nvSpPr>
            <p:spPr>
              <a:xfrm>
                <a:off x="6705599" y="1010215"/>
                <a:ext cx="6567054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𝑅𝐼𝑃𝑃𝐿𝐸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98DE0AE-59E1-4E7A-A6B4-BEAA5FAE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1010215"/>
                <a:ext cx="6567054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3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50FB-D963-4AAE-896D-151743C0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E8364-D2F5-47BD-952F-71CB4C325D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Variados com diodos:</a:t>
            </a:r>
          </a:p>
          <a:p>
            <a:pPr lvl="1"/>
            <a:r>
              <a:rPr lang="pt-BR" dirty="0"/>
              <a:t>Ceifadores; </a:t>
            </a:r>
          </a:p>
          <a:p>
            <a:pPr lvl="1"/>
            <a:r>
              <a:rPr lang="pt-BR" dirty="0"/>
              <a:t>Grampeadores;</a:t>
            </a:r>
          </a:p>
          <a:p>
            <a:r>
              <a:rPr lang="pt-BR" dirty="0"/>
              <a:t>Diodo </a:t>
            </a:r>
            <a:r>
              <a:rPr lang="pt-BR" dirty="0" err="1"/>
              <a:t>zener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Funcionamento;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Circuitos;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Aplicações;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2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potência dissipada no resistor:</a:t>
            </a:r>
          </a:p>
          <a:p>
            <a:endParaRPr lang="pt-BR" dirty="0"/>
          </a:p>
          <a:p>
            <a:r>
              <a:rPr lang="pt-BR" dirty="0"/>
              <a:t>Resistor de 27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2 W;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Potencia dissipada no diodo: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72" y="1331522"/>
            <a:ext cx="3952876" cy="4703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81" y="2634609"/>
            <a:ext cx="3571875" cy="3503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82" y="3239840"/>
            <a:ext cx="3571875" cy="400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985" y="3086754"/>
            <a:ext cx="6978528" cy="243972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787911" y="56295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p. 65).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806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891531-B51F-7641-A1F2-42205047F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4569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7730692" cy="4914081"/>
          </a:xfrm>
        </p:spPr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Calcule as três correntes do circuito abaixo, que passa pelo resistor R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S</a:t>
            </a:r>
            <a:r>
              <a:rPr lang="pt-BR" dirty="0">
                <a:solidFill>
                  <a:schemeClr val="tx1"/>
                </a:solidFill>
                <a:latin typeface="Foco"/>
              </a:rPr>
              <a:t>, por R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L</a:t>
            </a:r>
            <a:r>
              <a:rPr lang="pt-BR" dirty="0">
                <a:solidFill>
                  <a:schemeClr val="tx1"/>
                </a:solidFill>
                <a:latin typeface="Foco"/>
              </a:rPr>
              <a:t> e pelo diodo Zener.  Dados: VIN = 20 V, R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S</a:t>
            </a:r>
            <a:r>
              <a:rPr lang="pt-BR" dirty="0">
                <a:solidFill>
                  <a:schemeClr val="tx1"/>
                </a:solidFill>
                <a:latin typeface="Foco"/>
              </a:rPr>
              <a:t> = 200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pt-BR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V;</a:t>
            </a: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945" y="2537395"/>
            <a:ext cx="7730693" cy="314360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184619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Malvino e Bates (2011, </a:t>
            </a:r>
            <a:r>
              <a:rPr lang="pt-BR" sz="1200" dirty="0" err="1">
                <a:latin typeface="+mj-lt"/>
              </a:rPr>
              <a:t>pg</a:t>
            </a:r>
            <a:r>
              <a:rPr lang="pt-BR" sz="1200" dirty="0">
                <a:latin typeface="+mj-lt"/>
              </a:rPr>
              <a:t> 365).</a:t>
            </a:r>
          </a:p>
        </p:txBody>
      </p:sp>
    </p:spTree>
    <p:extLst>
      <p:ext uri="{BB962C8B-B14F-4D97-AF65-F5344CB8AC3E}">
        <p14:creationId xmlns:p14="http://schemas.microsoft.com/office/powerpoint/2010/main" val="12121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4"/>
              <p:cNvSpPr txBox="1">
                <a:spLocks/>
              </p:cNvSpPr>
              <p:nvPr/>
            </p:nvSpPr>
            <p:spPr>
              <a:xfrm>
                <a:off x="401131" y="540327"/>
                <a:ext cx="8424936" cy="6235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542925" indent="-454025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2"/>
                  </a:buBlip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895350" indent="-43815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SzPct val="90000"/>
                  <a:buFont typeface="Arial" panose="020B0604020202020204" pitchFamily="34" charset="0"/>
                  <a:buChar char="•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-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·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1000+200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=16,667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20−10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373063" lvl="1" indent="0">
                  <a:buNone/>
                </a:pPr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−10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1" y="540327"/>
                <a:ext cx="8424936" cy="623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8826067" y="3429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27618D-1926-4CD1-AF22-573D19F560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5567" y="1230940"/>
            <a:ext cx="4567051" cy="18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92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ceifadores; </a:t>
            </a:r>
          </a:p>
          <a:p>
            <a:r>
              <a:rPr lang="pt-BR" dirty="0"/>
              <a:t>Circuitos grampeadores;</a:t>
            </a:r>
          </a:p>
          <a:p>
            <a:r>
              <a:rPr lang="pt-BR" dirty="0"/>
              <a:t>Dobrador de tensão;</a:t>
            </a:r>
          </a:p>
          <a:p>
            <a:r>
              <a:rPr lang="pt-BR" dirty="0"/>
              <a:t>Multiplicador de tensão;</a:t>
            </a:r>
          </a:p>
          <a:p>
            <a:r>
              <a:rPr lang="pt-BR" dirty="0"/>
              <a:t>Diodo </a:t>
            </a:r>
            <a:r>
              <a:rPr lang="pt-BR" dirty="0" err="1"/>
              <a:t>zener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Circuitos e aplicações;</a:t>
            </a:r>
          </a:p>
          <a:p>
            <a:r>
              <a:rPr lang="pt-BR" dirty="0">
                <a:sym typeface="Wingdings" panose="05000000000000000000" pitchFamily="2" charset="2"/>
              </a:rPr>
              <a:t>Fonte CC;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FBF37A7-663A-4EFB-B433-7FF2E5D1D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ceifadores</a:t>
            </a:r>
          </a:p>
        </p:txBody>
      </p:sp>
    </p:spTree>
    <p:extLst>
      <p:ext uri="{BB962C8B-B14F-4D97-AF65-F5344CB8AC3E}">
        <p14:creationId xmlns:p14="http://schemas.microsoft.com/office/powerpoint/2010/main" val="36864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Ceifadores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Tem a função de “Ceifar” ou cortar uma porção do sinal de entrada sem distorcer o restante da forma de onda alternada.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Topologia em Série.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Topologia em Paralelo.</a:t>
            </a:r>
          </a:p>
          <a:p>
            <a:pPr marL="468313"/>
            <a:r>
              <a:rPr lang="pt-BR" dirty="0">
                <a:solidFill>
                  <a:schemeClr val="tx1"/>
                </a:solidFill>
              </a:rPr>
              <a:t>Usado para proteção de circuitos;</a:t>
            </a:r>
          </a:p>
        </p:txBody>
      </p:sp>
    </p:spTree>
    <p:extLst>
      <p:ext uri="{BB962C8B-B14F-4D97-AF65-F5344CB8AC3E}">
        <p14:creationId xmlns:p14="http://schemas.microsoft.com/office/powerpoint/2010/main" val="31336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ceifador paralelo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4" y="1534501"/>
            <a:ext cx="4323158" cy="19783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77" y="3533015"/>
            <a:ext cx="3329460" cy="20032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792" y="1593056"/>
            <a:ext cx="4507986" cy="197561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686" y="3583667"/>
            <a:ext cx="3431601" cy="204717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00920" y="560699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p. 38 e 39).</a:t>
            </a:r>
            <a:endParaRPr lang="pt-BR" sz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066E-7F0D-415C-AC7A-9DB539AC85AB}"/>
              </a:ext>
            </a:extLst>
          </p:cNvPr>
          <p:cNvSpPr txBox="1"/>
          <p:nvPr/>
        </p:nvSpPr>
        <p:spPr>
          <a:xfrm>
            <a:off x="2475585" y="1287398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Positivo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6F4E2-BBF8-4F45-8D07-2B84D1E1C77F}"/>
              </a:ext>
            </a:extLst>
          </p:cNvPr>
          <p:cNvSpPr txBox="1"/>
          <p:nvPr/>
        </p:nvSpPr>
        <p:spPr>
          <a:xfrm>
            <a:off x="7408452" y="1234225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Negativo</a:t>
            </a:r>
          </a:p>
        </p:txBody>
      </p:sp>
    </p:spTree>
    <p:extLst>
      <p:ext uri="{BB962C8B-B14F-4D97-AF65-F5344CB8AC3E}">
        <p14:creationId xmlns:p14="http://schemas.microsoft.com/office/powerpoint/2010/main" val="436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80247-C82C-40A4-AA55-12E8070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ceifador série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8DA6D-79C6-422E-85F4-332141ABF1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Equivalente ao retificador de meia onda;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CAB9785-CCDB-435F-9723-BE8698F0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421"/>
              </p:ext>
            </p:extLst>
          </p:nvPr>
        </p:nvGraphicFramePr>
        <p:xfrm>
          <a:off x="2667146" y="1537204"/>
          <a:ext cx="8686653" cy="223123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21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58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6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1FADE7D-DF8B-4ACC-9BE2-CC781C85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3" y="1750539"/>
            <a:ext cx="1753372" cy="18917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87C940-14C7-4C1E-8D42-21DE4384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6" b="6783"/>
          <a:stretch/>
        </p:blipFill>
        <p:spPr>
          <a:xfrm>
            <a:off x="2734347" y="2129277"/>
            <a:ext cx="3971253" cy="1513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EB40A0-2CBE-45F6-9B78-97617C3F5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36"/>
          <a:stretch/>
        </p:blipFill>
        <p:spPr>
          <a:xfrm>
            <a:off x="6989692" y="2088859"/>
            <a:ext cx="4263876" cy="15189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CB2AB1-248A-4612-AB12-3C3179726C79}"/>
              </a:ext>
            </a:extLst>
          </p:cNvPr>
          <p:cNvSpPr txBox="1"/>
          <p:nvPr/>
        </p:nvSpPr>
        <p:spPr>
          <a:xfrm>
            <a:off x="4799856" y="388242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Adaptado de BOYLESTAD, 2004.</a:t>
            </a:r>
          </a:p>
        </p:txBody>
      </p:sp>
    </p:spTree>
    <p:extLst>
      <p:ext uri="{BB962C8B-B14F-4D97-AF65-F5344CB8AC3E}">
        <p14:creationId xmlns:p14="http://schemas.microsoft.com/office/powerpoint/2010/main" val="8173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6FC6CF2-53FE-435E-916C-9CD5356F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grampeadores</a:t>
            </a:r>
          </a:p>
        </p:txBody>
      </p:sp>
    </p:spTree>
    <p:extLst>
      <p:ext uri="{BB962C8B-B14F-4D97-AF65-F5344CB8AC3E}">
        <p14:creationId xmlns:p14="http://schemas.microsoft.com/office/powerpoint/2010/main" val="23944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grampeadores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“Grampeia” o sinal em um valor CC diferente do sinal de entrada.</a:t>
            </a:r>
          </a:p>
          <a:p>
            <a:pPr marL="468313"/>
            <a:r>
              <a:rPr lang="pt-BR" dirty="0">
                <a:solidFill>
                  <a:schemeClr val="tx1"/>
                </a:solidFill>
              </a:rPr>
              <a:t>Usado em medições e recuperação de sinais;</a:t>
            </a:r>
          </a:p>
          <a:p>
            <a:pPr marL="468313"/>
            <a:r>
              <a:rPr lang="pt-BR" dirty="0">
                <a:solidFill>
                  <a:schemeClr val="tx1"/>
                </a:solidFill>
              </a:rPr>
              <a:t>Permite aumentar o valor da tensão de saída;</a:t>
            </a:r>
          </a:p>
          <a:p>
            <a:pPr marL="468313"/>
            <a:r>
              <a:rPr lang="pt-BR" dirty="0">
                <a:solidFill>
                  <a:schemeClr val="tx1"/>
                </a:solidFill>
              </a:rPr>
              <a:t>Entrada alternada e saída contínua;</a:t>
            </a:r>
          </a:p>
        </p:txBody>
      </p:sp>
    </p:spTree>
    <p:extLst>
      <p:ext uri="{BB962C8B-B14F-4D97-AF65-F5344CB8AC3E}">
        <p14:creationId xmlns:p14="http://schemas.microsoft.com/office/powerpoint/2010/main" val="18143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895</Words>
  <Application>Microsoft Office PowerPoint</Application>
  <PresentationFormat>Widescreen</PresentationFormat>
  <Paragraphs>143</Paragraphs>
  <Slides>35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Foco</vt:lpstr>
      <vt:lpstr>MuseoSans-300</vt:lpstr>
      <vt:lpstr>Times New Roman</vt:lpstr>
      <vt:lpstr>Wingdings</vt:lpstr>
      <vt:lpstr>Tema do Office</vt:lpstr>
      <vt:lpstr>Equation</vt:lpstr>
      <vt:lpstr>Apresentação do PowerPoint</vt:lpstr>
      <vt:lpstr>Na aula passada</vt:lpstr>
      <vt:lpstr>Nessa aula</vt:lpstr>
      <vt:lpstr>Apresentação do PowerPoint</vt:lpstr>
      <vt:lpstr>Circuitos Ceifadores</vt:lpstr>
      <vt:lpstr>Circuito ceifador paralelo</vt:lpstr>
      <vt:lpstr>Circuito ceifador série</vt:lpstr>
      <vt:lpstr>Apresentação do PowerPoint</vt:lpstr>
      <vt:lpstr>Circuitos grampeadores</vt:lpstr>
      <vt:lpstr>Circuito grampeador positivo</vt:lpstr>
      <vt:lpstr>Circuito dobrador de tensão</vt:lpstr>
      <vt:lpstr>Circuito multiplicador de tensão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Apresentação do PowerPoint</vt:lpstr>
      <vt:lpstr>Apresentação do PowerPoint</vt:lpstr>
      <vt:lpstr>Fonte de tensão CC</vt:lpstr>
      <vt:lpstr>Diodo Zener</vt:lpstr>
      <vt:lpstr>Apresentação do PowerPoint</vt:lpstr>
      <vt:lpstr>Apresentação do PowerPoint</vt:lpstr>
      <vt:lpstr>Exemplo – Regulador Zener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101</cp:revision>
  <dcterms:created xsi:type="dcterms:W3CDTF">2019-05-25T16:55:55Z</dcterms:created>
  <dcterms:modified xsi:type="dcterms:W3CDTF">2020-09-11T17:41:49Z</dcterms:modified>
</cp:coreProperties>
</file>