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52" r:id="rId2"/>
    <p:sldId id="437" r:id="rId3"/>
    <p:sldId id="413" r:id="rId4"/>
    <p:sldId id="440" r:id="rId5"/>
    <p:sldId id="441" r:id="rId6"/>
    <p:sldId id="439" r:id="rId7"/>
    <p:sldId id="442" r:id="rId8"/>
    <p:sldId id="443" r:id="rId9"/>
    <p:sldId id="430" r:id="rId10"/>
    <p:sldId id="444" r:id="rId11"/>
    <p:sldId id="44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343" r:id="rId20"/>
    <p:sldId id="346" r:id="rId21"/>
    <p:sldId id="32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na Carolina Ferrari" initials="MCF" lastIdx="11" clrIdx="0">
    <p:extLst>
      <p:ext uri="{19B8F6BF-5375-455C-9EA6-DF929625EA0E}">
        <p15:presenceInfo xmlns:p15="http://schemas.microsoft.com/office/powerpoint/2012/main" userId="S-1-5-21-1231882768-1224874989-327642922-5439764" providerId="AD"/>
      </p:ext>
    </p:extLst>
  </p:cmAuthor>
  <p:cmAuthor id="2" name="felipe henrique souza fonseca" initials="fhsf" lastIdx="4" clrIdx="1">
    <p:extLst>
      <p:ext uri="{19B8F6BF-5375-455C-9EA6-DF929625EA0E}">
        <p15:presenceInfo xmlns:p15="http://schemas.microsoft.com/office/powerpoint/2012/main" userId="6f360fee2bef9a6e" providerId="Windows Live"/>
      </p:ext>
    </p:extLst>
  </p:cmAuthor>
  <p:cmAuthor id="3" name="Charles" initials="C" lastIdx="2" clrIdx="2">
    <p:extLst>
      <p:ext uri="{19B8F6BF-5375-455C-9EA6-DF929625EA0E}">
        <p15:presenceInfo xmlns:p15="http://schemas.microsoft.com/office/powerpoint/2012/main" userId="Char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73472"/>
    <a:srgbClr val="228963"/>
    <a:srgbClr val="A7D4F0"/>
    <a:srgbClr val="FFC548"/>
    <a:srgbClr val="002060"/>
    <a:srgbClr val="84C1A2"/>
    <a:srgbClr val="FFFFFF"/>
    <a:srgbClr val="A9D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/>
    <p:restoredTop sz="94694"/>
  </p:normalViewPr>
  <p:slideViewPr>
    <p:cSldViewPr snapToGrid="0" snapToObjects="1">
      <p:cViewPr>
        <p:scale>
          <a:sx n="75" d="100"/>
          <a:sy n="75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92E07-77D9-A548-9C5A-DACDFE82108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6509-F9D0-4D4D-9B99-7C4569DF2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7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D973924-3577-6847-9AB0-023F6988B8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663" y="971832"/>
            <a:ext cx="5223821" cy="26078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pt-BR" sz="66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 marL="228600" indent="0">
              <a:buNone/>
              <a:defRPr lang="pt-BR" sz="1800" dirty="0" smtClean="0"/>
            </a:lvl2pPr>
            <a:lvl3pPr marL="685800" indent="0">
              <a:buNone/>
              <a:defRPr lang="pt-BR" sz="1800" dirty="0" smtClean="0"/>
            </a:lvl3pPr>
            <a:lvl4pPr marL="1143000" indent="0">
              <a:buNone/>
              <a:defRPr lang="pt-BR" dirty="0" smtClean="0"/>
            </a:lvl4pPr>
            <a:lvl5pPr marL="1600200" indent="0">
              <a:buNone/>
              <a:defRPr lang="pt-BR" dirty="0"/>
            </a:lvl5pPr>
          </a:lstStyle>
          <a:p>
            <a:pPr marL="0" lvl="0">
              <a:lnSpc>
                <a:spcPts val="7000"/>
              </a:lnSpc>
            </a:pPr>
            <a:r>
              <a:rPr lang="pt-BR" dirty="0"/>
              <a:t>Insira o nome da disciplina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CE513DE4-E89D-C143-A3AA-6A2C5B30547C}"/>
              </a:ext>
            </a:extLst>
          </p:cNvPr>
          <p:cNvSpPr/>
          <p:nvPr userDrawn="1"/>
        </p:nvSpPr>
        <p:spPr>
          <a:xfrm>
            <a:off x="7712240" y="2073442"/>
            <a:ext cx="6874044" cy="6874044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82FE969-1CA7-8F4F-BD71-F8D63B53864F}"/>
              </a:ext>
            </a:extLst>
          </p:cNvPr>
          <p:cNvSpPr/>
          <p:nvPr userDrawn="1"/>
        </p:nvSpPr>
        <p:spPr>
          <a:xfrm>
            <a:off x="5965267" y="-5465867"/>
            <a:ext cx="9569116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7C032C7A-2BAE-3D42-AE2F-0186DBE713B1}"/>
              </a:ext>
            </a:extLst>
          </p:cNvPr>
          <p:cNvSpPr/>
          <p:nvPr userDrawn="1"/>
        </p:nvSpPr>
        <p:spPr>
          <a:xfrm>
            <a:off x="8412462" y="1517286"/>
            <a:ext cx="3449053" cy="3449053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38FDA61E-E788-864C-B8F2-A0EE4333625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14DC3B0E-98C1-4543-86C9-32692BE53E27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D89D9BAB-2764-2342-8EFB-637AC9EBBB95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2B707A1-B152-344D-99D3-42440E89677D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D153B30C-442C-C64C-A2F3-BC127FCA3073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C54A4A45-7958-4847-920C-5442ADF684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255" y="3746094"/>
            <a:ext cx="5205800" cy="14119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pt-BR" sz="32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2800" smtClean="0"/>
            </a:lvl2pPr>
            <a:lvl3pPr>
              <a:defRPr lang="pt-BR" sz="2800" smtClean="0"/>
            </a:lvl3pPr>
            <a:lvl4pPr>
              <a:defRPr lang="pt-BR" sz="2800" smtClean="0"/>
            </a:lvl4pPr>
            <a:lvl5pPr>
              <a:defRPr lang="pt-BR" sz="2800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Nome da seção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5324475"/>
            <a:ext cx="5205413" cy="9144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pt-B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>
              <a:lnSpc>
                <a:spcPts val="7000"/>
              </a:lnSpc>
            </a:pPr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90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ntextualiz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5CA0">
                  <a:lumMod val="87000"/>
                  <a:alpha val="6000"/>
                </a:srgbClr>
              </a:gs>
              <a:gs pos="100000">
                <a:srgbClr val="3F96CF">
                  <a:lumMod val="93000"/>
                  <a:alpha val="20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28141" y="683511"/>
            <a:ext cx="202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/>
              <a:t>Conceitos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816147" cy="0"/>
          </a:xfrm>
          <a:prstGeom prst="line">
            <a:avLst/>
          </a:prstGeom>
          <a:ln w="9525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1968B66C-90D0-114E-A406-AB2CED57753D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00E33B5F-17BB-3B48-94DC-F03A455BD486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383D0C61-A2FA-F74B-9B3E-5464EAB2DC90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10854AA5-9E88-3D4E-A07F-50E6B611361B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3DACE1BB-97FB-954A-9F4A-53F643A2A379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52EE10FD-13F5-9D4F-A9B4-A41795D530D4}"/>
              </a:ext>
            </a:extLst>
          </p:cNvPr>
          <p:cNvSpPr/>
          <p:nvPr userDrawn="1"/>
        </p:nvSpPr>
        <p:spPr>
          <a:xfrm>
            <a:off x="7759963" y="-4651581"/>
            <a:ext cx="9303162" cy="9303162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9CB79DC-D682-AC4D-BC79-C3BB6BC84E70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E1181AB9-FC9D-354A-872D-E21898282F68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8A7F776E-577C-174C-9FB9-269695C910F3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ágraf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ítulo 9">
            <a:extLst>
              <a:ext uri="{FF2B5EF4-FFF2-40B4-BE49-F238E27FC236}">
                <a16:creationId xmlns:a16="http://schemas.microsoft.com/office/drawing/2014/main" id="{107B7366-67B0-AC4A-8E78-1E4E5F4F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0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7564438" cy="4160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Clique para editar os estilos de texto Mestres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87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766916"/>
            <a:ext cx="7564438" cy="4914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z="28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Insira os tópicos da aula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Int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CEB1">
                  <a:alpha val="52000"/>
                </a:srgbClr>
              </a:gs>
              <a:gs pos="100000">
                <a:srgbClr val="74A041">
                  <a:alpha val="51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52699"/>
            <a:ext cx="194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6">
                    <a:lumMod val="50000"/>
                  </a:schemeClr>
                </a:solidFill>
              </a:rPr>
              <a:t>Interação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168000" cy="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C87AD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637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 3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200"/>
            <a:ext cx="12192000" cy="28368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62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6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9" r:id="rId4"/>
    <p:sldLayoutId id="2147483668" r:id="rId5"/>
    <p:sldLayoutId id="2147483670" r:id="rId6"/>
    <p:sldLayoutId id="2147483671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ultisim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E8A248-461D-3044-9E10-9AB650B0C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Eletrônica Analógica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FAEFC-CC6E-EC44-A4D0-2291BB2E5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Aula 4 – Simulação de circuitos com diodos e introdução aos transistores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13561-4B96-8449-9382-E460FA43F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</a:rPr>
              <a:t>Prof. Giancarlo Michelino Gaeta Lopes</a:t>
            </a:r>
          </a:p>
        </p:txBody>
      </p:sp>
    </p:spTree>
    <p:extLst>
      <p:ext uri="{BB962C8B-B14F-4D97-AF65-F5344CB8AC3E}">
        <p14:creationId xmlns:p14="http://schemas.microsoft.com/office/powerpoint/2010/main" val="5598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08B428E-3A86-4164-BA08-89D5D37B75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01" y="709640"/>
            <a:ext cx="9731260" cy="257388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B9E7B75-1B0B-432E-A911-BCEC3999DAED}"/>
              </a:ext>
            </a:extLst>
          </p:cNvPr>
          <p:cNvSpPr/>
          <p:nvPr/>
        </p:nvSpPr>
        <p:spPr>
          <a:xfrm>
            <a:off x="4538749" y="3152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88D4D0-D85E-4E68-A553-27A7810F182A}"/>
              </a:ext>
            </a:extLst>
          </p:cNvPr>
          <p:cNvSpPr txBox="1"/>
          <p:nvPr/>
        </p:nvSpPr>
        <p:spPr>
          <a:xfrm>
            <a:off x="886692" y="3304357"/>
            <a:ext cx="74121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Projete o valor de R1 para que haja uma corrente de 10 </a:t>
            </a:r>
            <a:r>
              <a:rPr lang="pt-BR" sz="2800" dirty="0" err="1"/>
              <a:t>mA</a:t>
            </a:r>
            <a:r>
              <a:rPr lang="pt-BR" sz="2800" dirty="0"/>
              <a:t> passando pelo Zener. Considere os diodos ideais, Trafo 220:12 e </a:t>
            </a:r>
            <a:r>
              <a:rPr lang="pt-BR" sz="2800" dirty="0" err="1"/>
              <a:t>zener</a:t>
            </a:r>
            <a:r>
              <a:rPr lang="pt-BR" sz="2800" dirty="0"/>
              <a:t> de 5 V;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Monte o circuito no simulador e verifique o valor de corrente encontrado;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63540E-9CDE-4C53-BDC8-D469B48D5928}"/>
              </a:ext>
            </a:extLst>
          </p:cNvPr>
          <p:cNvSpPr txBox="1"/>
          <p:nvPr/>
        </p:nvSpPr>
        <p:spPr>
          <a:xfrm>
            <a:off x="9995189" y="1894398"/>
            <a:ext cx="100380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/>
              <a:t>100 ohms</a:t>
            </a:r>
          </a:p>
        </p:txBody>
      </p:sp>
    </p:spTree>
    <p:extLst>
      <p:ext uri="{BB962C8B-B14F-4D97-AF65-F5344CB8AC3E}">
        <p14:creationId xmlns:p14="http://schemas.microsoft.com/office/powerpoint/2010/main" val="255162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BE86914-7649-4E87-A81F-34F46FE974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Transistores</a:t>
            </a:r>
          </a:p>
        </p:txBody>
      </p:sp>
    </p:spTree>
    <p:extLst>
      <p:ext uri="{BB962C8B-B14F-4D97-AF65-F5344CB8AC3E}">
        <p14:creationId xmlns:p14="http://schemas.microsoft.com/office/powerpoint/2010/main" val="36592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Transistor bipolar de junção:</a:t>
            </a:r>
          </a:p>
          <a:p>
            <a:pPr marL="806450" lvl="1"/>
            <a:r>
              <a:rPr lang="pt-BR" sz="2800" dirty="0">
                <a:solidFill>
                  <a:schemeClr val="tx1"/>
                </a:solidFill>
                <a:latin typeface="Foco"/>
              </a:rPr>
              <a:t>Usado para amplificação de sinais e para chaveamento eletrônico;</a:t>
            </a:r>
          </a:p>
          <a:p>
            <a:pPr marL="806450" lvl="1"/>
            <a:r>
              <a:rPr lang="pt-BR" sz="2800" dirty="0">
                <a:solidFill>
                  <a:schemeClr val="tx1"/>
                </a:solidFill>
                <a:latin typeface="Foco"/>
              </a:rPr>
              <a:t>Constituído de três camadas de material semicondutor;</a:t>
            </a:r>
          </a:p>
          <a:p>
            <a:pPr marL="806450" lvl="1"/>
            <a:r>
              <a:rPr lang="pt-BR" sz="2800" dirty="0">
                <a:solidFill>
                  <a:schemeClr val="tx1"/>
                </a:solidFill>
                <a:latin typeface="Foco"/>
              </a:rPr>
              <a:t>Forma as junções </a:t>
            </a:r>
            <a:br>
              <a:rPr lang="pt-BR" sz="2800" dirty="0">
                <a:solidFill>
                  <a:schemeClr val="tx1"/>
                </a:solidFill>
                <a:latin typeface="Foco"/>
              </a:rPr>
            </a:br>
            <a:r>
              <a:rPr lang="pt-BR" sz="2800" dirty="0">
                <a:solidFill>
                  <a:schemeClr val="tx1"/>
                </a:solidFill>
                <a:latin typeface="Foco"/>
              </a:rPr>
              <a:t>NPN ou PNP.</a:t>
            </a:r>
          </a:p>
        </p:txBody>
      </p:sp>
      <p:pic>
        <p:nvPicPr>
          <p:cNvPr id="6" name="Picture 6" descr="Resultado de imagem para transi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984" y="547447"/>
            <a:ext cx="2147516" cy="28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transis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419" y="3223956"/>
            <a:ext cx="3615589" cy="203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196687" y="5403998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https://goo.gl/images/ippa90s</a:t>
            </a:r>
          </a:p>
        </p:txBody>
      </p:sp>
      <p:sp>
        <p:nvSpPr>
          <p:cNvPr id="9" name="Retângulo 8"/>
          <p:cNvSpPr/>
          <p:nvPr/>
        </p:nvSpPr>
        <p:spPr>
          <a:xfrm>
            <a:off x="8411247" y="3479813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https://goo.gl/images/OIu784</a:t>
            </a:r>
          </a:p>
        </p:txBody>
      </p:sp>
    </p:spTree>
    <p:extLst>
      <p:ext uri="{BB962C8B-B14F-4D97-AF65-F5344CB8AC3E}">
        <p14:creationId xmlns:p14="http://schemas.microsoft.com/office/powerpoint/2010/main" val="65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454025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Símbolo</a:t>
                </a:r>
              </a:p>
              <a:p>
                <a:pPr marL="454025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54025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54025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54025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54025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54025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54025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=0,7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 para silício</a:t>
                </a:r>
              </a:p>
              <a:p>
                <a:pPr marL="454025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 para germânio</a:t>
                </a:r>
              </a:p>
            </p:txBody>
          </p:sp>
        </mc:Choice>
        <mc:Fallback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2" t="-620" b="-2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macao.communications.museum/images/exhibits/2_10_3_2_c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85" y="1370097"/>
            <a:ext cx="3744416" cy="23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acao.communications.museum/images/exhibits/2_10_3_3_c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89" y="1322473"/>
            <a:ext cx="3759034" cy="244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898499" y="3928478"/>
            <a:ext cx="974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NPN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59735" y="3764784"/>
            <a:ext cx="974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PNP</a:t>
            </a:r>
          </a:p>
        </p:txBody>
      </p:sp>
      <p:sp>
        <p:nvSpPr>
          <p:cNvPr id="8" name="Retângulo 7"/>
          <p:cNvSpPr/>
          <p:nvPr/>
        </p:nvSpPr>
        <p:spPr>
          <a:xfrm>
            <a:off x="1957431" y="3626284"/>
            <a:ext cx="5665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 das imagens: : https://goo.gl/images/8s750ff e : https://goo.gl/images/aasr4TT6 </a:t>
            </a:r>
          </a:p>
        </p:txBody>
      </p:sp>
    </p:spTree>
    <p:extLst>
      <p:ext uri="{BB962C8B-B14F-4D97-AF65-F5344CB8AC3E}">
        <p14:creationId xmlns:p14="http://schemas.microsoft.com/office/powerpoint/2010/main" val="6764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Três formas de Polarizar o Transistor;</a:t>
            </a:r>
          </a:p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Polarização Direta nas duas junções:</a:t>
            </a:r>
          </a:p>
          <a:p>
            <a:pPr marL="373063" lvl="1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373063" lvl="1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r>
              <a:rPr lang="pt-BR" dirty="0">
                <a:solidFill>
                  <a:schemeClr val="tx1"/>
                </a:solidFill>
                <a:latin typeface="Foco"/>
              </a:rPr>
              <a:t>Correntes do emissor e do coletor são grandes</a:t>
            </a:r>
          </a:p>
          <a:p>
            <a:pPr marL="373063" lvl="1" indent="0">
              <a:buNone/>
            </a:pPr>
            <a:endParaRPr lang="pt-BR" dirty="0">
              <a:solidFill>
                <a:srgbClr val="FF0000"/>
              </a:solidFill>
              <a:latin typeface="Foco"/>
            </a:endParaRPr>
          </a:p>
        </p:txBody>
      </p:sp>
      <p:pic>
        <p:nvPicPr>
          <p:cNvPr id="2050" name="Imagem 51" descr="C:\Users\Charles\Desktop\Nova pasta (2)\28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78" y="2073587"/>
            <a:ext cx="4165176" cy="312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451891" y="4920470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17087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Polarização Reversa nas duas junções:</a:t>
            </a:r>
          </a:p>
          <a:p>
            <a:pPr marL="373063" lvl="1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373063" lvl="1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r>
              <a:rPr lang="pt-BR" dirty="0">
                <a:solidFill>
                  <a:schemeClr val="tx1"/>
                </a:solidFill>
                <a:latin typeface="Foco"/>
              </a:rPr>
              <a:t>Correntes do emissor e do coletor são pequenas</a:t>
            </a:r>
            <a:br>
              <a:rPr lang="pt-BR" dirty="0">
                <a:solidFill>
                  <a:schemeClr val="tx1"/>
                </a:solidFill>
                <a:latin typeface="Foco"/>
              </a:rPr>
            </a:br>
            <a:r>
              <a:rPr lang="pt-BR" dirty="0">
                <a:solidFill>
                  <a:schemeClr val="tx1"/>
                </a:solidFill>
                <a:latin typeface="Foco"/>
              </a:rPr>
              <a:t>(por fuga e temperatura); </a:t>
            </a:r>
          </a:p>
          <a:p>
            <a:pPr marL="373063" lvl="1" indent="0">
              <a:buNone/>
            </a:pPr>
            <a:endParaRPr lang="pt-BR" dirty="0">
              <a:solidFill>
                <a:srgbClr val="FF0000"/>
              </a:solidFill>
              <a:latin typeface="Foco"/>
            </a:endParaRPr>
          </a:p>
        </p:txBody>
      </p:sp>
      <p:pic>
        <p:nvPicPr>
          <p:cNvPr id="3074" name="Imagem 65" descr="C:\Users\Charles\Desktop\Nova pasta (2)\29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235" y="1497608"/>
            <a:ext cx="4218965" cy="313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415537" y="4861745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287378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Emissor diretamente e coletor </a:t>
            </a:r>
            <a:r>
              <a:rPr lang="pt-BR" dirty="0" err="1">
                <a:solidFill>
                  <a:schemeClr val="tx1"/>
                </a:solidFill>
                <a:latin typeface="Foco"/>
              </a:rPr>
              <a:t>reversamente</a:t>
            </a:r>
            <a:r>
              <a:rPr lang="pt-BR" dirty="0">
                <a:solidFill>
                  <a:schemeClr val="tx1"/>
                </a:solidFill>
                <a:latin typeface="Foco"/>
              </a:rPr>
              <a:t>:</a:t>
            </a:r>
          </a:p>
          <a:p>
            <a:pPr marL="373063" lvl="1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373063" lvl="1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endParaRPr lang="pt-BR" dirty="0">
              <a:solidFill>
                <a:schemeClr val="tx1"/>
              </a:solidFill>
              <a:latin typeface="Foco"/>
            </a:endParaRPr>
          </a:p>
          <a:p>
            <a:pPr marL="811213" lvl="1"/>
            <a:r>
              <a:rPr lang="pt-BR" dirty="0">
                <a:solidFill>
                  <a:schemeClr val="tx1"/>
                </a:solidFill>
                <a:latin typeface="Foco"/>
              </a:rPr>
              <a:t>Correntes do emissor e do  coletor são grandes;</a:t>
            </a:r>
          </a:p>
          <a:p>
            <a:pPr marL="373063" lvl="1" indent="0">
              <a:buNone/>
            </a:pPr>
            <a:endParaRPr lang="pt-BR" dirty="0">
              <a:solidFill>
                <a:schemeClr val="tx1"/>
              </a:solidFill>
              <a:latin typeface="Foco"/>
            </a:endParaRPr>
          </a:p>
          <a:p>
            <a:pPr marL="373063" lvl="1" indent="0">
              <a:buNone/>
            </a:pPr>
            <a:endParaRPr lang="pt-BR" dirty="0">
              <a:solidFill>
                <a:srgbClr val="FF0000"/>
              </a:solidFill>
              <a:latin typeface="Foco"/>
            </a:endParaRPr>
          </a:p>
        </p:txBody>
      </p:sp>
      <p:pic>
        <p:nvPicPr>
          <p:cNvPr id="4098" name="Imagem 66" descr="C:\Users\Charles\Desktop\Nova pasta (2)\30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52" y="1700807"/>
            <a:ext cx="4373273" cy="312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428983" y="4771912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270099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454025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Relação entre correntes:</a:t>
                </a:r>
              </a:p>
              <a:p>
                <a:pPr marL="0" indent="0">
                  <a:buNone/>
                </a:pPr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54025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54025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Alfa CC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)</a:t>
                </a:r>
              </a:p>
              <a:p>
                <a:pPr marL="811213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Relação entre a corrente do coletor e a corrente do emissor.</a:t>
                </a:r>
              </a:p>
              <a:p>
                <a:pPr marL="811213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Valor próximo de 1.</a:t>
                </a:r>
              </a:p>
              <a:p>
                <a:pPr marL="373063" lvl="1" indent="0">
                  <a:buNone/>
                </a:pPr>
                <a:endParaRPr lang="pt-BR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73063" lvl="1" indent="0">
                  <a:buNone/>
                </a:pPr>
                <a:endParaRPr lang="pt-BR" sz="3200" dirty="0">
                  <a:solidFill>
                    <a:srgbClr val="FF0000"/>
                  </a:solidFill>
                  <a:latin typeface="Foco"/>
                </a:endParaRPr>
              </a:p>
            </p:txBody>
          </p:sp>
        </mc:Choice>
        <mc:Fallback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2" t="-6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4835859" y="1772817"/>
                <a:ext cx="2520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pt-BR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pt-BR" sz="3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pt-BR" sz="36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59" y="1772817"/>
                <a:ext cx="2520280" cy="646331"/>
              </a:xfrm>
              <a:prstGeom prst="rect">
                <a:avLst/>
              </a:prstGeom>
              <a:blipFill>
                <a:blip r:embed="rId3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3965352" y="4431337"/>
                <a:ext cx="2304256" cy="1032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pt-BR" sz="3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3000" dirty="0"/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352" y="4431337"/>
                <a:ext cx="2304256" cy="1032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7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454025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Beta CC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)</a:t>
                </a:r>
              </a:p>
              <a:p>
                <a:pPr marL="811213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Relação entre a corrente do coletor e a corrente da base.</a:t>
                </a:r>
              </a:p>
              <a:p>
                <a:pPr marL="811213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Representa o ganho do transistor, conhecido também como </a:t>
                </a:r>
                <a:r>
                  <a:rPr lang="pt-BR" dirty="0" err="1">
                    <a:solidFill>
                      <a:schemeClr val="tx1"/>
                    </a:solidFill>
                    <a:latin typeface="Foco"/>
                  </a:rPr>
                  <a:t>h</a:t>
                </a:r>
                <a:r>
                  <a:rPr lang="pt-BR" baseline="-25000" dirty="0" err="1">
                    <a:solidFill>
                      <a:schemeClr val="tx1"/>
                    </a:solidFill>
                    <a:latin typeface="Foco"/>
                  </a:rPr>
                  <a:t>FE</a:t>
                </a:r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.</a:t>
                </a:r>
              </a:p>
              <a:p>
                <a:pPr marL="811213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Pode variar de 100 à 2000</a:t>
                </a:r>
              </a:p>
              <a:p>
                <a:pPr marL="373063" lvl="1" indent="0">
                  <a:buNone/>
                </a:pPr>
                <a:endParaRPr lang="pt-BR" sz="3200" dirty="0">
                  <a:solidFill>
                    <a:srgbClr val="FF0000"/>
                  </a:solidFill>
                  <a:latin typeface="Foco"/>
                </a:endParaRPr>
              </a:p>
            </p:txBody>
          </p:sp>
        </mc:Choice>
        <mc:Fallback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2" t="-6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3735112" y="3742804"/>
                <a:ext cx="1770613" cy="1032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pt-BR" sz="3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3000" dirty="0"/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112" y="3742804"/>
                <a:ext cx="1770613" cy="1032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3476867" y="5143796"/>
                <a:ext cx="2287101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3000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67" y="5143796"/>
                <a:ext cx="228710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31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6891531-B51F-7641-A1F2-42205047FC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Dúvidas?!</a:t>
            </a:r>
          </a:p>
        </p:txBody>
      </p:sp>
    </p:spTree>
    <p:extLst>
      <p:ext uri="{BB962C8B-B14F-4D97-AF65-F5344CB8AC3E}">
        <p14:creationId xmlns:p14="http://schemas.microsoft.com/office/powerpoint/2010/main" val="14569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passada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Circuitos ceifadores; </a:t>
            </a:r>
          </a:p>
          <a:p>
            <a:r>
              <a:rPr lang="pt-BR" dirty="0"/>
              <a:t>Circuitos grampeadores;</a:t>
            </a:r>
          </a:p>
          <a:p>
            <a:r>
              <a:rPr lang="pt-BR" dirty="0"/>
              <a:t>Dobrador de tensão;</a:t>
            </a:r>
          </a:p>
          <a:p>
            <a:r>
              <a:rPr lang="pt-BR" dirty="0"/>
              <a:t>Multiplicador de tensão;</a:t>
            </a:r>
          </a:p>
          <a:p>
            <a:r>
              <a:rPr lang="pt-BR" dirty="0"/>
              <a:t>Diodo </a:t>
            </a:r>
            <a:r>
              <a:rPr lang="pt-BR" dirty="0" err="1"/>
              <a:t>zener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Circuitos e aplicações;</a:t>
            </a:r>
          </a:p>
          <a:p>
            <a:r>
              <a:rPr lang="pt-BR" dirty="0">
                <a:sym typeface="Wingdings" panose="05000000000000000000" pitchFamily="2" charset="2"/>
              </a:rPr>
              <a:t>Fonte CC;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8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Simulação de circuitos com diodos;</a:t>
            </a:r>
          </a:p>
          <a:p>
            <a:r>
              <a:rPr lang="pt-BR" dirty="0"/>
              <a:t>Transistor:</a:t>
            </a:r>
          </a:p>
          <a:p>
            <a:pPr lvl="1"/>
            <a:r>
              <a:rPr lang="pt-BR" dirty="0"/>
              <a:t>Estrutura interna;</a:t>
            </a:r>
          </a:p>
          <a:p>
            <a:pPr lvl="1"/>
            <a:r>
              <a:rPr lang="pt-BR" dirty="0"/>
              <a:t>Polarizações;</a:t>
            </a:r>
          </a:p>
          <a:p>
            <a:pPr lvl="1"/>
            <a:r>
              <a:rPr lang="pt-BR" dirty="0"/>
              <a:t>Equações importantes;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6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9398894D-1718-7F40-BBB1-DF902E9C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450FB-D963-4AAE-896D-151743C0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Nessa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6E8364-D2F5-47BD-952F-71CB4C325D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Simulação de circuitos com diodos</a:t>
            </a:r>
          </a:p>
          <a:p>
            <a:pPr lvl="1"/>
            <a:r>
              <a:rPr lang="pt-BR" dirty="0"/>
              <a:t>Ceifadores; </a:t>
            </a:r>
          </a:p>
          <a:p>
            <a:pPr lvl="1"/>
            <a:r>
              <a:rPr lang="pt-BR" dirty="0"/>
              <a:t>Grampeadores;</a:t>
            </a:r>
          </a:p>
          <a:p>
            <a:pPr lvl="1"/>
            <a:r>
              <a:rPr lang="pt-BR" dirty="0"/>
              <a:t>Retificadores;</a:t>
            </a:r>
          </a:p>
          <a:p>
            <a:pPr lvl="1"/>
            <a:r>
              <a:rPr lang="pt-BR" dirty="0"/>
              <a:t>Fonte CC;</a:t>
            </a:r>
          </a:p>
          <a:p>
            <a:r>
              <a:rPr lang="pt-BR" dirty="0"/>
              <a:t>Introdução ao transistor;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620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1175636-8390-444B-AD25-6FCCB1462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Simulação de circuitos com diodo</a:t>
            </a:r>
          </a:p>
        </p:txBody>
      </p:sp>
    </p:spTree>
    <p:extLst>
      <p:ext uri="{BB962C8B-B14F-4D97-AF65-F5344CB8AC3E}">
        <p14:creationId xmlns:p14="http://schemas.microsoft.com/office/powerpoint/2010/main" val="345279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5B663-6C4C-4D28-B06A-A0F61C8D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Multisim</a:t>
            </a:r>
            <a:r>
              <a:rPr lang="pt-BR" dirty="0"/>
              <a:t> online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7448B-1928-43F9-9670-954BF1342F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Simulador online: </a:t>
            </a:r>
            <a:r>
              <a:rPr lang="pt-BR" dirty="0">
                <a:hlinkClick r:id="rId2"/>
              </a:rPr>
              <a:t>https://www.multisim.com/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B0AF76-8767-4E18-B559-EB537DF8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00" y="2114393"/>
            <a:ext cx="6352381" cy="305044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A6ACA32-A144-4555-85CF-434E78780ADD}"/>
              </a:ext>
            </a:extLst>
          </p:cNvPr>
          <p:cNvSpPr/>
          <p:nvPr/>
        </p:nvSpPr>
        <p:spPr>
          <a:xfrm>
            <a:off x="3172910" y="527410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www.multisim.com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448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2B97D68-AEFB-4F34-86C6-9766C44BE2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Iniciar simulação pelos circuitos ceifadores, grampeadores e dobrador de tensão: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06CF34-9CE5-4518-9041-0E6FABCB6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82"/>
          <a:stretch/>
        </p:blipFill>
        <p:spPr>
          <a:xfrm>
            <a:off x="1319813" y="1803985"/>
            <a:ext cx="2566530" cy="185552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CAF0B4C-CE0B-4099-862A-B09A377EBE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095" r="27823"/>
          <a:stretch/>
        </p:blipFill>
        <p:spPr>
          <a:xfrm>
            <a:off x="5093264" y="1751194"/>
            <a:ext cx="2566529" cy="179394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CC29456-C56D-4F1D-9178-816C13C258CE}"/>
              </a:ext>
            </a:extLst>
          </p:cNvPr>
          <p:cNvSpPr/>
          <p:nvPr/>
        </p:nvSpPr>
        <p:spPr>
          <a:xfrm>
            <a:off x="2807264" y="565456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adaptada de Malvino e Bates (2011, p. 128) </a:t>
            </a:r>
          </a:p>
        </p:txBody>
      </p:sp>
      <p:pic>
        <p:nvPicPr>
          <p:cNvPr id="16" name="Imagem 44" descr="C:\Users\Charles\Desktop\28.emf">
            <a:extLst>
              <a:ext uri="{FF2B5EF4-FFF2-40B4-BE49-F238E27FC236}">
                <a16:creationId xmlns:a16="http://schemas.microsoft.com/office/drawing/2014/main" id="{7DCCD4B8-C352-4BAE-AB38-63A33A76C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35813" r="27761"/>
          <a:stretch/>
        </p:blipFill>
        <p:spPr bwMode="auto">
          <a:xfrm>
            <a:off x="2200493" y="3624283"/>
            <a:ext cx="4550930" cy="197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33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AAC9E0D-4C1D-47B1-81D3-4F7E9651DE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Circuitos retificadores variados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92F97D-6FED-4B1E-9794-EF197A0B0C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20" y="1381300"/>
            <a:ext cx="5923196" cy="21221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25A6270-BC98-494A-BD4F-C564DF87EFA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30" y="3558858"/>
            <a:ext cx="6900175" cy="212213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2EF53CD-3126-4FC7-BEC6-AC2BC7070E61}"/>
              </a:ext>
            </a:extLst>
          </p:cNvPr>
          <p:cNvSpPr/>
          <p:nvPr/>
        </p:nvSpPr>
        <p:spPr>
          <a:xfrm>
            <a:off x="3181181" y="568099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 das imagens: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20962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30375D4-9655-4839-BFF8-EC29F0992D0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26" y="680172"/>
            <a:ext cx="6802559" cy="235397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D36E5AC-5978-4D7D-8D53-3270117D63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21" y="3274261"/>
            <a:ext cx="7465810" cy="216661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CB657C55-F6E0-48AA-BE62-AB1EA4D79C9B}"/>
              </a:ext>
            </a:extLst>
          </p:cNvPr>
          <p:cNvSpPr/>
          <p:nvPr/>
        </p:nvSpPr>
        <p:spPr>
          <a:xfrm>
            <a:off x="3181181" y="568099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 das imagens: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32290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4789915-DF8B-4A31-9BFA-8575DB8D1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43456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450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Foco</vt:lpstr>
      <vt:lpstr>MuseoSans-300</vt:lpstr>
      <vt:lpstr>Tema do Office</vt:lpstr>
      <vt:lpstr>Apresentação do PowerPoint</vt:lpstr>
      <vt:lpstr>Na aula passada</vt:lpstr>
      <vt:lpstr>Nessa aula</vt:lpstr>
      <vt:lpstr>Apresentação do PowerPoint</vt:lpstr>
      <vt:lpstr>Multisim online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Recapitulando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Enrico Santos Palmero</dc:creator>
  <cp:lastModifiedBy>Giancarlo Gaeta</cp:lastModifiedBy>
  <cp:revision>106</cp:revision>
  <dcterms:created xsi:type="dcterms:W3CDTF">2019-05-25T16:55:55Z</dcterms:created>
  <dcterms:modified xsi:type="dcterms:W3CDTF">2020-09-16T19:24:41Z</dcterms:modified>
</cp:coreProperties>
</file>