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352" r:id="rId2"/>
    <p:sldId id="413" r:id="rId3"/>
    <p:sldId id="437" r:id="rId4"/>
    <p:sldId id="446" r:id="rId5"/>
    <p:sldId id="397" r:id="rId6"/>
    <p:sldId id="398" r:id="rId7"/>
    <p:sldId id="402" r:id="rId8"/>
    <p:sldId id="447" r:id="rId9"/>
    <p:sldId id="406" r:id="rId10"/>
    <p:sldId id="448" r:id="rId11"/>
    <p:sldId id="408" r:id="rId12"/>
    <p:sldId id="449" r:id="rId13"/>
    <p:sldId id="407" r:id="rId14"/>
    <p:sldId id="354" r:id="rId15"/>
    <p:sldId id="275" r:id="rId16"/>
    <p:sldId id="450" r:id="rId17"/>
    <p:sldId id="370" r:id="rId18"/>
    <p:sldId id="451" r:id="rId19"/>
    <p:sldId id="452" r:id="rId20"/>
    <p:sldId id="391" r:id="rId21"/>
    <p:sldId id="395" r:id="rId22"/>
    <p:sldId id="453" r:id="rId23"/>
    <p:sldId id="454" r:id="rId24"/>
    <p:sldId id="455" r:id="rId25"/>
    <p:sldId id="343" r:id="rId26"/>
    <p:sldId id="340" r:id="rId27"/>
    <p:sldId id="374" r:id="rId28"/>
    <p:sldId id="346" r:id="rId29"/>
    <p:sldId id="321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ina Carolina Ferrari" initials="MCF" lastIdx="11" clrIdx="0">
    <p:extLst>
      <p:ext uri="{19B8F6BF-5375-455C-9EA6-DF929625EA0E}">
        <p15:presenceInfo xmlns:p15="http://schemas.microsoft.com/office/powerpoint/2012/main" userId="S-1-5-21-1231882768-1224874989-327642922-5439764" providerId="AD"/>
      </p:ext>
    </p:extLst>
  </p:cmAuthor>
  <p:cmAuthor id="2" name="felipe henrique souza fonseca" initials="fhsf" lastIdx="4" clrIdx="1">
    <p:extLst>
      <p:ext uri="{19B8F6BF-5375-455C-9EA6-DF929625EA0E}">
        <p15:presenceInfo xmlns:p15="http://schemas.microsoft.com/office/powerpoint/2012/main" userId="6f360fee2bef9a6e" providerId="Windows Live"/>
      </p:ext>
    </p:extLst>
  </p:cmAuthor>
  <p:cmAuthor id="3" name="Charles" initials="C" lastIdx="2" clrIdx="2">
    <p:extLst>
      <p:ext uri="{19B8F6BF-5375-455C-9EA6-DF929625EA0E}">
        <p15:presenceInfo xmlns:p15="http://schemas.microsoft.com/office/powerpoint/2012/main" userId="Charl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073472"/>
    <a:srgbClr val="228963"/>
    <a:srgbClr val="A7D4F0"/>
    <a:srgbClr val="FFC548"/>
    <a:srgbClr val="002060"/>
    <a:srgbClr val="84C1A2"/>
    <a:srgbClr val="FFFFFF"/>
    <a:srgbClr val="A9D5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34"/>
    <p:restoredTop sz="94694"/>
  </p:normalViewPr>
  <p:slideViewPr>
    <p:cSldViewPr snapToGrid="0" snapToObjects="1">
      <p:cViewPr varScale="1">
        <p:scale>
          <a:sx n="69" d="100"/>
          <a:sy n="69" d="100"/>
        </p:scale>
        <p:origin x="8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92E07-77D9-A548-9C5A-DACDFE821087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66509-F9D0-4D4D-9B99-7C4569DF24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785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4D973924-3577-6847-9AB0-023F6988B8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3663" y="971832"/>
            <a:ext cx="5223821" cy="260785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lang="pt-BR" sz="6600" b="1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defRPr>
            </a:lvl1pPr>
            <a:lvl2pPr marL="228600" indent="0">
              <a:buNone/>
              <a:defRPr lang="pt-BR" sz="1800" dirty="0" smtClean="0"/>
            </a:lvl2pPr>
            <a:lvl3pPr marL="685800" indent="0">
              <a:buNone/>
              <a:defRPr lang="pt-BR" sz="1800" dirty="0" smtClean="0"/>
            </a:lvl3pPr>
            <a:lvl4pPr marL="1143000" indent="0">
              <a:buNone/>
              <a:defRPr lang="pt-BR" dirty="0" smtClean="0"/>
            </a:lvl4pPr>
            <a:lvl5pPr marL="1600200" indent="0">
              <a:buNone/>
              <a:defRPr lang="pt-BR" dirty="0"/>
            </a:lvl5pPr>
          </a:lstStyle>
          <a:p>
            <a:pPr marL="0" lvl="0">
              <a:lnSpc>
                <a:spcPts val="7000"/>
              </a:lnSpc>
            </a:pPr>
            <a:r>
              <a:rPr lang="pt-BR" dirty="0"/>
              <a:t>Insira o nome da disciplina</a:t>
            </a:r>
          </a:p>
        </p:txBody>
      </p:sp>
      <p:sp>
        <p:nvSpPr>
          <p:cNvPr id="6" name="Retângulo Arredondado 5">
            <a:extLst>
              <a:ext uri="{FF2B5EF4-FFF2-40B4-BE49-F238E27FC236}">
                <a16:creationId xmlns:a16="http://schemas.microsoft.com/office/drawing/2014/main" id="{CE513DE4-E89D-C143-A3AA-6A2C5B30547C}"/>
              </a:ext>
            </a:extLst>
          </p:cNvPr>
          <p:cNvSpPr/>
          <p:nvPr userDrawn="1"/>
        </p:nvSpPr>
        <p:spPr>
          <a:xfrm>
            <a:off x="7712240" y="2073442"/>
            <a:ext cx="6874044" cy="6874044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282FE969-1CA7-8F4F-BD71-F8D63B53864F}"/>
              </a:ext>
            </a:extLst>
          </p:cNvPr>
          <p:cNvSpPr/>
          <p:nvPr userDrawn="1"/>
        </p:nvSpPr>
        <p:spPr>
          <a:xfrm>
            <a:off x="5965267" y="-5465867"/>
            <a:ext cx="9569116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>
            <a:extLst>
              <a:ext uri="{FF2B5EF4-FFF2-40B4-BE49-F238E27FC236}">
                <a16:creationId xmlns:a16="http://schemas.microsoft.com/office/drawing/2014/main" id="{7C032C7A-2BAE-3D42-AE2F-0186DBE713B1}"/>
              </a:ext>
            </a:extLst>
          </p:cNvPr>
          <p:cNvSpPr/>
          <p:nvPr userDrawn="1"/>
        </p:nvSpPr>
        <p:spPr>
          <a:xfrm>
            <a:off x="8412462" y="1517286"/>
            <a:ext cx="3449053" cy="3449053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>
            <a:extLst>
              <a:ext uri="{FF2B5EF4-FFF2-40B4-BE49-F238E27FC236}">
                <a16:creationId xmlns:a16="http://schemas.microsoft.com/office/drawing/2014/main" id="{38FDA61E-E788-864C-B8F2-A0EE43336250}"/>
              </a:ext>
            </a:extLst>
          </p:cNvPr>
          <p:cNvSpPr/>
          <p:nvPr userDrawn="1"/>
        </p:nvSpPr>
        <p:spPr>
          <a:xfrm>
            <a:off x="-2331421" y="-973432"/>
            <a:ext cx="2091236" cy="8784985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Arredondado 11">
            <a:extLst>
              <a:ext uri="{FF2B5EF4-FFF2-40B4-BE49-F238E27FC236}">
                <a16:creationId xmlns:a16="http://schemas.microsoft.com/office/drawing/2014/main" id="{14DC3B0E-98C1-4543-86C9-32692BE53E27}"/>
              </a:ext>
            </a:extLst>
          </p:cNvPr>
          <p:cNvSpPr/>
          <p:nvPr userDrawn="1"/>
        </p:nvSpPr>
        <p:spPr>
          <a:xfrm>
            <a:off x="12362831" y="-1365498"/>
            <a:ext cx="4727513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Arredondado 12">
            <a:extLst>
              <a:ext uri="{FF2B5EF4-FFF2-40B4-BE49-F238E27FC236}">
                <a16:creationId xmlns:a16="http://schemas.microsoft.com/office/drawing/2014/main" id="{D89D9BAB-2764-2342-8EFB-637AC9EBBB95}"/>
              </a:ext>
            </a:extLst>
          </p:cNvPr>
          <p:cNvSpPr/>
          <p:nvPr userDrawn="1"/>
        </p:nvSpPr>
        <p:spPr>
          <a:xfrm>
            <a:off x="13092060" y="-705678"/>
            <a:ext cx="1995540" cy="8269356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Arredondado 13">
            <a:extLst>
              <a:ext uri="{FF2B5EF4-FFF2-40B4-BE49-F238E27FC236}">
                <a16:creationId xmlns:a16="http://schemas.microsoft.com/office/drawing/2014/main" id="{92B707A1-B152-344D-99D3-42440E89677D}"/>
              </a:ext>
            </a:extLst>
          </p:cNvPr>
          <p:cNvSpPr/>
          <p:nvPr userDrawn="1"/>
        </p:nvSpPr>
        <p:spPr>
          <a:xfrm>
            <a:off x="-3732501" y="-2067682"/>
            <a:ext cx="3193992" cy="11555293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Arredondado 14">
            <a:extLst>
              <a:ext uri="{FF2B5EF4-FFF2-40B4-BE49-F238E27FC236}">
                <a16:creationId xmlns:a16="http://schemas.microsoft.com/office/drawing/2014/main" id="{D153B30C-442C-C64C-A2F3-BC127FCA3073}"/>
              </a:ext>
            </a:extLst>
          </p:cNvPr>
          <p:cNvSpPr/>
          <p:nvPr userDrawn="1"/>
        </p:nvSpPr>
        <p:spPr>
          <a:xfrm>
            <a:off x="12432184" y="-2723322"/>
            <a:ext cx="3748719" cy="11930270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C54A4A45-7958-4847-920C-5442ADF684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3255" y="3746094"/>
            <a:ext cx="5205800" cy="141197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Autofit/>
          </a:bodyPr>
          <a:lstStyle>
            <a:lvl1pPr marL="0" indent="0">
              <a:buNone/>
              <a:defRPr lang="pt-BR" sz="3200" b="1" baseline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  <a:lvl2pPr>
              <a:defRPr lang="pt-BR" sz="2800" smtClean="0"/>
            </a:lvl2pPr>
            <a:lvl3pPr>
              <a:defRPr lang="pt-BR" sz="2800" smtClean="0"/>
            </a:lvl3pPr>
            <a:lvl4pPr>
              <a:defRPr lang="pt-BR" sz="2800" smtClean="0"/>
            </a:lvl4pPr>
            <a:lvl5pPr>
              <a:defRPr lang="pt-BR" sz="2800"/>
            </a:lvl5pPr>
          </a:lstStyle>
          <a:p>
            <a:pPr marL="228600" lvl="0" indent="-228600">
              <a:lnSpc>
                <a:spcPts val="7000"/>
              </a:lnSpc>
            </a:pPr>
            <a:r>
              <a:rPr lang="pt-BR" dirty="0"/>
              <a:t>Nome da seção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54050" y="5324475"/>
            <a:ext cx="5205413" cy="9144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marL="0" indent="0">
              <a:buNone/>
              <a:defRPr lang="pt-BR" sz="2400" b="0" baseline="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pPr lvl="0">
              <a:lnSpc>
                <a:spcPts val="7000"/>
              </a:lnSpc>
            </a:pPr>
            <a:r>
              <a:rPr lang="pt-BR" dirty="0"/>
              <a:t>Nome do Professor</a:t>
            </a:r>
          </a:p>
        </p:txBody>
      </p:sp>
    </p:spTree>
    <p:extLst>
      <p:ext uri="{BB962C8B-B14F-4D97-AF65-F5344CB8AC3E}">
        <p14:creationId xmlns:p14="http://schemas.microsoft.com/office/powerpoint/2010/main" val="90338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8" accel="50000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>
        <p:tmplLst>
          <p:tmpl>
            <p:tnLst>
              <p:par>
                <p:cTn presetID="2" presetClass="entr" presetSubtype="8" accel="50000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>
        <p:tmplLst>
          <p:tmpl>
            <p:tnLst>
              <p:par>
                <p:cTn presetID="2" presetClass="entr" presetSubtype="8" accel="50000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Contextualiz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92771F9B-B98E-6344-B064-BEB651646B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115CA0">
                  <a:lumMod val="87000"/>
                  <a:alpha val="6000"/>
                </a:srgbClr>
              </a:gs>
              <a:gs pos="100000">
                <a:srgbClr val="3F96CF">
                  <a:lumMod val="93000"/>
                  <a:alpha val="20000"/>
                </a:srgb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33C70AE-6767-D74E-B761-80E0C5D7D753}"/>
              </a:ext>
            </a:extLst>
          </p:cNvPr>
          <p:cNvSpPr txBox="1"/>
          <p:nvPr userDrawn="1"/>
        </p:nvSpPr>
        <p:spPr>
          <a:xfrm>
            <a:off x="1028141" y="683511"/>
            <a:ext cx="202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4000" b="1">
                <a:solidFill>
                  <a:srgbClr val="073472"/>
                </a:solidFill>
                <a:cs typeface="Arial" panose="020B0604020202020204" pitchFamily="34" charset="0"/>
              </a:defRPr>
            </a:lvl1pPr>
          </a:lstStyle>
          <a:p>
            <a:pPr lvl="0"/>
            <a:r>
              <a:rPr lang="pt-BR" sz="3600" b="0" dirty="0"/>
              <a:t>Conceitos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8134BDC1-F1FC-9641-B0FC-9131DBD392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1841500"/>
            <a:ext cx="6972300" cy="341629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buNone/>
              <a:defRPr lang="pt-BR" sz="6600" b="1" baseline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defRPr>
            </a:lvl1pPr>
            <a:lvl2pPr>
              <a:defRPr lang="pt-BR" sz="1800" smtClean="0"/>
            </a:lvl2pPr>
            <a:lvl3pPr>
              <a:defRPr lang="pt-BR" sz="1800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28600" lvl="0" indent="-228600">
              <a:lnSpc>
                <a:spcPts val="7000"/>
              </a:lnSpc>
            </a:pPr>
            <a:r>
              <a:rPr lang="pt-BR" dirty="0"/>
              <a:t>Insira o título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0475AE9-87CE-E541-B693-F4EB9A2B3CAD}"/>
              </a:ext>
            </a:extLst>
          </p:cNvPr>
          <p:cNvCxnSpPr>
            <a:cxnSpLocks/>
          </p:cNvCxnSpPr>
          <p:nvPr userDrawn="1"/>
        </p:nvCxnSpPr>
        <p:spPr>
          <a:xfrm>
            <a:off x="-114300" y="1244128"/>
            <a:ext cx="3816147" cy="0"/>
          </a:xfrm>
          <a:prstGeom prst="line">
            <a:avLst/>
          </a:prstGeom>
          <a:ln w="9525">
            <a:solidFill>
              <a:srgbClr val="073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Arredondado 30">
            <a:extLst>
              <a:ext uri="{FF2B5EF4-FFF2-40B4-BE49-F238E27FC236}">
                <a16:creationId xmlns:a16="http://schemas.microsoft.com/office/drawing/2014/main" id="{1968B66C-90D0-114E-A406-AB2CED57753D}"/>
              </a:ext>
            </a:extLst>
          </p:cNvPr>
          <p:cNvSpPr/>
          <p:nvPr userDrawn="1"/>
        </p:nvSpPr>
        <p:spPr>
          <a:xfrm>
            <a:off x="-2331421" y="-973432"/>
            <a:ext cx="2091236" cy="8784985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Arredondado 31">
            <a:extLst>
              <a:ext uri="{FF2B5EF4-FFF2-40B4-BE49-F238E27FC236}">
                <a16:creationId xmlns:a16="http://schemas.microsoft.com/office/drawing/2014/main" id="{00E33B5F-17BB-3B48-94DC-F03A455BD486}"/>
              </a:ext>
            </a:extLst>
          </p:cNvPr>
          <p:cNvSpPr/>
          <p:nvPr userDrawn="1"/>
        </p:nvSpPr>
        <p:spPr>
          <a:xfrm>
            <a:off x="12362831" y="-1365498"/>
            <a:ext cx="4727513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Arredondado 32">
            <a:extLst>
              <a:ext uri="{FF2B5EF4-FFF2-40B4-BE49-F238E27FC236}">
                <a16:creationId xmlns:a16="http://schemas.microsoft.com/office/drawing/2014/main" id="{383D0C61-A2FA-F74B-9B3E-5464EAB2DC90}"/>
              </a:ext>
            </a:extLst>
          </p:cNvPr>
          <p:cNvSpPr/>
          <p:nvPr userDrawn="1"/>
        </p:nvSpPr>
        <p:spPr>
          <a:xfrm>
            <a:off x="13092060" y="-705678"/>
            <a:ext cx="1995540" cy="8269356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Arredondado 33">
            <a:extLst>
              <a:ext uri="{FF2B5EF4-FFF2-40B4-BE49-F238E27FC236}">
                <a16:creationId xmlns:a16="http://schemas.microsoft.com/office/drawing/2014/main" id="{10854AA5-9E88-3D4E-A07F-50E6B611361B}"/>
              </a:ext>
            </a:extLst>
          </p:cNvPr>
          <p:cNvSpPr/>
          <p:nvPr userDrawn="1"/>
        </p:nvSpPr>
        <p:spPr>
          <a:xfrm>
            <a:off x="-3732501" y="-2067682"/>
            <a:ext cx="3193992" cy="11555293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Arredondado 34">
            <a:extLst>
              <a:ext uri="{FF2B5EF4-FFF2-40B4-BE49-F238E27FC236}">
                <a16:creationId xmlns:a16="http://schemas.microsoft.com/office/drawing/2014/main" id="{3DACE1BB-97FB-954A-9F4A-53F643A2A379}"/>
              </a:ext>
            </a:extLst>
          </p:cNvPr>
          <p:cNvSpPr/>
          <p:nvPr userDrawn="1"/>
        </p:nvSpPr>
        <p:spPr>
          <a:xfrm>
            <a:off x="12432184" y="-2723322"/>
            <a:ext cx="3748719" cy="11930270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Arredondado 35">
            <a:extLst>
              <a:ext uri="{FF2B5EF4-FFF2-40B4-BE49-F238E27FC236}">
                <a16:creationId xmlns:a16="http://schemas.microsoft.com/office/drawing/2014/main" id="{52EE10FD-13F5-9D4F-A9B4-A41795D530D4}"/>
              </a:ext>
            </a:extLst>
          </p:cNvPr>
          <p:cNvSpPr/>
          <p:nvPr userDrawn="1"/>
        </p:nvSpPr>
        <p:spPr>
          <a:xfrm>
            <a:off x="7759963" y="-4651581"/>
            <a:ext cx="9303162" cy="9303162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19CB79DC-D682-AC4D-BC79-C3BB6BC84E70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29771"/>
            <a:ext cx="739149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Arredondado 37">
            <a:extLst>
              <a:ext uri="{FF2B5EF4-FFF2-40B4-BE49-F238E27FC236}">
                <a16:creationId xmlns:a16="http://schemas.microsoft.com/office/drawing/2014/main" id="{E1181AB9-FC9D-354A-872D-E21898282F68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Arredondado 38">
            <a:extLst>
              <a:ext uri="{FF2B5EF4-FFF2-40B4-BE49-F238E27FC236}">
                <a16:creationId xmlns:a16="http://schemas.microsoft.com/office/drawing/2014/main" id="{8A7F776E-577C-174C-9FB9-269695C910F3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39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rágraf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ACC9734-F307-6A46-B4E4-435F43F076F3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95873"/>
            <a:ext cx="7678831" cy="0"/>
          </a:xfrm>
          <a:prstGeom prst="line">
            <a:avLst/>
          </a:prstGeom>
          <a:ln w="19050">
            <a:solidFill>
              <a:srgbClr val="073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E145B303-F7C1-0348-81D1-B68E263287D7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>
            <a:extLst>
              <a:ext uri="{FF2B5EF4-FFF2-40B4-BE49-F238E27FC236}">
                <a16:creationId xmlns:a16="http://schemas.microsoft.com/office/drawing/2014/main" id="{8EEC796E-03A2-664C-8AA1-2A64DAE6358F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A7D4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ítulo 9">
            <a:extLst>
              <a:ext uri="{FF2B5EF4-FFF2-40B4-BE49-F238E27FC236}">
                <a16:creationId xmlns:a16="http://schemas.microsoft.com/office/drawing/2014/main" id="{107B7366-67B0-AC4A-8E78-1E4E5F4F4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741"/>
            <a:ext cx="10709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pt-BR" sz="4000" b="1">
                <a:solidFill>
                  <a:srgbClr val="07347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pt-BR" dirty="0"/>
              <a:t>Clique para editar o título Mestre</a:t>
            </a:r>
          </a:p>
        </p:txBody>
      </p:sp>
      <p:sp>
        <p:nvSpPr>
          <p:cNvPr id="19" name="Espaço Reservado para Conteúdo 15">
            <a:extLst>
              <a:ext uri="{FF2B5EF4-FFF2-40B4-BE49-F238E27FC236}">
                <a16:creationId xmlns:a16="http://schemas.microsoft.com/office/drawing/2014/main" id="{CE1CEE93-A0B9-D74E-90C6-786F2EFCE39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490663"/>
            <a:ext cx="7564438" cy="41608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8001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2573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657350" indent="-28575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2114550" indent="-28575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marL="228600" lvl="0" indent="-228600"/>
            <a:r>
              <a:rPr lang="pt-BR" dirty="0"/>
              <a:t>Clique para editar os estilos de texto Mestres</a:t>
            </a:r>
          </a:p>
          <a:p>
            <a:pPr marL="685800" lvl="1" indent="-228600"/>
            <a:r>
              <a:rPr lang="pt-BR" dirty="0"/>
              <a:t>Segundo nível</a:t>
            </a:r>
          </a:p>
          <a:p>
            <a:pPr marL="1143000" lvl="2" indent="-228600"/>
            <a:r>
              <a:rPr lang="pt-BR" dirty="0"/>
              <a:t>Terceiro nível</a:t>
            </a:r>
          </a:p>
          <a:p>
            <a:pPr marL="1600200" lvl="3" indent="-228600"/>
            <a:r>
              <a:rPr lang="pt-BR" dirty="0"/>
              <a:t>Quarto nível</a:t>
            </a:r>
          </a:p>
          <a:p>
            <a:pPr marL="2057400" lvl="4" indent="-228600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72875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ACC9734-F307-6A46-B4E4-435F43F076F3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95873"/>
            <a:ext cx="7678831" cy="0"/>
          </a:xfrm>
          <a:prstGeom prst="line">
            <a:avLst/>
          </a:prstGeom>
          <a:ln w="19050">
            <a:solidFill>
              <a:srgbClr val="073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E145B303-F7C1-0348-81D1-B68E263287D7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>
            <a:extLst>
              <a:ext uri="{FF2B5EF4-FFF2-40B4-BE49-F238E27FC236}">
                <a16:creationId xmlns:a16="http://schemas.microsoft.com/office/drawing/2014/main" id="{8EEC796E-03A2-664C-8AA1-2A64DAE6358F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A7D4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Conteúdo 15">
            <a:extLst>
              <a:ext uri="{FF2B5EF4-FFF2-40B4-BE49-F238E27FC236}">
                <a16:creationId xmlns:a16="http://schemas.microsoft.com/office/drawing/2014/main" id="{CE1CEE93-A0B9-D74E-90C6-786F2EFCE39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766916"/>
            <a:ext cx="7564438" cy="49140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 sz="2800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800100" indent="-34290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257300" indent="-34290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657350" indent="-28575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2114550" indent="-28575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marL="228600" lvl="0" indent="-228600"/>
            <a:r>
              <a:rPr lang="pt-BR" dirty="0"/>
              <a:t>Insira os tópicos da aula</a:t>
            </a:r>
          </a:p>
          <a:p>
            <a:pPr marL="685800" lvl="1" indent="-228600"/>
            <a:r>
              <a:rPr lang="pt-BR" dirty="0"/>
              <a:t>Segundo nível</a:t>
            </a:r>
          </a:p>
          <a:p>
            <a:pPr marL="1143000" lvl="2" indent="-228600"/>
            <a:r>
              <a:rPr lang="pt-BR" dirty="0"/>
              <a:t>Terceiro nível</a:t>
            </a:r>
          </a:p>
          <a:p>
            <a:pPr marL="1600200" lvl="3" indent="-228600"/>
            <a:r>
              <a:rPr lang="pt-BR" dirty="0"/>
              <a:t>Quarto nível</a:t>
            </a:r>
          </a:p>
          <a:p>
            <a:pPr marL="2057400" lvl="4" indent="-228600"/>
            <a:r>
              <a:rPr lang="pt-BR" dirty="0"/>
              <a:t>Quinto nível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Inte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92771F9B-B98E-6344-B064-BEB651646B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A8CEB1">
                  <a:alpha val="52000"/>
                </a:srgbClr>
              </a:gs>
              <a:gs pos="100000">
                <a:srgbClr val="74A041">
                  <a:alpha val="51000"/>
                </a:srgb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D5AD780F-29CA-5C49-BF48-F605227F934F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29771"/>
            <a:ext cx="739149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33C70AE-6767-D74E-B761-80E0C5D7D753}"/>
              </a:ext>
            </a:extLst>
          </p:cNvPr>
          <p:cNvSpPr txBox="1"/>
          <p:nvPr userDrawn="1"/>
        </p:nvSpPr>
        <p:spPr>
          <a:xfrm>
            <a:off x="1045029" y="652699"/>
            <a:ext cx="1947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4000" b="1">
                <a:solidFill>
                  <a:srgbClr val="073472"/>
                </a:solidFill>
                <a:cs typeface="Arial" panose="020B0604020202020204" pitchFamily="34" charset="0"/>
              </a:defRPr>
            </a:lvl1pPr>
          </a:lstStyle>
          <a:p>
            <a:pPr lvl="0"/>
            <a:r>
              <a:rPr lang="pt-BR" sz="3600" b="0" dirty="0">
                <a:solidFill>
                  <a:schemeClr val="accent6">
                    <a:lumMod val="50000"/>
                  </a:schemeClr>
                </a:solidFill>
              </a:rPr>
              <a:t>Interação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8134BDC1-F1FC-9641-B0FC-9131DBD392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1841500"/>
            <a:ext cx="6972300" cy="341629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buNone/>
              <a:defRPr lang="pt-BR" sz="6600" b="1" baseline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defRPr>
            </a:lvl1pPr>
            <a:lvl2pPr>
              <a:defRPr lang="pt-BR" sz="1800" smtClean="0"/>
            </a:lvl2pPr>
            <a:lvl3pPr>
              <a:defRPr lang="pt-BR" sz="1800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28600" lvl="0" indent="-228600">
              <a:lnSpc>
                <a:spcPts val="7000"/>
              </a:lnSpc>
            </a:pPr>
            <a:r>
              <a:rPr lang="pt-BR" dirty="0"/>
              <a:t>Insira o título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0475AE9-87CE-E541-B693-F4EB9A2B3CAD}"/>
              </a:ext>
            </a:extLst>
          </p:cNvPr>
          <p:cNvCxnSpPr>
            <a:cxnSpLocks/>
          </p:cNvCxnSpPr>
          <p:nvPr userDrawn="1"/>
        </p:nvCxnSpPr>
        <p:spPr>
          <a:xfrm>
            <a:off x="-114300" y="1244128"/>
            <a:ext cx="3168000" cy="0"/>
          </a:xfrm>
          <a:prstGeom prst="line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Arredondado 26">
            <a:extLst>
              <a:ext uri="{FF2B5EF4-FFF2-40B4-BE49-F238E27FC236}">
                <a16:creationId xmlns:a16="http://schemas.microsoft.com/office/drawing/2014/main" id="{78F36A4E-7CA9-5848-826F-A32D396A98F0}"/>
              </a:ext>
            </a:extLst>
          </p:cNvPr>
          <p:cNvSpPr/>
          <p:nvPr userDrawn="1"/>
        </p:nvSpPr>
        <p:spPr>
          <a:xfrm>
            <a:off x="-2331421" y="-973432"/>
            <a:ext cx="2091236" cy="8784985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Arredondado 27">
            <a:extLst>
              <a:ext uri="{FF2B5EF4-FFF2-40B4-BE49-F238E27FC236}">
                <a16:creationId xmlns:a16="http://schemas.microsoft.com/office/drawing/2014/main" id="{CD14A89C-9727-7D44-BF64-AA3BAE0C396E}"/>
              </a:ext>
            </a:extLst>
          </p:cNvPr>
          <p:cNvSpPr/>
          <p:nvPr userDrawn="1"/>
        </p:nvSpPr>
        <p:spPr>
          <a:xfrm>
            <a:off x="12362831" y="-1365498"/>
            <a:ext cx="4727513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Arredondado 28">
            <a:extLst>
              <a:ext uri="{FF2B5EF4-FFF2-40B4-BE49-F238E27FC236}">
                <a16:creationId xmlns:a16="http://schemas.microsoft.com/office/drawing/2014/main" id="{996DE24F-C88C-B048-BC9B-FFEB246D28A8}"/>
              </a:ext>
            </a:extLst>
          </p:cNvPr>
          <p:cNvSpPr/>
          <p:nvPr userDrawn="1"/>
        </p:nvSpPr>
        <p:spPr>
          <a:xfrm>
            <a:off x="13092060" y="-705678"/>
            <a:ext cx="1995540" cy="8269356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Arredondado 29">
            <a:extLst>
              <a:ext uri="{FF2B5EF4-FFF2-40B4-BE49-F238E27FC236}">
                <a16:creationId xmlns:a16="http://schemas.microsoft.com/office/drawing/2014/main" id="{CFC46E11-F5AD-9442-8AF7-E20DAA157DA2}"/>
              </a:ext>
            </a:extLst>
          </p:cNvPr>
          <p:cNvSpPr/>
          <p:nvPr userDrawn="1"/>
        </p:nvSpPr>
        <p:spPr>
          <a:xfrm>
            <a:off x="-3732501" y="-2067682"/>
            <a:ext cx="3193992" cy="11555293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Arredondado 39">
            <a:extLst>
              <a:ext uri="{FF2B5EF4-FFF2-40B4-BE49-F238E27FC236}">
                <a16:creationId xmlns:a16="http://schemas.microsoft.com/office/drawing/2014/main" id="{189A93CB-EE7F-9C4E-B8AE-9E9D3EF5B662}"/>
              </a:ext>
            </a:extLst>
          </p:cNvPr>
          <p:cNvSpPr/>
          <p:nvPr userDrawn="1"/>
        </p:nvSpPr>
        <p:spPr>
          <a:xfrm>
            <a:off x="12432184" y="-2723322"/>
            <a:ext cx="3748719" cy="11930270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Arredondado 40">
            <a:extLst>
              <a:ext uri="{FF2B5EF4-FFF2-40B4-BE49-F238E27FC236}">
                <a16:creationId xmlns:a16="http://schemas.microsoft.com/office/drawing/2014/main" id="{7794B61D-A023-8643-ABE4-BFFA6EB8DF8E}"/>
              </a:ext>
            </a:extLst>
          </p:cNvPr>
          <p:cNvSpPr/>
          <p:nvPr userDrawn="1"/>
        </p:nvSpPr>
        <p:spPr>
          <a:xfrm>
            <a:off x="8115300" y="-3994563"/>
            <a:ext cx="9303162" cy="9303162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Arredondado 41">
            <a:extLst>
              <a:ext uri="{FF2B5EF4-FFF2-40B4-BE49-F238E27FC236}">
                <a16:creationId xmlns:a16="http://schemas.microsoft.com/office/drawing/2014/main" id="{B41E4FC5-327A-E048-AF7C-5C4F39E41286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Arredondado 42">
            <a:extLst>
              <a:ext uri="{FF2B5EF4-FFF2-40B4-BE49-F238E27FC236}">
                <a16:creationId xmlns:a16="http://schemas.microsoft.com/office/drawing/2014/main" id="{B33C4FEA-AC67-BD49-B997-D0D2EA575D4D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7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animBg="1"/>
      <p:bldP spid="29" grpId="0" animBg="1"/>
      <p:bldP spid="30" grpId="0" animBg="1"/>
      <p:bldP spid="40" grpId="0" animBg="1"/>
      <p:bldP spid="41" grpId="0" animBg="1"/>
      <p:bldP spid="42" grpId="0" animBg="1"/>
      <p:bldP spid="4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ulo uma linha 32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1200"/>
            <a:ext cx="12192000" cy="28368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239184" y="1052514"/>
            <a:ext cx="11713633" cy="5544838"/>
          </a:xfrm>
        </p:spPr>
        <p:txBody>
          <a:bodyPr/>
          <a:lstStyle/>
          <a:p>
            <a:pPr lvl="0"/>
            <a:r>
              <a:rPr lang="pt-BR" dirty="0"/>
              <a:t>Clique para adicionar um texto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839D-C5AF-4FCC-B3CB-C785EF2D0401}" type="datetimeFigureOut">
              <a:rPr lang="pt-BR" smtClean="0"/>
              <a:pPr/>
              <a:t>25/09/2020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49D4-CACC-4A4B-871D-DCC18FF57A1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0" y="0"/>
            <a:ext cx="12192000" cy="825500"/>
          </a:xfrm>
          <a:prstGeom prst="rect">
            <a:avLst/>
          </a:prstGeom>
          <a:solidFill>
            <a:srgbClr val="0E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184" y="188914"/>
            <a:ext cx="11713633" cy="59688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0620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S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92771F9B-B98E-6344-B064-BEB651646B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C000">
                  <a:alpha val="48000"/>
                </a:srgbClr>
              </a:gs>
              <a:gs pos="100000">
                <a:srgbClr val="F6D99E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D5AD780F-29CA-5C49-BF48-F605227F934F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29771"/>
            <a:ext cx="739149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33C70AE-6767-D74E-B761-80E0C5D7D753}"/>
              </a:ext>
            </a:extLst>
          </p:cNvPr>
          <p:cNvSpPr txBox="1"/>
          <p:nvPr userDrawn="1"/>
        </p:nvSpPr>
        <p:spPr>
          <a:xfrm>
            <a:off x="1045029" y="696943"/>
            <a:ext cx="3207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4000" b="1">
                <a:solidFill>
                  <a:srgbClr val="073472"/>
                </a:solidFill>
                <a:cs typeface="Arial" panose="020B0604020202020204" pitchFamily="34" charset="0"/>
              </a:defRPr>
            </a:lvl1pPr>
          </a:lstStyle>
          <a:p>
            <a:pPr lvl="0"/>
            <a:r>
              <a:rPr lang="pt-BR" sz="3600" b="0" dirty="0">
                <a:solidFill>
                  <a:schemeClr val="accent2">
                    <a:lumMod val="75000"/>
                  </a:schemeClr>
                </a:solidFill>
              </a:rPr>
              <a:t>Resolução da SP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8134BDC1-F1FC-9641-B0FC-9131DBD392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1841500"/>
            <a:ext cx="6972300" cy="341629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buNone/>
              <a:defRPr lang="pt-BR" sz="6600" b="1" baseline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defRPr>
            </a:lvl1pPr>
            <a:lvl2pPr>
              <a:defRPr lang="pt-BR" sz="1800" smtClean="0"/>
            </a:lvl2pPr>
            <a:lvl3pPr>
              <a:defRPr lang="pt-BR" sz="1800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28600" lvl="0" indent="-228600">
              <a:lnSpc>
                <a:spcPts val="7000"/>
              </a:lnSpc>
            </a:pPr>
            <a:r>
              <a:rPr lang="pt-BR" dirty="0"/>
              <a:t>Insira o título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0475AE9-87CE-E541-B693-F4EB9A2B3CAD}"/>
              </a:ext>
            </a:extLst>
          </p:cNvPr>
          <p:cNvCxnSpPr>
            <a:cxnSpLocks/>
          </p:cNvCxnSpPr>
          <p:nvPr userDrawn="1"/>
        </p:nvCxnSpPr>
        <p:spPr>
          <a:xfrm>
            <a:off x="-142662" y="1343274"/>
            <a:ext cx="4356000" cy="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Arredondado 26">
            <a:extLst>
              <a:ext uri="{FF2B5EF4-FFF2-40B4-BE49-F238E27FC236}">
                <a16:creationId xmlns:a16="http://schemas.microsoft.com/office/drawing/2014/main" id="{78F36A4E-7CA9-5848-826F-A32D396A98F0}"/>
              </a:ext>
            </a:extLst>
          </p:cNvPr>
          <p:cNvSpPr/>
          <p:nvPr userDrawn="1"/>
        </p:nvSpPr>
        <p:spPr>
          <a:xfrm>
            <a:off x="-2331421" y="-973432"/>
            <a:ext cx="2091236" cy="8784985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Arredondado 27">
            <a:extLst>
              <a:ext uri="{FF2B5EF4-FFF2-40B4-BE49-F238E27FC236}">
                <a16:creationId xmlns:a16="http://schemas.microsoft.com/office/drawing/2014/main" id="{CD14A89C-9727-7D44-BF64-AA3BAE0C396E}"/>
              </a:ext>
            </a:extLst>
          </p:cNvPr>
          <p:cNvSpPr/>
          <p:nvPr userDrawn="1"/>
        </p:nvSpPr>
        <p:spPr>
          <a:xfrm>
            <a:off x="12362831" y="-1365498"/>
            <a:ext cx="4727513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Arredondado 28">
            <a:extLst>
              <a:ext uri="{FF2B5EF4-FFF2-40B4-BE49-F238E27FC236}">
                <a16:creationId xmlns:a16="http://schemas.microsoft.com/office/drawing/2014/main" id="{996DE24F-C88C-B048-BC9B-FFEB246D28A8}"/>
              </a:ext>
            </a:extLst>
          </p:cNvPr>
          <p:cNvSpPr/>
          <p:nvPr userDrawn="1"/>
        </p:nvSpPr>
        <p:spPr>
          <a:xfrm>
            <a:off x="13092060" y="-705678"/>
            <a:ext cx="1995540" cy="8269356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Arredondado 29">
            <a:extLst>
              <a:ext uri="{FF2B5EF4-FFF2-40B4-BE49-F238E27FC236}">
                <a16:creationId xmlns:a16="http://schemas.microsoft.com/office/drawing/2014/main" id="{CFC46E11-F5AD-9442-8AF7-E20DAA157DA2}"/>
              </a:ext>
            </a:extLst>
          </p:cNvPr>
          <p:cNvSpPr/>
          <p:nvPr userDrawn="1"/>
        </p:nvSpPr>
        <p:spPr>
          <a:xfrm>
            <a:off x="-3732501" y="-2067682"/>
            <a:ext cx="3193992" cy="11555293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Arredondado 39">
            <a:extLst>
              <a:ext uri="{FF2B5EF4-FFF2-40B4-BE49-F238E27FC236}">
                <a16:creationId xmlns:a16="http://schemas.microsoft.com/office/drawing/2014/main" id="{189A93CB-EE7F-9C4E-B8AE-9E9D3EF5B662}"/>
              </a:ext>
            </a:extLst>
          </p:cNvPr>
          <p:cNvSpPr/>
          <p:nvPr userDrawn="1"/>
        </p:nvSpPr>
        <p:spPr>
          <a:xfrm>
            <a:off x="12432184" y="-2723322"/>
            <a:ext cx="3748719" cy="11930270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Arredondado 40">
            <a:extLst>
              <a:ext uri="{FF2B5EF4-FFF2-40B4-BE49-F238E27FC236}">
                <a16:creationId xmlns:a16="http://schemas.microsoft.com/office/drawing/2014/main" id="{7794B61D-A023-8643-ABE4-BFFA6EB8DF8E}"/>
              </a:ext>
            </a:extLst>
          </p:cNvPr>
          <p:cNvSpPr/>
          <p:nvPr userDrawn="1"/>
        </p:nvSpPr>
        <p:spPr>
          <a:xfrm>
            <a:off x="8115300" y="-3994563"/>
            <a:ext cx="9303162" cy="9303162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Arredondado 41">
            <a:extLst>
              <a:ext uri="{FF2B5EF4-FFF2-40B4-BE49-F238E27FC236}">
                <a16:creationId xmlns:a16="http://schemas.microsoft.com/office/drawing/2014/main" id="{B41E4FC5-327A-E048-AF7C-5C4F39E41286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Arredondado 42">
            <a:extLst>
              <a:ext uri="{FF2B5EF4-FFF2-40B4-BE49-F238E27FC236}">
                <a16:creationId xmlns:a16="http://schemas.microsoft.com/office/drawing/2014/main" id="{B33C4FEA-AC67-BD49-B997-D0D2EA575D4D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81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animBg="1"/>
      <p:bldP spid="29" grpId="0" animBg="1"/>
      <p:bldP spid="30" grpId="0" animBg="1"/>
      <p:bldP spid="40" grpId="0" animBg="1"/>
      <p:bldP spid="41" grpId="0" animBg="1"/>
      <p:bldP spid="42" grpId="0" animBg="1"/>
      <p:bldP spid="43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ulo uma lin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797524" y="5436416"/>
            <a:ext cx="571208" cy="2166257"/>
          </a:xfrm>
          <a:prstGeom prst="rect">
            <a:avLst/>
          </a:prstGeom>
        </p:spPr>
      </p:pic>
      <p:sp>
        <p:nvSpPr>
          <p:cNvPr id="11" name="Retângulo 10"/>
          <p:cNvSpPr/>
          <p:nvPr userDrawn="1"/>
        </p:nvSpPr>
        <p:spPr>
          <a:xfrm>
            <a:off x="0" y="6682154"/>
            <a:ext cx="12192000" cy="175847"/>
          </a:xfrm>
          <a:prstGeom prst="rect">
            <a:avLst/>
          </a:prstGeom>
          <a:solidFill>
            <a:srgbClr val="024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73" r="20601"/>
          <a:stretch/>
        </p:blipFill>
        <p:spPr>
          <a:xfrm rot="5400000" flipH="1">
            <a:off x="10861332" y="-835591"/>
            <a:ext cx="495078" cy="2166259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239184" y="1052514"/>
            <a:ext cx="11713633" cy="55448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BR" dirty="0"/>
              <a:t>Clique para adicionar um texto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839D-C5AF-4FCC-B3CB-C785EF2D0401}" type="datetimeFigureOut">
              <a:rPr lang="pt-BR" smtClean="0"/>
              <a:pPr/>
              <a:t>25/09/2020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49D4-CACC-4A4B-871D-DCC18FF57A1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184" y="188914"/>
            <a:ext cx="11713633" cy="596881"/>
          </a:xfrm>
        </p:spPr>
        <p:txBody>
          <a:bodyPr/>
          <a:lstStyle>
            <a:lvl1pPr>
              <a:defRPr>
                <a:solidFill>
                  <a:srgbClr val="3C87AD"/>
                </a:solidFill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4116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461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9" r:id="rId4"/>
    <p:sldLayoutId id="2147483668" r:id="rId5"/>
    <p:sldLayoutId id="2147483671" r:id="rId6"/>
    <p:sldLayoutId id="2147483672" r:id="rId7"/>
    <p:sldLayoutId id="2147483673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CE8A248-461D-3044-9E10-9AB650B0C4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Eletrônica Analógica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BFAEFC-CC6E-EC44-A4D0-2291BB2E5F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Aula 5 – Transistores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D813561-4B96-8449-9382-E460FA43FE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>
                <a:solidFill>
                  <a:srgbClr val="404040"/>
                </a:solidFill>
              </a:rPr>
              <a:t>Prof. Giancarlo Michelino Gaeta Lopes</a:t>
            </a:r>
          </a:p>
        </p:txBody>
      </p:sp>
    </p:spTree>
    <p:extLst>
      <p:ext uri="{BB962C8B-B14F-4D97-AF65-F5344CB8AC3E}">
        <p14:creationId xmlns:p14="http://schemas.microsoft.com/office/powerpoint/2010/main" val="55981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EA0F9F48-F7A2-4D3D-B6BC-F2CA0C00606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Curvas características da configuração BC: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7806A5A-58B4-40AD-A1F4-B68A345C3477}"/>
              </a:ext>
            </a:extLst>
          </p:cNvPr>
          <p:cNvSpPr txBox="1"/>
          <p:nvPr/>
        </p:nvSpPr>
        <p:spPr>
          <a:xfrm>
            <a:off x="3048000" y="5583496"/>
            <a:ext cx="65670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i="0" dirty="0">
                <a:effectLst/>
                <a:latin typeface="MuseoSans-300"/>
              </a:rPr>
              <a:t>Fonte das imagens: </a:t>
            </a:r>
            <a:r>
              <a:rPr lang="pt-BR" sz="1100" b="0" i="0" dirty="0" err="1">
                <a:effectLst/>
                <a:latin typeface="MuseoSans-300"/>
              </a:rPr>
              <a:t>Boylestad</a:t>
            </a:r>
            <a:r>
              <a:rPr lang="pt-BR" sz="1100" b="0" i="0" dirty="0">
                <a:effectLst/>
                <a:latin typeface="MuseoSans-300"/>
              </a:rPr>
              <a:t> (2013, p. 119).</a:t>
            </a:r>
            <a:r>
              <a:rPr lang="pt-BR" sz="1100" dirty="0"/>
              <a:t> </a:t>
            </a:r>
            <a:br>
              <a:rPr lang="pt-BR" sz="1100" dirty="0"/>
            </a:br>
            <a:endParaRPr lang="pt-BR" sz="11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2F5E73-BEB9-43F0-ADB9-7FFEC44E1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02" y="1385887"/>
            <a:ext cx="5724525" cy="408622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6AA8CFD-72DE-44F1-8289-EC8BBFFC8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9427" y="766916"/>
            <a:ext cx="2857500" cy="28956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9074BC0-E527-48B7-8832-90C047286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605" y="1774083"/>
            <a:ext cx="2483427" cy="369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emissor-comum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0"/>
          </p:nvPr>
        </p:nvSpPr>
        <p:spPr>
          <a:xfrm>
            <a:off x="5029199" y="1490663"/>
            <a:ext cx="6518835" cy="4160837"/>
          </a:xfrm>
        </p:spPr>
        <p:txBody>
          <a:bodyPr/>
          <a:lstStyle/>
          <a:p>
            <a:pPr marL="463550"/>
            <a:r>
              <a:rPr lang="pt-BR" dirty="0">
                <a:solidFill>
                  <a:schemeClr val="tx1"/>
                </a:solidFill>
                <a:latin typeface="Foco"/>
              </a:rPr>
              <a:t>Mais utilizado em aplicações;</a:t>
            </a:r>
          </a:p>
          <a:p>
            <a:pPr marL="463550"/>
            <a:r>
              <a:rPr lang="pt-BR" dirty="0">
                <a:solidFill>
                  <a:schemeClr val="tx1"/>
                </a:solidFill>
                <a:latin typeface="Foco"/>
              </a:rPr>
              <a:t>Usado como amplificador e chaveamento;</a:t>
            </a:r>
          </a:p>
          <a:p>
            <a:pPr marL="463550"/>
            <a:r>
              <a:rPr lang="pt-BR" dirty="0">
                <a:solidFill>
                  <a:schemeClr val="tx1"/>
                </a:solidFill>
                <a:latin typeface="Foco"/>
              </a:rPr>
              <a:t>Empregado para amplificação de tensão, corrente e potência.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73" y="2166925"/>
            <a:ext cx="3749686" cy="280831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765216" y="5095594"/>
            <a:ext cx="19483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elaborada pelo autor.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B83CDAF-AE32-4453-9DCF-8B4A0B002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787" y="4408827"/>
            <a:ext cx="2570411" cy="136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5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577C15A-12DF-4012-8986-87EA2E17BB9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Curva característica da configuração EC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6BDD199-155B-4D94-8692-BAB7F979F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617" y="1684569"/>
            <a:ext cx="2730499" cy="388766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781860B-2599-4D92-9328-968C7AB31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6" y="1338005"/>
            <a:ext cx="5110691" cy="434299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EC8695C5-551B-45A7-8586-94971776275A}"/>
              </a:ext>
            </a:extLst>
          </p:cNvPr>
          <p:cNvSpPr txBox="1"/>
          <p:nvPr/>
        </p:nvSpPr>
        <p:spPr>
          <a:xfrm>
            <a:off x="3057525" y="5651196"/>
            <a:ext cx="65670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i="0" dirty="0">
                <a:effectLst/>
                <a:latin typeface="MuseoSans-300"/>
              </a:rPr>
              <a:t>Fonte das imagens: </a:t>
            </a:r>
            <a:r>
              <a:rPr lang="pt-BR" sz="1100" b="0" i="0" dirty="0" err="1">
                <a:effectLst/>
                <a:latin typeface="MuseoSans-300"/>
              </a:rPr>
              <a:t>Boylestad</a:t>
            </a:r>
            <a:r>
              <a:rPr lang="pt-BR" sz="1100" b="0" i="0" dirty="0">
                <a:effectLst/>
                <a:latin typeface="MuseoSans-300"/>
              </a:rPr>
              <a:t> (2013, p. 123).</a:t>
            </a:r>
            <a:r>
              <a:rPr lang="pt-BR" sz="1100" dirty="0"/>
              <a:t> </a:t>
            </a:r>
            <a:br>
              <a:rPr lang="pt-BR" sz="1100" dirty="0"/>
            </a:br>
            <a:endParaRPr lang="pt-BR" sz="1100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4A29349C-62C0-4C34-B93A-E7BB88FD9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2638" y="825372"/>
            <a:ext cx="3092449" cy="281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6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coletor-comum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0"/>
          </p:nvPr>
        </p:nvSpPr>
        <p:spPr>
          <a:xfrm>
            <a:off x="5583382" y="1490663"/>
            <a:ext cx="5964652" cy="4160837"/>
          </a:xfrm>
        </p:spPr>
        <p:txBody>
          <a:bodyPr/>
          <a:lstStyle/>
          <a:p>
            <a:pPr marL="463550"/>
            <a:r>
              <a:rPr lang="pt-BR" dirty="0">
                <a:solidFill>
                  <a:schemeClr val="tx1"/>
                </a:solidFill>
                <a:latin typeface="Foco"/>
              </a:rPr>
              <a:t>Utilizado para fazer o casamento de impedâncias </a:t>
            </a:r>
            <a:r>
              <a:rPr lang="pt-BR" dirty="0">
                <a:solidFill>
                  <a:schemeClr val="tx1"/>
                </a:solidFill>
                <a:latin typeface="Foco"/>
                <a:sym typeface="Wingdings" panose="05000000000000000000" pitchFamily="2" charset="2"/>
              </a:rPr>
              <a:t> alta impedância de entrada e baixa de saída;</a:t>
            </a:r>
          </a:p>
          <a:p>
            <a:pPr marL="463550"/>
            <a:r>
              <a:rPr lang="pt-BR" dirty="0">
                <a:solidFill>
                  <a:schemeClr val="tx1"/>
                </a:solidFill>
                <a:latin typeface="Foco"/>
                <a:sym typeface="Wingdings" panose="05000000000000000000" pitchFamily="2" charset="2"/>
              </a:rPr>
              <a:t>Mesmas que curvas que o EC;</a:t>
            </a:r>
            <a:endParaRPr lang="pt-BR" dirty="0">
              <a:solidFill>
                <a:schemeClr val="tx1"/>
              </a:solidFill>
              <a:latin typeface="Foco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74" y="1988615"/>
            <a:ext cx="4226172" cy="3164931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353215" y="5374501"/>
            <a:ext cx="19483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elaborada pelo autor.</a:t>
            </a:r>
          </a:p>
        </p:txBody>
      </p:sp>
    </p:spTree>
    <p:extLst>
      <p:ext uri="{BB962C8B-B14F-4D97-AF65-F5344CB8AC3E}">
        <p14:creationId xmlns:p14="http://schemas.microsoft.com/office/powerpoint/2010/main" val="364565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03C8E9D-5CCF-154F-B580-FF8D6B89FE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dirty="0"/>
              <a:t>Proteção para sintonizador de FM</a:t>
            </a:r>
          </a:p>
        </p:txBody>
      </p:sp>
    </p:spTree>
    <p:extLst>
      <p:ext uri="{BB962C8B-B14F-4D97-AF65-F5344CB8AC3E}">
        <p14:creationId xmlns:p14="http://schemas.microsoft.com/office/powerpoint/2010/main" val="421610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Um transistor pode ser utilizado como amplificador e normalmente são utilizados mais de um estágio de amplificação;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320" y="2369679"/>
            <a:ext cx="6258535" cy="271548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625787" y="5563417"/>
            <a:ext cx="19892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Teixeira (2018, </a:t>
            </a:r>
            <a:r>
              <a:rPr lang="pt-BR" sz="1200" dirty="0" err="1"/>
              <a:t>pg</a:t>
            </a:r>
            <a:r>
              <a:rPr lang="pt-BR" sz="1200" dirty="0"/>
              <a:t> 17).</a:t>
            </a:r>
          </a:p>
        </p:txBody>
      </p:sp>
    </p:spTree>
    <p:extLst>
      <p:ext uri="{BB962C8B-B14F-4D97-AF65-F5344CB8AC3E}">
        <p14:creationId xmlns:p14="http://schemas.microsoft.com/office/powerpoint/2010/main" val="328757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838200" y="766916"/>
            <a:ext cx="6490855" cy="4914081"/>
          </a:xfrm>
        </p:spPr>
        <p:txBody>
          <a:bodyPr/>
          <a:lstStyle/>
          <a:p>
            <a:r>
              <a:rPr lang="pt-BR" dirty="0"/>
              <a:t>No circuito de </a:t>
            </a:r>
            <a:r>
              <a:rPr lang="pt-BR" dirty="0" err="1"/>
              <a:t>pré</a:t>
            </a:r>
            <a:r>
              <a:rPr lang="pt-BR" dirty="0"/>
              <a:t>-amplificação, qual é a configuração de uso do transistor mais adequada para ser usado como amplificador?</a:t>
            </a:r>
          </a:p>
          <a:p>
            <a:r>
              <a:rPr lang="pt-BR" dirty="0"/>
              <a:t>A corrente de entrada é de 4,8 </a:t>
            </a:r>
            <a:r>
              <a:rPr lang="pt-BR" dirty="0" err="1"/>
              <a:t>uA</a:t>
            </a:r>
            <a:r>
              <a:rPr lang="pt-BR" dirty="0"/>
              <a:t> e a corrente de saída deve ser de 4 </a:t>
            </a:r>
            <a:r>
              <a:rPr lang="pt-BR" dirty="0" err="1"/>
              <a:t>mA</a:t>
            </a:r>
            <a:r>
              <a:rPr lang="pt-BR" dirty="0"/>
              <a:t>;</a:t>
            </a:r>
          </a:p>
          <a:p>
            <a:r>
              <a:rPr lang="pt-BR" dirty="0"/>
              <a:t>Qual o ganho de corrente desse transistor?</a:t>
            </a:r>
          </a:p>
          <a:p>
            <a:r>
              <a:rPr lang="pt-BR" dirty="0"/>
              <a:t>Qual transistor comercial pode</a:t>
            </a:r>
            <a:br>
              <a:rPr lang="pt-BR" dirty="0"/>
            </a:br>
            <a:r>
              <a:rPr lang="pt-BR" dirty="0"/>
              <a:t>ser utilizado?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067" y="1524000"/>
            <a:ext cx="4107040" cy="178198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8757503" y="3552020"/>
            <a:ext cx="19892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Teixeira (2018, </a:t>
            </a:r>
            <a:r>
              <a:rPr lang="pt-BR" sz="1200" dirty="0" err="1"/>
              <a:t>pg</a:t>
            </a:r>
            <a:r>
              <a:rPr lang="pt-BR" sz="1200" dirty="0"/>
              <a:t> 17).</a:t>
            </a:r>
          </a:p>
        </p:txBody>
      </p:sp>
    </p:spTree>
    <p:extLst>
      <p:ext uri="{BB962C8B-B14F-4D97-AF65-F5344CB8AC3E}">
        <p14:creationId xmlns:p14="http://schemas.microsoft.com/office/powerpoint/2010/main" val="1294780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Resolvendo a Situação-Problema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A configuração que deve ser utilizada para o amplificador </a:t>
            </a:r>
            <a:r>
              <a:rPr lang="pt-BR" dirty="0">
                <a:sym typeface="Wingdings" panose="05000000000000000000" pitchFamily="2" charset="2"/>
              </a:rPr>
              <a:t>deve possuir elevado ganho de tensão  Emissor comum;</a:t>
            </a:r>
          </a:p>
          <a:p>
            <a:r>
              <a:rPr lang="pt-BR" dirty="0">
                <a:sym typeface="Wingdings" panose="05000000000000000000" pitchFamily="2" charset="2"/>
              </a:rPr>
              <a:t>A corrente de entrada do circuito (I</a:t>
            </a:r>
            <a:r>
              <a:rPr lang="pt-BR" baseline="-25000" dirty="0">
                <a:sym typeface="Wingdings" panose="05000000000000000000" pitchFamily="2" charset="2"/>
              </a:rPr>
              <a:t>B</a:t>
            </a:r>
            <a:r>
              <a:rPr lang="pt-BR" dirty="0">
                <a:sym typeface="Wingdings" panose="05000000000000000000" pitchFamily="2" charset="2"/>
              </a:rPr>
              <a:t>) é de 4,8 </a:t>
            </a:r>
            <a:r>
              <a:rPr lang="pt-BR" dirty="0" err="1">
                <a:sym typeface="Wingdings" panose="05000000000000000000" pitchFamily="2" charset="2"/>
              </a:rPr>
              <a:t>uA</a:t>
            </a:r>
            <a:r>
              <a:rPr lang="pt-BR" dirty="0">
                <a:sym typeface="Wingdings" panose="05000000000000000000" pitchFamily="2" charset="2"/>
              </a:rPr>
              <a:t> e de saída (I</a:t>
            </a:r>
            <a:r>
              <a:rPr lang="pt-BR" baseline="-25000" dirty="0">
                <a:sym typeface="Wingdings" panose="05000000000000000000" pitchFamily="2" charset="2"/>
              </a:rPr>
              <a:t>C</a:t>
            </a:r>
            <a:r>
              <a:rPr lang="pt-BR" dirty="0">
                <a:sym typeface="Wingdings" panose="05000000000000000000" pitchFamily="2" charset="2"/>
              </a:rPr>
              <a:t>) 2 </a:t>
            </a:r>
            <a:r>
              <a:rPr lang="pt-BR" dirty="0" err="1">
                <a:sym typeface="Wingdings" panose="05000000000000000000" pitchFamily="2" charset="2"/>
              </a:rPr>
              <a:t>mA</a:t>
            </a:r>
            <a:r>
              <a:rPr lang="pt-BR" dirty="0">
                <a:sym typeface="Wingdings" panose="05000000000000000000" pitchFamily="2" charset="2"/>
              </a:rPr>
              <a:t>;</a:t>
            </a:r>
          </a:p>
          <a:p>
            <a:r>
              <a:rPr lang="pt-BR" dirty="0">
                <a:sym typeface="Wingdings" panose="05000000000000000000" pitchFamily="2" charset="2"/>
              </a:rPr>
              <a:t>O ganho de corrente para essa configuração é: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3263EB7-070F-47E9-A27D-EC77C40D2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764" y="4646289"/>
            <a:ext cx="2086791" cy="108687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F0F824B-5DCE-4241-8052-E4848E7BA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555" y="4646289"/>
            <a:ext cx="3161124" cy="100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9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>
                <a:sym typeface="Wingdings" panose="05000000000000000000" pitchFamily="2" charset="2"/>
              </a:rPr>
              <a:t>Fazer a busca de um transistor que atenda essa necessidade de ganho;</a:t>
            </a:r>
          </a:p>
          <a:p>
            <a:r>
              <a:rPr lang="pt-BR" dirty="0">
                <a:sym typeface="Wingdings" panose="05000000000000000000" pitchFamily="2" charset="2"/>
              </a:rPr>
              <a:t>Um transistor que pode ser utilizado é o BC548C, com ganho de corrente que pode</a:t>
            </a:r>
            <a:br>
              <a:rPr lang="pt-BR" dirty="0">
                <a:sym typeface="Wingdings" panose="05000000000000000000" pitchFamily="2" charset="2"/>
              </a:rPr>
            </a:br>
            <a:r>
              <a:rPr lang="pt-BR" dirty="0">
                <a:sym typeface="Wingdings" panose="05000000000000000000" pitchFamily="2" charset="2"/>
              </a:rPr>
              <a:t>variar de 420 a 800;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231A2CF-39B7-40E0-AD68-589B91ECB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13" y="3698180"/>
            <a:ext cx="7902576" cy="175421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67E39F2-0469-4161-8E65-B37B4A1A7728}"/>
              </a:ext>
            </a:extLst>
          </p:cNvPr>
          <p:cNvSpPr txBox="1"/>
          <p:nvPr/>
        </p:nvSpPr>
        <p:spPr>
          <a:xfrm>
            <a:off x="1974135" y="5550192"/>
            <a:ext cx="65670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/>
              <a:t>Fonte: https://www.philohome.com/sensors/gp2d12/gp2d12-datasheets/bc548.pdf</a:t>
            </a:r>
          </a:p>
        </p:txBody>
      </p:sp>
    </p:spTree>
    <p:extLst>
      <p:ext uri="{BB962C8B-B14F-4D97-AF65-F5344CB8AC3E}">
        <p14:creationId xmlns:p14="http://schemas.microsoft.com/office/powerpoint/2010/main" val="1772358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66744FC-F550-4479-B81A-09A4027B22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Testes de transistores e encapsulamentos</a:t>
            </a:r>
          </a:p>
        </p:txBody>
      </p:sp>
    </p:spTree>
    <p:extLst>
      <p:ext uri="{BB962C8B-B14F-4D97-AF65-F5344CB8AC3E}">
        <p14:creationId xmlns:p14="http://schemas.microsoft.com/office/powerpoint/2010/main" val="180817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450FB-D963-4AAE-896D-151743C0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 aula passada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6E8364-D2F5-47BD-952F-71CB4C325DC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Simulação de circuitos com diodos</a:t>
            </a:r>
          </a:p>
          <a:p>
            <a:pPr lvl="1"/>
            <a:r>
              <a:rPr lang="pt-BR" dirty="0"/>
              <a:t>Ceifadores; </a:t>
            </a:r>
          </a:p>
          <a:p>
            <a:pPr lvl="1"/>
            <a:r>
              <a:rPr lang="pt-BR" dirty="0"/>
              <a:t>Grampeadores;</a:t>
            </a:r>
          </a:p>
          <a:p>
            <a:pPr lvl="1"/>
            <a:r>
              <a:rPr lang="pt-BR" dirty="0"/>
              <a:t>Retificadores;</a:t>
            </a:r>
          </a:p>
          <a:p>
            <a:pPr lvl="1"/>
            <a:r>
              <a:rPr lang="pt-BR" dirty="0"/>
              <a:t>Fonte CC;</a:t>
            </a:r>
          </a:p>
          <a:p>
            <a:r>
              <a:rPr lang="pt-BR" dirty="0"/>
              <a:t>Introdução ao transistor;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620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BC49FA5-0D25-4076-99FE-D4514473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transistor 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4025"/>
            <a:r>
              <a:rPr lang="pt-BR" dirty="0">
                <a:solidFill>
                  <a:schemeClr val="tx1"/>
                </a:solidFill>
                <a:latin typeface="Foco"/>
              </a:rPr>
              <a:t>O teste de um transistor pode ser feito de </a:t>
            </a:r>
            <a:r>
              <a:rPr lang="pt-BR" dirty="0" err="1">
                <a:solidFill>
                  <a:schemeClr val="tx1"/>
                </a:solidFill>
                <a:latin typeface="Foco"/>
              </a:rPr>
              <a:t>tr~es</a:t>
            </a:r>
            <a:r>
              <a:rPr lang="pt-BR" dirty="0">
                <a:solidFill>
                  <a:schemeClr val="tx1"/>
                </a:solidFill>
                <a:latin typeface="Foco"/>
              </a:rPr>
              <a:t> diferentes formas:</a:t>
            </a:r>
          </a:p>
          <a:p>
            <a:pPr marL="811213" lvl="1"/>
            <a:r>
              <a:rPr lang="pt-BR" dirty="0">
                <a:solidFill>
                  <a:schemeClr val="tx1"/>
                </a:solidFill>
                <a:latin typeface="Foco"/>
              </a:rPr>
              <a:t>Traçador de Curvas </a:t>
            </a:r>
            <a:r>
              <a:rPr lang="pt-BR" dirty="0">
                <a:solidFill>
                  <a:schemeClr val="tx1"/>
                </a:solidFill>
                <a:latin typeface="Foco"/>
                <a:sym typeface="Wingdings" panose="05000000000000000000" pitchFamily="2" charset="2"/>
              </a:rPr>
              <a:t> osciloscópio;</a:t>
            </a:r>
            <a:endParaRPr lang="pt-BR" dirty="0">
              <a:solidFill>
                <a:schemeClr val="tx1"/>
              </a:solidFill>
              <a:latin typeface="Foco"/>
            </a:endParaRPr>
          </a:p>
          <a:p>
            <a:pPr marL="811213" lvl="1"/>
            <a:r>
              <a:rPr lang="pt-BR" dirty="0">
                <a:solidFill>
                  <a:schemeClr val="tx1"/>
                </a:solidFill>
                <a:latin typeface="Foco"/>
              </a:rPr>
              <a:t>Multímetros Digitais;</a:t>
            </a:r>
          </a:p>
          <a:p>
            <a:pPr marL="811213" lvl="1"/>
            <a:r>
              <a:rPr lang="pt-BR" dirty="0">
                <a:solidFill>
                  <a:schemeClr val="tx1"/>
                </a:solidFill>
                <a:latin typeface="Foco"/>
              </a:rPr>
              <a:t>Ohmímetro;</a:t>
            </a:r>
          </a:p>
          <a:p>
            <a:pPr marL="468313"/>
            <a:r>
              <a:rPr lang="pt-BR" dirty="0">
                <a:solidFill>
                  <a:schemeClr val="tx1"/>
                </a:solidFill>
                <a:latin typeface="Foco"/>
              </a:rPr>
              <a:t>Permitem verificar se o transistor está operacional, o seu ganho e determinar a sua curva característica;</a:t>
            </a:r>
          </a:p>
        </p:txBody>
      </p:sp>
    </p:spTree>
    <p:extLst>
      <p:ext uri="{BB962C8B-B14F-4D97-AF65-F5344CB8AC3E}">
        <p14:creationId xmlns:p14="http://schemas.microsoft.com/office/powerpoint/2010/main" val="212183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sz="quarter" idx="10"/>
          </p:nvPr>
        </p:nvSpPr>
        <p:spPr>
          <a:xfrm>
            <a:off x="838199" y="766916"/>
            <a:ext cx="5950527" cy="4914081"/>
          </a:xfrm>
        </p:spPr>
        <p:txBody>
          <a:bodyPr/>
          <a:lstStyle/>
          <a:p>
            <a:pPr marL="373063" lvl="1" indent="0">
              <a:buNone/>
            </a:pPr>
            <a:r>
              <a:rPr lang="pt-BR" dirty="0">
                <a:solidFill>
                  <a:schemeClr val="tx1"/>
                </a:solidFill>
                <a:latin typeface="Foco"/>
              </a:rPr>
              <a:t>1.) Traçador de Curvas.</a:t>
            </a:r>
          </a:p>
          <a:p>
            <a:pPr marL="900113" lvl="1" indent="-527050">
              <a:buNone/>
            </a:pPr>
            <a:r>
              <a:rPr lang="pt-BR" dirty="0">
                <a:solidFill>
                  <a:schemeClr val="tx1"/>
                </a:solidFill>
                <a:latin typeface="Foco"/>
              </a:rPr>
              <a:t>	- Pode ser um equipamento especifico ou circuito em conjunto com um osciloscópio;</a:t>
            </a:r>
          </a:p>
          <a:p>
            <a:pPr marL="900113" lvl="1" indent="-527050">
              <a:buNone/>
            </a:pPr>
            <a:r>
              <a:rPr lang="pt-BR" dirty="0">
                <a:solidFill>
                  <a:schemeClr val="tx1"/>
                </a:solidFill>
                <a:latin typeface="Foco"/>
              </a:rPr>
              <a:t>	- Para utilizar o osciloscópio é necessário um circuito gerador de dente de serra e escada;</a:t>
            </a:r>
          </a:p>
          <a:p>
            <a:pPr marL="900113" lvl="1" indent="-527050">
              <a:buNone/>
            </a:pPr>
            <a:endParaRPr lang="pt-BR" dirty="0">
              <a:solidFill>
                <a:schemeClr val="tx1"/>
              </a:solidFill>
              <a:latin typeface="Foco"/>
            </a:endParaRPr>
          </a:p>
          <a:p>
            <a:pPr marL="811213" lvl="1"/>
            <a:endParaRPr lang="pt-BR" dirty="0">
              <a:solidFill>
                <a:schemeClr val="tx1"/>
              </a:solidFill>
              <a:latin typeface="Foco"/>
            </a:endParaRPr>
          </a:p>
          <a:p>
            <a:pPr marL="811213" lvl="1"/>
            <a:endParaRPr lang="pt-BR" dirty="0">
              <a:solidFill>
                <a:schemeClr val="tx1"/>
              </a:solidFill>
              <a:latin typeface="Foco"/>
            </a:endParaRPr>
          </a:p>
          <a:p>
            <a:pPr marL="811213" lvl="1"/>
            <a:endParaRPr lang="pt-BR" dirty="0">
              <a:solidFill>
                <a:schemeClr val="tx1"/>
              </a:solidFill>
              <a:latin typeface="Foco"/>
            </a:endParaRPr>
          </a:p>
          <a:p>
            <a:pPr marL="373063" lvl="1" indent="0">
              <a:buNone/>
            </a:pPr>
            <a:endParaRPr lang="pt-BR" dirty="0">
              <a:solidFill>
                <a:schemeClr val="tx1"/>
              </a:solidFill>
              <a:latin typeface="Foco"/>
            </a:endParaRPr>
          </a:p>
          <a:p>
            <a:pPr marL="373063" lvl="1" indent="0">
              <a:buNone/>
            </a:pPr>
            <a:endParaRPr lang="pt-BR" dirty="0">
              <a:solidFill>
                <a:schemeClr val="tx1"/>
              </a:solidFill>
              <a:latin typeface="Foco"/>
            </a:endParaRPr>
          </a:p>
          <a:p>
            <a:pPr marL="373063" lvl="1" indent="0">
              <a:buNone/>
            </a:pPr>
            <a:endParaRPr lang="pt-BR" dirty="0">
              <a:solidFill>
                <a:schemeClr val="tx1"/>
              </a:solidFill>
              <a:latin typeface="Foco"/>
            </a:endParaRPr>
          </a:p>
        </p:txBody>
      </p:sp>
      <p:pic>
        <p:nvPicPr>
          <p:cNvPr id="2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134" y="510330"/>
            <a:ext cx="4403666" cy="314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6950134" y="3838417"/>
            <a:ext cx="1899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Foco" panose="020B0504050202020203" pitchFamily="34" charset="0"/>
              </a:rPr>
              <a:t>Fonte: </a:t>
            </a:r>
            <a:r>
              <a:rPr lang="pt-BR" sz="1400" dirty="0" err="1">
                <a:latin typeface="Foco" panose="020B0504050202020203" pitchFamily="34" charset="0"/>
              </a:rPr>
              <a:t>Boyestad</a:t>
            </a:r>
            <a:r>
              <a:rPr lang="pt-BR" sz="1400" dirty="0">
                <a:latin typeface="Foco" panose="020B0504050202020203" pitchFamily="34" charset="0"/>
              </a:rPr>
              <a:t>, 2004.</a:t>
            </a:r>
          </a:p>
        </p:txBody>
      </p:sp>
    </p:spTree>
    <p:extLst>
      <p:ext uri="{BB962C8B-B14F-4D97-AF65-F5344CB8AC3E}">
        <p14:creationId xmlns:p14="http://schemas.microsoft.com/office/powerpoint/2010/main" val="260039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73063" lvl="1" indent="0">
              <a:buNone/>
            </a:pPr>
            <a:r>
              <a:rPr lang="pt-BR" dirty="0">
                <a:solidFill>
                  <a:schemeClr val="tx1"/>
                </a:solidFill>
                <a:latin typeface="Foco"/>
              </a:rPr>
              <a:t>2.) Ohmímetro.</a:t>
            </a:r>
          </a:p>
          <a:p>
            <a:pPr marL="373063" lvl="1" indent="0">
              <a:buNone/>
            </a:pPr>
            <a:endParaRPr lang="pt-BR" dirty="0">
              <a:solidFill>
                <a:schemeClr val="tx1"/>
              </a:solidFill>
              <a:latin typeface="Foco"/>
            </a:endParaRPr>
          </a:p>
          <a:p>
            <a:pPr marL="373063" lvl="1" indent="0">
              <a:buNone/>
            </a:pPr>
            <a:endParaRPr lang="pt-BR" dirty="0">
              <a:solidFill>
                <a:schemeClr val="tx1"/>
              </a:solidFill>
              <a:latin typeface="Foco"/>
            </a:endParaRPr>
          </a:p>
          <a:p>
            <a:pPr marL="373063" lvl="1" indent="0">
              <a:buNone/>
            </a:pPr>
            <a:endParaRPr lang="pt-BR" dirty="0">
              <a:solidFill>
                <a:schemeClr val="tx1"/>
              </a:solidFill>
              <a:latin typeface="Foco"/>
            </a:endParaRPr>
          </a:p>
          <a:p>
            <a:pPr marL="373063" lvl="1" indent="0">
              <a:buNone/>
            </a:pPr>
            <a:endParaRPr lang="pt-BR" dirty="0">
              <a:solidFill>
                <a:schemeClr val="tx1"/>
              </a:solidFill>
              <a:latin typeface="Foco"/>
            </a:endParaRPr>
          </a:p>
          <a:p>
            <a:pPr marL="373063" lvl="1" indent="0">
              <a:buNone/>
            </a:pPr>
            <a:endParaRPr lang="pt-BR" dirty="0">
              <a:solidFill>
                <a:schemeClr val="tx1"/>
              </a:solidFill>
              <a:latin typeface="Foco"/>
            </a:endParaRPr>
          </a:p>
          <a:p>
            <a:pPr marL="373063" lvl="1" indent="0">
              <a:buNone/>
            </a:pPr>
            <a:r>
              <a:rPr lang="pt-BR" sz="2400" dirty="0">
                <a:solidFill>
                  <a:prstClr val="black"/>
                </a:solidFill>
                <a:latin typeface="Foco"/>
              </a:rPr>
              <a:t>3.) </a:t>
            </a:r>
            <a:r>
              <a:rPr lang="pt-BR" sz="2400" dirty="0">
                <a:latin typeface="Foco"/>
              </a:rPr>
              <a:t>Multímetros Digitais</a:t>
            </a:r>
            <a:endParaRPr lang="pt-BR" sz="2400" dirty="0">
              <a:solidFill>
                <a:prstClr val="black"/>
              </a:solidFill>
              <a:latin typeface="Foco"/>
            </a:endParaRPr>
          </a:p>
          <a:p>
            <a:pPr marL="373063" lvl="1" indent="0">
              <a:buNone/>
            </a:pPr>
            <a:endParaRPr lang="pt-BR" dirty="0">
              <a:solidFill>
                <a:schemeClr val="tx1"/>
              </a:solidFill>
              <a:latin typeface="Foco"/>
            </a:endParaRPr>
          </a:p>
        </p:txBody>
      </p:sp>
      <p:pic>
        <p:nvPicPr>
          <p:cNvPr id="2050" name="Picture 2" descr="Resultado de imagem para multímetro digita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30" t="17214" r="35740" b="63146"/>
          <a:stretch/>
        </p:blipFill>
        <p:spPr bwMode="auto">
          <a:xfrm>
            <a:off x="2750871" y="4129091"/>
            <a:ext cx="2675744" cy="1635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420256" y="3348083"/>
            <a:ext cx="2675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Foco" panose="020B0504050202020203" pitchFamily="34" charset="0"/>
              </a:rPr>
              <a:t>Fonte: </a:t>
            </a:r>
            <a:r>
              <a:rPr lang="pt-BR" sz="1400" dirty="0" err="1">
                <a:latin typeface="Foco" panose="020B0504050202020203" pitchFamily="34" charset="0"/>
              </a:rPr>
              <a:t>Boyestad</a:t>
            </a:r>
            <a:r>
              <a:rPr lang="pt-BR" sz="1400" dirty="0">
                <a:latin typeface="Foco" panose="020B0504050202020203" pitchFamily="34" charset="0"/>
              </a:rPr>
              <a:t>, 2013 (p. 136).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777662" y="5610831"/>
            <a:ext cx="1975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Foco" panose="020B0504050202020203" pitchFamily="34" charset="0"/>
              </a:rPr>
              <a:t>Fonte: Malvino, 2011.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B648C99-995D-4EDA-8BDD-839B4B0CD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70" y="1393112"/>
            <a:ext cx="2675743" cy="176599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3E97EB8-B623-4254-A4B0-FF5A917D8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6615" y="1322946"/>
            <a:ext cx="1680767" cy="199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28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29B30-ED01-41BE-985F-F6700531F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Encapsulamentos e identificação de terminais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03A74C9-25CE-4931-B9C9-85BFBF853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764" y="1351071"/>
            <a:ext cx="6273945" cy="194743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76D7C55-A50D-4FB9-AC6F-A1D13D43A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91" y="3429000"/>
            <a:ext cx="7684747" cy="202164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29902B6-7AF7-45DC-AED6-F5BE16F64862}"/>
              </a:ext>
            </a:extLst>
          </p:cNvPr>
          <p:cNvSpPr txBox="1"/>
          <p:nvPr/>
        </p:nvSpPr>
        <p:spPr>
          <a:xfrm>
            <a:off x="3420255" y="5537833"/>
            <a:ext cx="3617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Foco" panose="020B0504050202020203" pitchFamily="34" charset="0"/>
              </a:rPr>
              <a:t>Fonte das imagens: </a:t>
            </a:r>
            <a:r>
              <a:rPr lang="pt-BR" sz="1400" dirty="0" err="1">
                <a:latin typeface="Foco" panose="020B0504050202020203" pitchFamily="34" charset="0"/>
              </a:rPr>
              <a:t>Boyestad</a:t>
            </a:r>
            <a:r>
              <a:rPr lang="pt-BR" sz="1400" dirty="0">
                <a:latin typeface="Foco" panose="020B0504050202020203" pitchFamily="34" charset="0"/>
              </a:rPr>
              <a:t>, 2013 (p. 137).</a:t>
            </a:r>
          </a:p>
        </p:txBody>
      </p:sp>
    </p:spTree>
    <p:extLst>
      <p:ext uri="{BB962C8B-B14F-4D97-AF65-F5344CB8AC3E}">
        <p14:creationId xmlns:p14="http://schemas.microsoft.com/office/powerpoint/2010/main" val="118117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6C819B9-FE5B-48D8-A2CF-EC665AA2D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35" y="432088"/>
            <a:ext cx="8506691" cy="310606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D45F83C-3A41-4645-BFFB-03F6F434B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132" y="3538150"/>
            <a:ext cx="4305300" cy="22098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9A95B9C-F5DF-4168-B10F-2FAF98D850A0}"/>
              </a:ext>
            </a:extLst>
          </p:cNvPr>
          <p:cNvSpPr txBox="1"/>
          <p:nvPr/>
        </p:nvSpPr>
        <p:spPr>
          <a:xfrm>
            <a:off x="6096000" y="5264657"/>
            <a:ext cx="2048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Foco" panose="020B0504050202020203" pitchFamily="34" charset="0"/>
              </a:rPr>
              <a:t>Fonte das imagens: </a:t>
            </a:r>
            <a:r>
              <a:rPr lang="pt-BR" sz="1400" dirty="0" err="1">
                <a:latin typeface="Foco" panose="020B0504050202020203" pitchFamily="34" charset="0"/>
              </a:rPr>
              <a:t>Boyestad</a:t>
            </a:r>
            <a:r>
              <a:rPr lang="pt-BR" sz="1400" dirty="0">
                <a:latin typeface="Foco" panose="020B0504050202020203" pitchFamily="34" charset="0"/>
              </a:rPr>
              <a:t>, 2013 (p. 137).</a:t>
            </a:r>
          </a:p>
        </p:txBody>
      </p:sp>
    </p:spTree>
    <p:extLst>
      <p:ext uri="{BB962C8B-B14F-4D97-AF65-F5344CB8AC3E}">
        <p14:creationId xmlns:p14="http://schemas.microsoft.com/office/powerpoint/2010/main" val="417542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6891531-B51F-7641-A1F2-42205047FC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dirty="0"/>
              <a:t>Exercício</a:t>
            </a:r>
          </a:p>
        </p:txBody>
      </p:sp>
    </p:spTree>
    <p:extLst>
      <p:ext uri="{BB962C8B-B14F-4D97-AF65-F5344CB8AC3E}">
        <p14:creationId xmlns:p14="http://schemas.microsoft.com/office/powerpoint/2010/main" val="145695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4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dirty="0">
                    <a:solidFill>
                      <a:schemeClr val="tx1"/>
                    </a:solidFill>
                    <a:latin typeface="Foco"/>
                  </a:rPr>
                  <a:t>Um transistor NPN, se mediu o ganho </a:t>
                </a:r>
                <a:r>
                  <a:rPr lang="pt-BR" dirty="0" err="1">
                    <a:solidFill>
                      <a:schemeClr val="tx1"/>
                    </a:solidFill>
                    <a:latin typeface="Foco"/>
                  </a:rPr>
                  <a:t>h</a:t>
                </a:r>
                <a:r>
                  <a:rPr lang="pt-BR" sz="2400" baseline="-25000" dirty="0" err="1">
                    <a:solidFill>
                      <a:schemeClr val="tx1"/>
                    </a:solidFill>
                    <a:latin typeface="Foco"/>
                  </a:rPr>
                  <a:t>FE</a:t>
                </a:r>
                <a:r>
                  <a:rPr lang="pt-BR" dirty="0">
                    <a:solidFill>
                      <a:schemeClr val="tx1"/>
                    </a:solidFill>
                    <a:latin typeface="Foco"/>
                  </a:rPr>
                  <a:t> e obteve-se o valor de 138. Se for colocado em sua base uma corrente de 100 µA, qual o valor de corrente do coletor e do emissor que o transistor apresentará?</a:t>
                </a:r>
              </a:p>
              <a:p>
                <a:pPr marL="454025"/>
                <a:endParaRPr lang="pt-BR" dirty="0">
                  <a:solidFill>
                    <a:schemeClr val="tx1"/>
                  </a:solidFill>
                  <a:latin typeface="Foco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sSub>
                        <m:sSub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𝐶𝐶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  <m:sSub>
                        <m:sSub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>
                  <a:solidFill>
                    <a:schemeClr val="tx1"/>
                  </a:solidFill>
                  <a:latin typeface="Foco"/>
                </a:endParaRPr>
              </a:p>
            </p:txBody>
          </p:sp>
        </mc:Choice>
        <mc:Fallback>
          <p:sp>
            <p:nvSpPr>
              <p:cNvPr id="3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694" t="-620" r="-8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40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ço Reservado para Conteúdo 4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 marL="454025"/>
                <a:r>
                  <a:rPr lang="pt-BR" dirty="0">
                    <a:solidFill>
                      <a:schemeClr val="tx1"/>
                    </a:solidFill>
                    <a:latin typeface="Foco"/>
                  </a:rPr>
                  <a:t>Resolvendo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pt-B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138=13,8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  <a:latin typeface="Foco"/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chemeClr val="tx1"/>
                  </a:solidFill>
                  <a:latin typeface="Foco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𝐶𝐶</m:t>
                              </m:r>
                            </m:sub>
                          </m:sSub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138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138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=0,993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pt-B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𝐶𝐶</m:t>
                              </m:r>
                            </m:sub>
                          </m:sSub>
                        </m:den>
                      </m:f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13,8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0,993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=13,9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pt-B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452" t="-620" b="-32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59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DB39A-C79B-694E-9EF3-182C515D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DEEB78-BC6B-7D44-8435-E5F45D1A4E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Transistor:</a:t>
            </a:r>
          </a:p>
          <a:p>
            <a:pPr lvl="1"/>
            <a:r>
              <a:rPr lang="pt-BR" dirty="0"/>
              <a:t>Estrutura interna;</a:t>
            </a:r>
          </a:p>
          <a:p>
            <a:pPr lvl="1"/>
            <a:r>
              <a:rPr lang="pt-BR" dirty="0"/>
              <a:t>Pinagem;</a:t>
            </a:r>
          </a:p>
          <a:p>
            <a:pPr lvl="1"/>
            <a:r>
              <a:rPr lang="pt-BR" dirty="0"/>
              <a:t>Configurações e curvas de funcionamento;</a:t>
            </a:r>
          </a:p>
          <a:p>
            <a:pPr lvl="1"/>
            <a:r>
              <a:rPr lang="pt-BR" dirty="0"/>
              <a:t>Informações do datasheet;</a:t>
            </a:r>
          </a:p>
          <a:p>
            <a:pPr lvl="1"/>
            <a:r>
              <a:rPr lang="pt-BR" dirty="0"/>
              <a:t>Aplicações;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065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m 36">
            <a:extLst>
              <a:ext uri="{FF2B5EF4-FFF2-40B4-BE49-F238E27FC236}">
                <a16:creationId xmlns:a16="http://schemas.microsoft.com/office/drawing/2014/main" id="{9398894D-1718-7F40-BBB1-DF902E9C2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1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3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DB39A-C79B-694E-9EF3-182C515D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Nessa aula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DEEB78-BC6B-7D44-8435-E5F45D1A4E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Transistor:</a:t>
            </a:r>
          </a:p>
          <a:p>
            <a:pPr lvl="1"/>
            <a:r>
              <a:rPr lang="pt-BR" dirty="0"/>
              <a:t>Estrutura interna;</a:t>
            </a:r>
          </a:p>
          <a:p>
            <a:pPr lvl="1"/>
            <a:r>
              <a:rPr lang="pt-BR" dirty="0"/>
              <a:t>Pinos;</a:t>
            </a:r>
          </a:p>
          <a:p>
            <a:pPr lvl="1"/>
            <a:r>
              <a:rPr lang="pt-BR" dirty="0"/>
              <a:t>Configurações e curvas de funcionamento;</a:t>
            </a:r>
          </a:p>
          <a:p>
            <a:pPr lvl="1"/>
            <a:r>
              <a:rPr lang="pt-BR" dirty="0"/>
              <a:t>Aplicações;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781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BE86914-7649-4E87-A81F-34F46FE974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Transistores</a:t>
            </a:r>
          </a:p>
        </p:txBody>
      </p:sp>
    </p:spTree>
    <p:extLst>
      <p:ext uri="{BB962C8B-B14F-4D97-AF65-F5344CB8AC3E}">
        <p14:creationId xmlns:p14="http://schemas.microsoft.com/office/powerpoint/2010/main" val="365927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4025"/>
            <a:r>
              <a:rPr lang="pt-BR" dirty="0">
                <a:solidFill>
                  <a:schemeClr val="tx1"/>
                </a:solidFill>
                <a:latin typeface="Foco"/>
              </a:rPr>
              <a:t>Transistor bipolar de junção:</a:t>
            </a:r>
          </a:p>
          <a:p>
            <a:pPr marL="806450" lvl="1"/>
            <a:r>
              <a:rPr lang="pt-BR" sz="2800" dirty="0">
                <a:solidFill>
                  <a:schemeClr val="tx1"/>
                </a:solidFill>
                <a:latin typeface="Foco"/>
              </a:rPr>
              <a:t>Usado para amplificação de sinais e para chaveamento eletrônico;</a:t>
            </a:r>
          </a:p>
          <a:p>
            <a:pPr marL="806450" lvl="1"/>
            <a:r>
              <a:rPr lang="pt-BR" sz="2800" dirty="0">
                <a:solidFill>
                  <a:schemeClr val="tx1"/>
                </a:solidFill>
                <a:latin typeface="Foco"/>
              </a:rPr>
              <a:t>Constituído de três camadas de material semicondutor;</a:t>
            </a:r>
          </a:p>
          <a:p>
            <a:pPr marL="806450" lvl="1"/>
            <a:r>
              <a:rPr lang="pt-BR" sz="2800" dirty="0">
                <a:solidFill>
                  <a:schemeClr val="tx1"/>
                </a:solidFill>
                <a:latin typeface="Foco"/>
              </a:rPr>
              <a:t>Forma as junções </a:t>
            </a:r>
            <a:br>
              <a:rPr lang="pt-BR" sz="2800" dirty="0">
                <a:solidFill>
                  <a:schemeClr val="tx1"/>
                </a:solidFill>
                <a:latin typeface="Foco"/>
              </a:rPr>
            </a:br>
            <a:r>
              <a:rPr lang="pt-BR" sz="2800" dirty="0">
                <a:solidFill>
                  <a:schemeClr val="tx1"/>
                </a:solidFill>
                <a:latin typeface="Foco"/>
              </a:rPr>
              <a:t>NPN ou PNP.</a:t>
            </a:r>
          </a:p>
        </p:txBody>
      </p:sp>
      <p:pic>
        <p:nvPicPr>
          <p:cNvPr id="6" name="Picture 6" descr="Resultado de imagem para transis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984" y="547447"/>
            <a:ext cx="2147516" cy="288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m para transis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419" y="3223956"/>
            <a:ext cx="3615589" cy="203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5196687" y="5403998"/>
            <a:ext cx="25234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https://goo.gl/images/ippa90s</a:t>
            </a:r>
          </a:p>
        </p:txBody>
      </p:sp>
      <p:sp>
        <p:nvSpPr>
          <p:cNvPr id="9" name="Retângulo 8"/>
          <p:cNvSpPr/>
          <p:nvPr/>
        </p:nvSpPr>
        <p:spPr>
          <a:xfrm>
            <a:off x="8411247" y="3479813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https://goo.gl/images/OIu784</a:t>
            </a:r>
          </a:p>
        </p:txBody>
      </p:sp>
    </p:spTree>
    <p:extLst>
      <p:ext uri="{BB962C8B-B14F-4D97-AF65-F5344CB8AC3E}">
        <p14:creationId xmlns:p14="http://schemas.microsoft.com/office/powerpoint/2010/main" val="651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ço Reservado para Conteúdo 4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838199" y="766916"/>
                <a:ext cx="7710055" cy="4914081"/>
              </a:xfrm>
            </p:spPr>
            <p:txBody>
              <a:bodyPr/>
              <a:lstStyle/>
              <a:p>
                <a:pPr marL="454025"/>
                <a:r>
                  <a:rPr lang="pt-BR" dirty="0">
                    <a:solidFill>
                      <a:schemeClr val="tx1"/>
                    </a:solidFill>
                    <a:latin typeface="Foco"/>
                  </a:rPr>
                  <a:t>Símbolo</a:t>
                </a:r>
              </a:p>
              <a:p>
                <a:pPr marL="454025"/>
                <a:endParaRPr lang="pt-BR" dirty="0">
                  <a:solidFill>
                    <a:schemeClr val="tx1"/>
                  </a:solidFill>
                  <a:latin typeface="Foco"/>
                </a:endParaRPr>
              </a:p>
              <a:p>
                <a:pPr marL="454025"/>
                <a:endParaRPr lang="pt-BR" dirty="0">
                  <a:solidFill>
                    <a:schemeClr val="tx1"/>
                  </a:solidFill>
                  <a:latin typeface="Foco"/>
                </a:endParaRPr>
              </a:p>
              <a:p>
                <a:pPr marL="454025"/>
                <a:endParaRPr lang="pt-BR" dirty="0">
                  <a:solidFill>
                    <a:schemeClr val="tx1"/>
                  </a:solidFill>
                  <a:latin typeface="Foco"/>
                </a:endParaRPr>
              </a:p>
              <a:p>
                <a:pPr marL="454025"/>
                <a:endParaRPr lang="pt-BR" dirty="0">
                  <a:solidFill>
                    <a:schemeClr val="tx1"/>
                  </a:solidFill>
                  <a:latin typeface="Foco"/>
                </a:endParaRPr>
              </a:p>
              <a:p>
                <a:pPr marL="0" indent="0">
                  <a:buNone/>
                </a:pPr>
                <a:endParaRPr lang="pt-BR" sz="4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4025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=0,7</m:t>
                    </m:r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  <a:latin typeface="Foco"/>
                  </a:rPr>
                  <a:t> para silício e</a:t>
                </a:r>
                <a14:m>
                  <m:oMath xmlns:m="http://schemas.openxmlformats.org/officeDocument/2006/math">
                    <m:r>
                      <a:rPr lang="pt-B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0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  <a:latin typeface="Foco"/>
                  </a:rPr>
                  <a:t> para germânio</a:t>
                </a:r>
              </a:p>
              <a:p>
                <a:pPr marL="454025"/>
                <a:r>
                  <a:rPr lang="pt-BR" dirty="0">
                    <a:solidFill>
                      <a:schemeClr val="tx1"/>
                    </a:solidFill>
                    <a:latin typeface="Foco"/>
                  </a:rPr>
                  <a:t>Diferentes dopagens e tamanho dos semicondutores </a:t>
                </a:r>
                <a:r>
                  <a:rPr lang="pt-BR" dirty="0">
                    <a:solidFill>
                      <a:schemeClr val="tx1"/>
                    </a:solidFill>
                    <a:latin typeface="Foco"/>
                    <a:sym typeface="Wingdings" panose="05000000000000000000" pitchFamily="2" charset="2"/>
                  </a:rPr>
                  <a:t> emissor fortemente dopado</a:t>
                </a:r>
                <a:r>
                  <a:rPr lang="pt-BR" dirty="0">
                    <a:solidFill>
                      <a:schemeClr val="tx1"/>
                    </a:solidFill>
                    <a:latin typeface="Foco"/>
                  </a:rPr>
                  <a:t>;</a:t>
                </a:r>
              </a:p>
            </p:txBody>
          </p:sp>
        </mc:Choice>
        <mc:Fallback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838199" y="766916"/>
                <a:ext cx="7710055" cy="4914081"/>
              </a:xfrm>
              <a:blipFill>
                <a:blip r:embed="rId2"/>
                <a:stretch>
                  <a:fillRect l="-1344" t="-620" r="-79" b="-75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http://macao.communications.museum/images/exhibits/2_10_3_2_ch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85" y="1231598"/>
            <a:ext cx="3744416" cy="239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macao.communications.museum/images/exhibits/2_10_3_3_ch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989" y="1177003"/>
            <a:ext cx="3759034" cy="244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898499" y="3764783"/>
            <a:ext cx="974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NPN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859735" y="3764784"/>
            <a:ext cx="974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PNP</a:t>
            </a:r>
          </a:p>
        </p:txBody>
      </p:sp>
      <p:sp>
        <p:nvSpPr>
          <p:cNvPr id="8" name="Retângulo 7"/>
          <p:cNvSpPr/>
          <p:nvPr/>
        </p:nvSpPr>
        <p:spPr>
          <a:xfrm>
            <a:off x="2033449" y="3553549"/>
            <a:ext cx="56655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 das imagens: : https://goo.gl/images/8s750ff e : https://goo.gl/images/aasr4TT6 </a:t>
            </a:r>
          </a:p>
        </p:txBody>
      </p:sp>
    </p:spTree>
    <p:extLst>
      <p:ext uri="{BB962C8B-B14F-4D97-AF65-F5344CB8AC3E}">
        <p14:creationId xmlns:p14="http://schemas.microsoft.com/office/powerpoint/2010/main" val="67646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ço Reservado para Conteúdo 4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 marL="454025"/>
                <a:r>
                  <a:rPr lang="pt-BR" dirty="0">
                    <a:solidFill>
                      <a:schemeClr val="tx1"/>
                    </a:solidFill>
                    <a:latin typeface="Foco"/>
                  </a:rPr>
                  <a:t>Relação entre correntes:</a:t>
                </a:r>
              </a:p>
              <a:p>
                <a:pPr marL="468313"/>
                <a:endParaRPr lang="pt-BR" dirty="0">
                  <a:solidFill>
                    <a:schemeClr val="tx1"/>
                  </a:solidFill>
                  <a:latin typeface="Foco"/>
                </a:endParaRPr>
              </a:p>
              <a:p>
                <a:pPr marL="468313"/>
                <a:endParaRPr lang="pt-BR" dirty="0">
                  <a:solidFill>
                    <a:schemeClr val="tx1"/>
                  </a:solidFill>
                  <a:latin typeface="Foco"/>
                </a:endParaRPr>
              </a:p>
              <a:p>
                <a:pPr marL="468313"/>
                <a:r>
                  <a:rPr lang="pt-BR" dirty="0">
                    <a:solidFill>
                      <a:schemeClr val="tx1"/>
                    </a:solidFill>
                    <a:latin typeface="Foco"/>
                  </a:rPr>
                  <a:t>Beta CC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/>
                    </a:solidFill>
                    <a:latin typeface="Foco"/>
                  </a:rPr>
                  <a:t>):</a:t>
                </a:r>
              </a:p>
              <a:p>
                <a:pPr marL="811213" lvl="1"/>
                <a:r>
                  <a:rPr lang="pt-BR" dirty="0">
                    <a:solidFill>
                      <a:schemeClr val="tx1"/>
                    </a:solidFill>
                    <a:latin typeface="Foco"/>
                  </a:rPr>
                  <a:t>Representa o ganho do transistor, conhecido também como </a:t>
                </a:r>
                <a:r>
                  <a:rPr lang="pt-BR" dirty="0" err="1">
                    <a:solidFill>
                      <a:schemeClr val="tx1"/>
                    </a:solidFill>
                    <a:latin typeface="Foco"/>
                  </a:rPr>
                  <a:t>h</a:t>
                </a:r>
                <a:r>
                  <a:rPr lang="pt-BR" baseline="-25000" dirty="0" err="1">
                    <a:solidFill>
                      <a:schemeClr val="tx1"/>
                    </a:solidFill>
                    <a:latin typeface="Foco"/>
                  </a:rPr>
                  <a:t>FE</a:t>
                </a:r>
                <a:endParaRPr lang="pt-BR" dirty="0">
                  <a:solidFill>
                    <a:schemeClr val="tx1"/>
                  </a:solidFill>
                  <a:latin typeface="Foco"/>
                </a:endParaRPr>
              </a:p>
              <a:p>
                <a:pPr marL="468313"/>
                <a:endParaRPr lang="pt-BR" dirty="0">
                  <a:solidFill>
                    <a:schemeClr val="tx1"/>
                  </a:solidFill>
                  <a:latin typeface="Foco"/>
                </a:endParaRPr>
              </a:p>
              <a:p>
                <a:pPr marL="811213" lvl="1"/>
                <a:endParaRPr lang="pt-BR" dirty="0">
                  <a:solidFill>
                    <a:schemeClr val="tx1"/>
                  </a:solidFill>
                  <a:latin typeface="Foco"/>
                </a:endParaRPr>
              </a:p>
              <a:p>
                <a:pPr marL="373063" lvl="1" indent="0">
                  <a:buNone/>
                </a:pPr>
                <a:endParaRPr lang="pt-BR" sz="3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373063" lvl="1" indent="0">
                  <a:buNone/>
                </a:pPr>
                <a:endParaRPr lang="pt-BR" sz="3200" dirty="0">
                  <a:solidFill>
                    <a:srgbClr val="FF0000"/>
                  </a:solidFill>
                  <a:latin typeface="Foco"/>
                </a:endParaRPr>
              </a:p>
            </p:txBody>
          </p:sp>
        </mc:Choice>
        <mc:Fallback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452" t="-6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3136280" y="1464436"/>
                <a:ext cx="25202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pt-BR" sz="3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pt-BR" sz="36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pt-BR" sz="3600" dirty="0"/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280" y="1464436"/>
                <a:ext cx="2520280" cy="646331"/>
              </a:xfrm>
              <a:prstGeom prst="rect">
                <a:avLst/>
              </a:prstGeom>
              <a:blipFill>
                <a:blip r:embed="rId3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85E07146-2ABA-4009-9547-6CD5737CEEB4}"/>
                  </a:ext>
                </a:extLst>
              </p:cNvPr>
              <p:cNvSpPr/>
              <p:nvPr/>
            </p:nvSpPr>
            <p:spPr>
              <a:xfrm>
                <a:off x="1906312" y="4358515"/>
                <a:ext cx="1770613" cy="10322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  <m:r>
                        <a:rPr lang="pt-BR" sz="3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3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3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3000" dirty="0"/>
              </a:p>
            </p:txBody>
          </p:sp>
        </mc:Choice>
        <mc:Fallback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85E07146-2ABA-4009-9547-6CD5737CEE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312" y="4358515"/>
                <a:ext cx="1770613" cy="10322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A2565275-CA39-4A57-943B-23835372BF2E}"/>
                  </a:ext>
                </a:extLst>
              </p:cNvPr>
              <p:cNvSpPr/>
              <p:nvPr/>
            </p:nvSpPr>
            <p:spPr>
              <a:xfrm>
                <a:off x="5020498" y="4627693"/>
                <a:ext cx="2287101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3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  <m:sSub>
                        <m:sSubPr>
                          <m:ctrlPr>
                            <a:rPr lang="pt-BR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pt-BR" sz="3000" dirty="0"/>
              </a:p>
            </p:txBody>
          </p:sp>
        </mc:Choice>
        <mc:Fallback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A2565275-CA39-4A57-943B-23835372BF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498" y="4627693"/>
                <a:ext cx="2287101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276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8B05FEB-B59A-4386-B415-DBC1EF142F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Os transistores podem ser utilizados em três configurações básicas: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Base comum (BC);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Emissor comum (EC);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Coletor comum (CC);</a:t>
            </a:r>
          </a:p>
          <a:p>
            <a:r>
              <a:rPr lang="pt-BR" dirty="0">
                <a:solidFill>
                  <a:schemeClr val="tx1"/>
                </a:solidFill>
              </a:rPr>
              <a:t>Em todas essas configurações, existe um terminal que é comum à entrada e a saída do circuito;</a:t>
            </a:r>
          </a:p>
          <a:p>
            <a:pPr lvl="1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2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704741"/>
            <a:ext cx="10709835" cy="646331"/>
          </a:xfrm>
        </p:spPr>
        <p:txBody>
          <a:bodyPr/>
          <a:lstStyle/>
          <a:p>
            <a:r>
              <a:rPr lang="pt-BR" dirty="0"/>
              <a:t>Configuração base-comum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0"/>
          </p:nvPr>
        </p:nvSpPr>
        <p:spPr>
          <a:xfrm>
            <a:off x="838200" y="1490663"/>
            <a:ext cx="6366164" cy="4160837"/>
          </a:xfrm>
        </p:spPr>
        <p:txBody>
          <a:bodyPr/>
          <a:lstStyle/>
          <a:p>
            <a:pPr marL="463550"/>
            <a:r>
              <a:rPr lang="pt-BR" dirty="0">
                <a:solidFill>
                  <a:schemeClr val="tx1"/>
                </a:solidFill>
                <a:latin typeface="Foco"/>
              </a:rPr>
              <a:t>Baixa impedância de entrada </a:t>
            </a:r>
            <a:r>
              <a:rPr lang="pt-BR" dirty="0">
                <a:solidFill>
                  <a:schemeClr val="tx1"/>
                </a:solidFill>
                <a:latin typeface="Foco"/>
                <a:sym typeface="Wingdings" panose="05000000000000000000" pitchFamily="2" charset="2"/>
              </a:rPr>
              <a:t> b</a:t>
            </a:r>
            <a:r>
              <a:rPr lang="pt-BR" dirty="0">
                <a:solidFill>
                  <a:schemeClr val="tx1"/>
                </a:solidFill>
                <a:latin typeface="Foco"/>
              </a:rPr>
              <a:t>oa parte do sinal se perde na fonte de entrada;</a:t>
            </a:r>
          </a:p>
          <a:p>
            <a:pPr marL="463550"/>
            <a:r>
              <a:rPr lang="pt-BR" dirty="0">
                <a:solidFill>
                  <a:schemeClr val="tx1"/>
                </a:solidFill>
                <a:latin typeface="Foco"/>
              </a:rPr>
              <a:t>Utilizado em sistemas de altas frequências;</a:t>
            </a:r>
          </a:p>
          <a:p>
            <a:pPr marL="463550"/>
            <a:r>
              <a:rPr lang="pt-BR" dirty="0">
                <a:solidFill>
                  <a:schemeClr val="tx1"/>
                </a:solidFill>
                <a:latin typeface="Foco"/>
              </a:rPr>
              <a:t>Ganho de corrente</a:t>
            </a:r>
            <a:br>
              <a:rPr lang="pt-BR" dirty="0">
                <a:solidFill>
                  <a:schemeClr val="tx1"/>
                </a:solidFill>
                <a:latin typeface="Foco"/>
              </a:rPr>
            </a:br>
            <a:r>
              <a:rPr lang="pt-BR" dirty="0">
                <a:solidFill>
                  <a:schemeClr val="tx1"/>
                </a:solidFill>
                <a:latin typeface="Foco"/>
              </a:rPr>
              <a:t> dado por: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582" y="1206500"/>
            <a:ext cx="4232453" cy="2269488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457631" y="3571081"/>
            <a:ext cx="19483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elaborada pelo autor.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93B3CD6-8011-4CDC-BD28-DB9FA3184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830" y="4067174"/>
            <a:ext cx="1728356" cy="158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5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4882</TotalTime>
  <Words>820</Words>
  <Application>Microsoft Office PowerPoint</Application>
  <PresentationFormat>Widescreen</PresentationFormat>
  <Paragraphs>129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Foco</vt:lpstr>
      <vt:lpstr>MuseoSans-300</vt:lpstr>
      <vt:lpstr>Tema do Office</vt:lpstr>
      <vt:lpstr>Apresentação do PowerPoint</vt:lpstr>
      <vt:lpstr>Na aula passada</vt:lpstr>
      <vt:lpstr>Nessa aula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Configuração base-comum</vt:lpstr>
      <vt:lpstr>Apresentação do PowerPoint</vt:lpstr>
      <vt:lpstr>Configuração emissor-comum</vt:lpstr>
      <vt:lpstr>Apresentação do PowerPoint</vt:lpstr>
      <vt:lpstr>Configuração coletor-comum</vt:lpstr>
      <vt:lpstr>Apresentação do PowerPoint</vt:lpstr>
      <vt:lpstr>Apresentação do PowerPoint</vt:lpstr>
      <vt:lpstr>Apresentação do PowerPoint</vt:lpstr>
      <vt:lpstr>Resolvendo a Situação-Problema</vt:lpstr>
      <vt:lpstr>Apresentação do PowerPoint</vt:lpstr>
      <vt:lpstr>Apresentação do PowerPoint</vt:lpstr>
      <vt:lpstr>Teste de transistor </vt:lpstr>
      <vt:lpstr>Apresentação do PowerPoint</vt:lpstr>
      <vt:lpstr>Apresentação do PowerPoint</vt:lpstr>
      <vt:lpstr>Encapsulamentos e identificação de terminais</vt:lpstr>
      <vt:lpstr>Apresentação do PowerPoint</vt:lpstr>
      <vt:lpstr>Apresentação do PowerPoint</vt:lpstr>
      <vt:lpstr>Apresentação do PowerPoint</vt:lpstr>
      <vt:lpstr>Apresentação do PowerPoint</vt:lpstr>
      <vt:lpstr>Recapitulando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Enrico Santos Palmero</dc:creator>
  <cp:lastModifiedBy>Giancarlo Gaeta</cp:lastModifiedBy>
  <cp:revision>115</cp:revision>
  <dcterms:created xsi:type="dcterms:W3CDTF">2019-05-25T16:55:55Z</dcterms:created>
  <dcterms:modified xsi:type="dcterms:W3CDTF">2020-09-25T18:41:45Z</dcterms:modified>
</cp:coreProperties>
</file>