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52" r:id="rId2"/>
    <p:sldId id="456" r:id="rId3"/>
    <p:sldId id="437" r:id="rId4"/>
    <p:sldId id="446" r:id="rId5"/>
    <p:sldId id="458" r:id="rId6"/>
    <p:sldId id="457" r:id="rId7"/>
    <p:sldId id="409" r:id="rId8"/>
    <p:sldId id="459" r:id="rId9"/>
    <p:sldId id="410" r:id="rId10"/>
    <p:sldId id="460" r:id="rId11"/>
    <p:sldId id="419" r:id="rId12"/>
    <p:sldId id="420" r:id="rId13"/>
    <p:sldId id="421" r:id="rId14"/>
    <p:sldId id="461" r:id="rId15"/>
    <p:sldId id="411" r:id="rId16"/>
    <p:sldId id="412" r:id="rId17"/>
    <p:sldId id="413" r:id="rId18"/>
    <p:sldId id="414" r:id="rId19"/>
    <p:sldId id="415" r:id="rId20"/>
    <p:sldId id="417" r:id="rId21"/>
    <p:sldId id="418" r:id="rId22"/>
    <p:sldId id="416" r:id="rId23"/>
    <p:sldId id="354" r:id="rId24"/>
    <p:sldId id="372" r:id="rId25"/>
    <p:sldId id="382" r:id="rId26"/>
    <p:sldId id="392" r:id="rId27"/>
    <p:sldId id="462" r:id="rId28"/>
    <p:sldId id="393" r:id="rId29"/>
    <p:sldId id="463" r:id="rId30"/>
    <p:sldId id="346" r:id="rId31"/>
    <p:sldId id="321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na Carolina Ferrari" initials="MCF" lastIdx="11" clrIdx="0">
    <p:extLst>
      <p:ext uri="{19B8F6BF-5375-455C-9EA6-DF929625EA0E}">
        <p15:presenceInfo xmlns:p15="http://schemas.microsoft.com/office/powerpoint/2012/main" userId="S-1-5-21-1231882768-1224874989-327642922-5439764" providerId="AD"/>
      </p:ext>
    </p:extLst>
  </p:cmAuthor>
  <p:cmAuthor id="2" name="felipe henrique souza fonseca" initials="fhsf" lastIdx="4" clrIdx="1">
    <p:extLst>
      <p:ext uri="{19B8F6BF-5375-455C-9EA6-DF929625EA0E}">
        <p15:presenceInfo xmlns:p15="http://schemas.microsoft.com/office/powerpoint/2012/main" userId="6f360fee2bef9a6e" providerId="Windows Live"/>
      </p:ext>
    </p:extLst>
  </p:cmAuthor>
  <p:cmAuthor id="3" name="Charles" initials="C" lastIdx="2" clrIdx="2">
    <p:extLst>
      <p:ext uri="{19B8F6BF-5375-455C-9EA6-DF929625EA0E}">
        <p15:presenceInfo xmlns:p15="http://schemas.microsoft.com/office/powerpoint/2012/main" userId="Charl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73472"/>
    <a:srgbClr val="228963"/>
    <a:srgbClr val="A7D4F0"/>
    <a:srgbClr val="FFC548"/>
    <a:srgbClr val="002060"/>
    <a:srgbClr val="84C1A2"/>
    <a:srgbClr val="FFFFFF"/>
    <a:srgbClr val="A9D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 autoAdjust="0"/>
    <p:restoredTop sz="94694"/>
  </p:normalViewPr>
  <p:slideViewPr>
    <p:cSldViewPr snapToGrid="0" snapToObjects="1">
      <p:cViewPr varScale="1">
        <p:scale>
          <a:sx n="67" d="100"/>
          <a:sy n="67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92E07-77D9-A548-9C5A-DACDFE821087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66509-F9D0-4D4D-9B99-7C4569DF24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78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F2D58-5605-4ECA-B927-2350D201496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740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Podemos usar uma abordagem digital e dizer que, quando o ímã está próximo do</a:t>
            </a:r>
            <a:r>
              <a:rPr lang="pt-BR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sensor, teremos nível lógico 1 e, caso contrário, nível lógico 0. Dessa forma, a cada</a:t>
            </a:r>
            <a:r>
              <a:rPr lang="pt-BR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rotação completa, teremos um único nível lógico 1 e uma sequência de 0 até que o ímã</a:t>
            </a:r>
            <a:r>
              <a:rPr lang="pt-BR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 novamente pelo sensor, formando uma onda quadrada</a:t>
            </a:r>
            <a:br>
              <a:rPr lang="pt-BR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6BC2E-A335-4B86-88E7-477B7651790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4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4D973924-3577-6847-9AB0-023F6988B8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3663" y="971832"/>
            <a:ext cx="5223821" cy="260785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lang="pt-BR" sz="6600" b="1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 marL="228600" indent="0">
              <a:buNone/>
              <a:defRPr lang="pt-BR" sz="1800" dirty="0" smtClean="0"/>
            </a:lvl2pPr>
            <a:lvl3pPr marL="685800" indent="0">
              <a:buNone/>
              <a:defRPr lang="pt-BR" sz="1800" dirty="0" smtClean="0"/>
            </a:lvl3pPr>
            <a:lvl4pPr marL="1143000" indent="0">
              <a:buNone/>
              <a:defRPr lang="pt-BR" dirty="0" smtClean="0"/>
            </a:lvl4pPr>
            <a:lvl5pPr marL="1600200" indent="0">
              <a:buNone/>
              <a:defRPr lang="pt-BR" dirty="0"/>
            </a:lvl5pPr>
          </a:lstStyle>
          <a:p>
            <a:pPr marL="0" lvl="0">
              <a:lnSpc>
                <a:spcPts val="7000"/>
              </a:lnSpc>
            </a:pPr>
            <a:r>
              <a:rPr lang="pt-BR" dirty="0"/>
              <a:t>Insira o nome da disciplina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CE513DE4-E89D-C143-A3AA-6A2C5B30547C}"/>
              </a:ext>
            </a:extLst>
          </p:cNvPr>
          <p:cNvSpPr/>
          <p:nvPr userDrawn="1"/>
        </p:nvSpPr>
        <p:spPr>
          <a:xfrm>
            <a:off x="7712240" y="2073442"/>
            <a:ext cx="6874044" cy="6874044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282FE969-1CA7-8F4F-BD71-F8D63B53864F}"/>
              </a:ext>
            </a:extLst>
          </p:cNvPr>
          <p:cNvSpPr/>
          <p:nvPr userDrawn="1"/>
        </p:nvSpPr>
        <p:spPr>
          <a:xfrm>
            <a:off x="5965267" y="-5465867"/>
            <a:ext cx="9569116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>
            <a:extLst>
              <a:ext uri="{FF2B5EF4-FFF2-40B4-BE49-F238E27FC236}">
                <a16:creationId xmlns:a16="http://schemas.microsoft.com/office/drawing/2014/main" id="{7C032C7A-2BAE-3D42-AE2F-0186DBE713B1}"/>
              </a:ext>
            </a:extLst>
          </p:cNvPr>
          <p:cNvSpPr/>
          <p:nvPr userDrawn="1"/>
        </p:nvSpPr>
        <p:spPr>
          <a:xfrm>
            <a:off x="8412462" y="1517286"/>
            <a:ext cx="3449053" cy="3449053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>
            <a:extLst>
              <a:ext uri="{FF2B5EF4-FFF2-40B4-BE49-F238E27FC236}">
                <a16:creationId xmlns:a16="http://schemas.microsoft.com/office/drawing/2014/main" id="{38FDA61E-E788-864C-B8F2-A0EE4333625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14DC3B0E-98C1-4543-86C9-32692BE53E27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D89D9BAB-2764-2342-8EFB-637AC9EBBB95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92B707A1-B152-344D-99D3-42440E89677D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D153B30C-442C-C64C-A2F3-BC127FCA3073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C54A4A45-7958-4847-920C-5442ADF684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3255" y="3746094"/>
            <a:ext cx="5205800" cy="141197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buNone/>
              <a:defRPr lang="pt-BR" sz="3200" b="1" baseline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2800" smtClean="0"/>
            </a:lvl2pPr>
            <a:lvl3pPr>
              <a:defRPr lang="pt-BR" sz="2800" smtClean="0"/>
            </a:lvl3pPr>
            <a:lvl4pPr>
              <a:defRPr lang="pt-BR" sz="2800" smtClean="0"/>
            </a:lvl4pPr>
            <a:lvl5pPr>
              <a:defRPr lang="pt-BR" sz="2800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Nome da seção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654050" y="5324475"/>
            <a:ext cx="5205413" cy="9144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>
              <a:buNone/>
              <a:defRPr lang="pt-BR" sz="2400" b="0" baseline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 lvl="0">
              <a:lnSpc>
                <a:spcPts val="7000"/>
              </a:lnSpc>
            </a:pPr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9033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>
        <p:tmplLst>
          <p:tmpl>
            <p:tnLst>
              <p:par>
                <p:cTn presetID="2" presetClass="entr" presetSubtype="8" accel="50000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Contextualiz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15CA0">
                  <a:lumMod val="87000"/>
                  <a:alpha val="6000"/>
                </a:srgbClr>
              </a:gs>
              <a:gs pos="100000">
                <a:srgbClr val="3F96CF">
                  <a:lumMod val="93000"/>
                  <a:alpha val="20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28141" y="683511"/>
            <a:ext cx="202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/>
              <a:t>Conceitos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14300" y="1244128"/>
            <a:ext cx="3816147" cy="0"/>
          </a:xfrm>
          <a:prstGeom prst="line">
            <a:avLst/>
          </a:prstGeom>
          <a:ln w="9525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Arredondado 30">
            <a:extLst>
              <a:ext uri="{FF2B5EF4-FFF2-40B4-BE49-F238E27FC236}">
                <a16:creationId xmlns:a16="http://schemas.microsoft.com/office/drawing/2014/main" id="{1968B66C-90D0-114E-A406-AB2CED57753D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00E33B5F-17BB-3B48-94DC-F03A455BD486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Arredondado 32">
            <a:extLst>
              <a:ext uri="{FF2B5EF4-FFF2-40B4-BE49-F238E27FC236}">
                <a16:creationId xmlns:a16="http://schemas.microsoft.com/office/drawing/2014/main" id="{383D0C61-A2FA-F74B-9B3E-5464EAB2DC90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10854AA5-9E88-3D4E-A07F-50E6B611361B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3DACE1BB-97FB-954A-9F4A-53F643A2A379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52EE10FD-13F5-9D4F-A9B4-A41795D530D4}"/>
              </a:ext>
            </a:extLst>
          </p:cNvPr>
          <p:cNvSpPr/>
          <p:nvPr userDrawn="1"/>
        </p:nvSpPr>
        <p:spPr>
          <a:xfrm>
            <a:off x="7759963" y="-4651581"/>
            <a:ext cx="9303162" cy="9303162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19CB79DC-D682-AC4D-BC79-C3BB6BC84E70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Arredondado 37">
            <a:extLst>
              <a:ext uri="{FF2B5EF4-FFF2-40B4-BE49-F238E27FC236}">
                <a16:creationId xmlns:a16="http://schemas.microsoft.com/office/drawing/2014/main" id="{E1181AB9-FC9D-354A-872D-E21898282F68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Arredondado 38">
            <a:extLst>
              <a:ext uri="{FF2B5EF4-FFF2-40B4-BE49-F238E27FC236}">
                <a16:creationId xmlns:a16="http://schemas.microsoft.com/office/drawing/2014/main" id="{8A7F776E-577C-174C-9FB9-269695C910F3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ágraf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ACC9734-F307-6A46-B4E4-435F43F076F3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95873"/>
            <a:ext cx="7678831" cy="0"/>
          </a:xfrm>
          <a:prstGeom prst="line">
            <a:avLst/>
          </a:prstGeom>
          <a:ln w="19050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E145B303-F7C1-0348-81D1-B68E263287D7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8EEC796E-03A2-664C-8AA1-2A64DAE6358F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A7D4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ítulo 9">
            <a:extLst>
              <a:ext uri="{FF2B5EF4-FFF2-40B4-BE49-F238E27FC236}">
                <a16:creationId xmlns:a16="http://schemas.microsoft.com/office/drawing/2014/main" id="{107B7366-67B0-AC4A-8E78-1E4E5F4F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741"/>
            <a:ext cx="10709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pt-BR" sz="4000" b="1">
                <a:solidFill>
                  <a:srgbClr val="07347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marL="0" lvl="0"/>
            <a:r>
              <a:rPr lang="pt-BR" dirty="0"/>
              <a:t>Clique para editar o título Mestre</a:t>
            </a:r>
          </a:p>
        </p:txBody>
      </p:sp>
      <p:sp>
        <p:nvSpPr>
          <p:cNvPr id="19" name="Espaço Reservado para Conteúdo 15">
            <a:extLst>
              <a:ext uri="{FF2B5EF4-FFF2-40B4-BE49-F238E27FC236}">
                <a16:creationId xmlns:a16="http://schemas.microsoft.com/office/drawing/2014/main" id="{CE1CEE93-A0B9-D74E-90C6-786F2EFCE3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90663"/>
            <a:ext cx="7564438" cy="4160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001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573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57350" indent="-28575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114550" indent="-28575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228600" lvl="0" indent="-228600"/>
            <a:r>
              <a:rPr lang="pt-BR" dirty="0"/>
              <a:t>Clique para editar os estilos de texto Mestres</a:t>
            </a:r>
          </a:p>
          <a:p>
            <a:pPr marL="685800" lvl="1" indent="-228600"/>
            <a:r>
              <a:rPr lang="pt-BR" dirty="0"/>
              <a:t>Segundo nível</a:t>
            </a:r>
          </a:p>
          <a:p>
            <a:pPr marL="1143000" lvl="2" indent="-228600"/>
            <a:r>
              <a:rPr lang="pt-BR" dirty="0"/>
              <a:t>Terceiro nível</a:t>
            </a:r>
          </a:p>
          <a:p>
            <a:pPr marL="1600200" lvl="3" indent="-228600"/>
            <a:r>
              <a:rPr lang="pt-BR" dirty="0"/>
              <a:t>Quarto nível</a:t>
            </a:r>
          </a:p>
          <a:p>
            <a:pPr marL="2057400" lvl="4" indent="-228600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2875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ACC9734-F307-6A46-B4E4-435F43F076F3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95873"/>
            <a:ext cx="7678831" cy="0"/>
          </a:xfrm>
          <a:prstGeom prst="line">
            <a:avLst/>
          </a:prstGeom>
          <a:ln w="19050">
            <a:solidFill>
              <a:srgbClr val="073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Arredondado 6">
            <a:extLst>
              <a:ext uri="{FF2B5EF4-FFF2-40B4-BE49-F238E27FC236}">
                <a16:creationId xmlns:a16="http://schemas.microsoft.com/office/drawing/2014/main" id="{E145B303-F7C1-0348-81D1-B68E263287D7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>
            <a:extLst>
              <a:ext uri="{FF2B5EF4-FFF2-40B4-BE49-F238E27FC236}">
                <a16:creationId xmlns:a16="http://schemas.microsoft.com/office/drawing/2014/main" id="{8EEC796E-03A2-664C-8AA1-2A64DAE6358F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A7D4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Conteúdo 15">
            <a:extLst>
              <a:ext uri="{FF2B5EF4-FFF2-40B4-BE49-F238E27FC236}">
                <a16:creationId xmlns:a16="http://schemas.microsoft.com/office/drawing/2014/main" id="{CE1CEE93-A0B9-D74E-90C6-786F2EFCE39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766916"/>
            <a:ext cx="7564438" cy="49140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z="2800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800100" indent="-3429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1257300" indent="-34290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57350" indent="-28575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2114550" indent="-28575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228600" lvl="0" indent="-228600"/>
            <a:r>
              <a:rPr lang="pt-BR" dirty="0"/>
              <a:t>Insira os tópicos da aula</a:t>
            </a:r>
          </a:p>
          <a:p>
            <a:pPr marL="685800" lvl="1" indent="-228600"/>
            <a:r>
              <a:rPr lang="pt-BR" dirty="0"/>
              <a:t>Segundo nível</a:t>
            </a:r>
          </a:p>
          <a:p>
            <a:pPr marL="1143000" lvl="2" indent="-228600"/>
            <a:r>
              <a:rPr lang="pt-BR" dirty="0"/>
              <a:t>Terceiro nível</a:t>
            </a:r>
          </a:p>
          <a:p>
            <a:pPr marL="1600200" lvl="3" indent="-228600"/>
            <a:r>
              <a:rPr lang="pt-BR" dirty="0"/>
              <a:t>Quarto nível</a:t>
            </a:r>
          </a:p>
          <a:p>
            <a:pPr marL="2057400" lvl="4" indent="-228600"/>
            <a:r>
              <a:rPr lang="pt-BR" dirty="0"/>
              <a:t>Quinto nível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Inte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8CEB1">
                  <a:alpha val="52000"/>
                </a:srgbClr>
              </a:gs>
              <a:gs pos="100000">
                <a:srgbClr val="74A041">
                  <a:alpha val="51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D5AD780F-29CA-5C49-BF48-F605227F934F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45029" y="652699"/>
            <a:ext cx="194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>
                <a:solidFill>
                  <a:schemeClr val="accent6">
                    <a:lumMod val="50000"/>
                  </a:schemeClr>
                </a:solidFill>
              </a:rPr>
              <a:t>Interação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14300" y="1244128"/>
            <a:ext cx="3168000" cy="0"/>
          </a:xfrm>
          <a:prstGeom prst="line">
            <a:avLst/>
          </a:prstGeom>
          <a:ln w="95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78F36A4E-7CA9-5848-826F-A32D396A98F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CD14A89C-9727-7D44-BF64-AA3BAE0C396E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996DE24F-C88C-B048-BC9B-FFEB246D28A8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CFC46E11-F5AD-9442-8AF7-E20DAA157DA2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189A93CB-EE7F-9C4E-B8AE-9E9D3EF5B662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Arredondado 40">
            <a:extLst>
              <a:ext uri="{FF2B5EF4-FFF2-40B4-BE49-F238E27FC236}">
                <a16:creationId xmlns:a16="http://schemas.microsoft.com/office/drawing/2014/main" id="{7794B61D-A023-8643-ABE4-BFFA6EB8DF8E}"/>
              </a:ext>
            </a:extLst>
          </p:cNvPr>
          <p:cNvSpPr/>
          <p:nvPr userDrawn="1"/>
        </p:nvSpPr>
        <p:spPr>
          <a:xfrm>
            <a:off x="8115300" y="-3994563"/>
            <a:ext cx="9303162" cy="9303162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B41E4FC5-327A-E048-AF7C-5C4F39E41286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B33C4FEA-AC67-BD49-B997-D0D2EA575D4D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7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  <p:bldP spid="42" grpId="0" animBg="1"/>
      <p:bldP spid="4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uma linha 32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1200"/>
            <a:ext cx="12192000" cy="28368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/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02/10/2020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0" y="0"/>
            <a:ext cx="12192000" cy="825500"/>
          </a:xfrm>
          <a:prstGeom prst="rect">
            <a:avLst/>
          </a:prstGeom>
          <a:solidFill>
            <a:srgbClr val="0E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0620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92771F9B-B98E-6344-B064-BEB651646B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C000">
                  <a:alpha val="48000"/>
                </a:srgbClr>
              </a:gs>
              <a:gs pos="100000">
                <a:srgbClr val="F6D99E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D5AD780F-29CA-5C49-BF48-F605227F934F}"/>
              </a:ext>
            </a:extLst>
          </p:cNvPr>
          <p:cNvCxnSpPr>
            <a:cxnSpLocks/>
          </p:cNvCxnSpPr>
          <p:nvPr userDrawn="1"/>
        </p:nvCxnSpPr>
        <p:spPr>
          <a:xfrm>
            <a:off x="723807" y="5829771"/>
            <a:ext cx="739149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3C70AE-6767-D74E-B761-80E0C5D7D753}"/>
              </a:ext>
            </a:extLst>
          </p:cNvPr>
          <p:cNvSpPr txBox="1"/>
          <p:nvPr userDrawn="1"/>
        </p:nvSpPr>
        <p:spPr>
          <a:xfrm>
            <a:off x="1045029" y="696943"/>
            <a:ext cx="3207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sz="4000" b="1">
                <a:solidFill>
                  <a:srgbClr val="073472"/>
                </a:solidFill>
                <a:cs typeface="Arial" panose="020B0604020202020204" pitchFamily="34" charset="0"/>
              </a:defRPr>
            </a:lvl1pPr>
          </a:lstStyle>
          <a:p>
            <a:pPr lvl="0"/>
            <a:r>
              <a:rPr lang="pt-BR" sz="3600" b="0" dirty="0">
                <a:solidFill>
                  <a:schemeClr val="accent2">
                    <a:lumMod val="75000"/>
                  </a:schemeClr>
                </a:solidFill>
              </a:rPr>
              <a:t>Resolução da SP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134BDC1-F1FC-9641-B0FC-9131DBD392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841500"/>
            <a:ext cx="6972300" cy="341629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>
              <a:buNone/>
              <a:defRPr lang="pt-BR" sz="6600" b="1" baseline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defRPr>
            </a:lvl1pPr>
            <a:lvl2pPr>
              <a:defRPr lang="pt-BR" sz="1800" smtClean="0"/>
            </a:lvl2pPr>
            <a:lvl3pPr>
              <a:defRPr lang="pt-BR" sz="1800" smtClean="0"/>
            </a:lvl3pPr>
            <a:lvl4pPr>
              <a:defRPr lang="pt-BR" smtClean="0"/>
            </a:lvl4pPr>
            <a:lvl5pPr>
              <a:defRPr lang="pt-BR"/>
            </a:lvl5pPr>
          </a:lstStyle>
          <a:p>
            <a:pPr marL="228600" lvl="0" indent="-228600">
              <a:lnSpc>
                <a:spcPts val="7000"/>
              </a:lnSpc>
            </a:pPr>
            <a:r>
              <a:rPr lang="pt-BR" dirty="0"/>
              <a:t>Insira o título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0475AE9-87CE-E541-B693-F4EB9A2B3CAD}"/>
              </a:ext>
            </a:extLst>
          </p:cNvPr>
          <p:cNvCxnSpPr>
            <a:cxnSpLocks/>
          </p:cNvCxnSpPr>
          <p:nvPr userDrawn="1"/>
        </p:nvCxnSpPr>
        <p:spPr>
          <a:xfrm>
            <a:off x="-142662" y="1343274"/>
            <a:ext cx="435600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78F36A4E-7CA9-5848-826F-A32D396A98F0}"/>
              </a:ext>
            </a:extLst>
          </p:cNvPr>
          <p:cNvSpPr/>
          <p:nvPr userDrawn="1"/>
        </p:nvSpPr>
        <p:spPr>
          <a:xfrm>
            <a:off x="-2331421" y="-973432"/>
            <a:ext cx="2091236" cy="8784985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CD14A89C-9727-7D44-BF64-AA3BAE0C396E}"/>
              </a:ext>
            </a:extLst>
          </p:cNvPr>
          <p:cNvSpPr/>
          <p:nvPr userDrawn="1"/>
        </p:nvSpPr>
        <p:spPr>
          <a:xfrm>
            <a:off x="12362831" y="-1365498"/>
            <a:ext cx="4727513" cy="9569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996DE24F-C88C-B048-BC9B-FFEB246D28A8}"/>
              </a:ext>
            </a:extLst>
          </p:cNvPr>
          <p:cNvSpPr/>
          <p:nvPr userDrawn="1"/>
        </p:nvSpPr>
        <p:spPr>
          <a:xfrm>
            <a:off x="13092060" y="-705678"/>
            <a:ext cx="1995540" cy="8269356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CFC46E11-F5AD-9442-8AF7-E20DAA157DA2}"/>
              </a:ext>
            </a:extLst>
          </p:cNvPr>
          <p:cNvSpPr/>
          <p:nvPr userDrawn="1"/>
        </p:nvSpPr>
        <p:spPr>
          <a:xfrm>
            <a:off x="-3732501" y="-2067682"/>
            <a:ext cx="3193992" cy="11555293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189A93CB-EE7F-9C4E-B8AE-9E9D3EF5B662}"/>
              </a:ext>
            </a:extLst>
          </p:cNvPr>
          <p:cNvSpPr/>
          <p:nvPr userDrawn="1"/>
        </p:nvSpPr>
        <p:spPr>
          <a:xfrm>
            <a:off x="12432184" y="-2723322"/>
            <a:ext cx="3748719" cy="11930270"/>
          </a:xfrm>
          <a:prstGeom prst="roundRect">
            <a:avLst/>
          </a:prstGeom>
          <a:solidFill>
            <a:srgbClr val="07347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Arredondado 40">
            <a:extLst>
              <a:ext uri="{FF2B5EF4-FFF2-40B4-BE49-F238E27FC236}">
                <a16:creationId xmlns:a16="http://schemas.microsoft.com/office/drawing/2014/main" id="{7794B61D-A023-8643-ABE4-BFFA6EB8DF8E}"/>
              </a:ext>
            </a:extLst>
          </p:cNvPr>
          <p:cNvSpPr/>
          <p:nvPr userDrawn="1"/>
        </p:nvSpPr>
        <p:spPr>
          <a:xfrm>
            <a:off x="8115300" y="-3994563"/>
            <a:ext cx="9303162" cy="9303162"/>
          </a:xfrm>
          <a:prstGeom prst="roundRect">
            <a:avLst/>
          </a:prstGeom>
          <a:solidFill>
            <a:srgbClr val="FFC54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B41E4FC5-327A-E048-AF7C-5C4F39E41286}"/>
              </a:ext>
            </a:extLst>
          </p:cNvPr>
          <p:cNvSpPr/>
          <p:nvPr userDrawn="1"/>
        </p:nvSpPr>
        <p:spPr>
          <a:xfrm>
            <a:off x="8570681" y="3929382"/>
            <a:ext cx="4569907" cy="4294116"/>
          </a:xfrm>
          <a:prstGeom prst="roundRect">
            <a:avLst/>
          </a:prstGeom>
          <a:solidFill>
            <a:srgbClr val="84C1A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Arredondado 42">
            <a:extLst>
              <a:ext uri="{FF2B5EF4-FFF2-40B4-BE49-F238E27FC236}">
                <a16:creationId xmlns:a16="http://schemas.microsoft.com/office/drawing/2014/main" id="{B33C4FEA-AC67-BD49-B997-D0D2EA575D4D}"/>
              </a:ext>
            </a:extLst>
          </p:cNvPr>
          <p:cNvSpPr/>
          <p:nvPr userDrawn="1"/>
        </p:nvSpPr>
        <p:spPr>
          <a:xfrm>
            <a:off x="10580574" y="2673397"/>
            <a:ext cx="1934922" cy="1838068"/>
          </a:xfrm>
          <a:prstGeom prst="roundRect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81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animBg="1"/>
      <p:bldP spid="29" grpId="0" animBg="1"/>
      <p:bldP spid="30" grpId="0" animBg="1"/>
      <p:bldP spid="40" grpId="0" animBg="1"/>
      <p:bldP spid="41" grpId="0" animBg="1"/>
      <p:bldP spid="42" grpId="0" animBg="1"/>
      <p:bldP spid="4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uma l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797524" y="5436416"/>
            <a:ext cx="571208" cy="2166257"/>
          </a:xfrm>
          <a:prstGeom prst="rect">
            <a:avLst/>
          </a:prstGeom>
        </p:spPr>
      </p:pic>
      <p:sp>
        <p:nvSpPr>
          <p:cNvPr id="11" name="Retângulo 10"/>
          <p:cNvSpPr/>
          <p:nvPr userDrawn="1"/>
        </p:nvSpPr>
        <p:spPr>
          <a:xfrm>
            <a:off x="0" y="6682154"/>
            <a:ext cx="12192000" cy="175847"/>
          </a:xfrm>
          <a:prstGeom prst="rect">
            <a:avLst/>
          </a:prstGeom>
          <a:solidFill>
            <a:srgbClr val="024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3" r="20601"/>
          <a:stretch/>
        </p:blipFill>
        <p:spPr>
          <a:xfrm rot="5400000" flipH="1">
            <a:off x="10861332" y="-835591"/>
            <a:ext cx="495078" cy="216625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39184" y="1052514"/>
            <a:ext cx="11713633" cy="55448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adicionar um texto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839D-C5AF-4FCC-B3CB-C785EF2D0401}" type="datetimeFigureOut">
              <a:rPr lang="pt-BR" smtClean="0"/>
              <a:pPr/>
              <a:t>02/10/2020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A49D4-CACC-4A4B-871D-DCC18FF57A1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184" y="188914"/>
            <a:ext cx="11713633" cy="596881"/>
          </a:xfrm>
        </p:spPr>
        <p:txBody>
          <a:bodyPr/>
          <a:lstStyle>
            <a:lvl1pPr>
              <a:defRPr>
                <a:solidFill>
                  <a:srgbClr val="3C87AD"/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116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61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9" r:id="rId4"/>
    <p:sldLayoutId id="2147483668" r:id="rId5"/>
    <p:sldLayoutId id="2147483671" r:id="rId6"/>
    <p:sldLayoutId id="2147483672" r:id="rId7"/>
    <p:sldLayoutId id="2147483673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CE8A248-461D-3044-9E10-9AB650B0C4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Eletrônica Analógica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BFAEFC-CC6E-EC44-A4D0-2291BB2E5F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Aula 6 – Polarização CC dos </a:t>
            </a:r>
            <a:r>
              <a:rPr lang="pt-BR" dirty="0" err="1"/>
              <a:t>TBJs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813561-4B96-8449-9382-E460FA43FE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>
                <a:solidFill>
                  <a:srgbClr val="404040"/>
                </a:solidFill>
              </a:rPr>
              <a:t>Prof. Giancarlo Michelino Gaeta Lopes</a:t>
            </a:r>
          </a:p>
        </p:txBody>
      </p:sp>
    </p:spTree>
    <p:extLst>
      <p:ext uri="{BB962C8B-B14F-4D97-AF65-F5344CB8AC3E}">
        <p14:creationId xmlns:p14="http://schemas.microsoft.com/office/powerpoint/2010/main" val="55981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CE21274-40B0-4B83-ABDD-E747369544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</p:spTree>
    <p:extLst>
      <p:ext uri="{BB962C8B-B14F-4D97-AF65-F5344CB8AC3E}">
        <p14:creationId xmlns:p14="http://schemas.microsoft.com/office/powerpoint/2010/main" val="146392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838200" y="766916"/>
            <a:ext cx="3989503" cy="4914081"/>
          </a:xfrm>
        </p:spPr>
        <p:txBody>
          <a:bodyPr/>
          <a:lstStyle/>
          <a:p>
            <a:pPr marL="454025"/>
            <a:r>
              <a:rPr lang="pt-BR" dirty="0">
                <a:solidFill>
                  <a:schemeClr val="tx1"/>
                </a:solidFill>
                <a:latin typeface="Foco"/>
              </a:rPr>
              <a:t>É preciso acionar um motor com um CLP, para isso se montou o circuito da figura. Calcule R</a:t>
            </a:r>
            <a:r>
              <a:rPr lang="pt-BR" baseline="-25000" dirty="0">
                <a:solidFill>
                  <a:schemeClr val="tx1"/>
                </a:solidFill>
                <a:latin typeface="Foco"/>
              </a:rPr>
              <a:t>B</a:t>
            </a:r>
            <a:r>
              <a:rPr lang="pt-BR" dirty="0">
                <a:solidFill>
                  <a:schemeClr val="tx1"/>
                </a:solidFill>
                <a:latin typeface="Foco"/>
              </a:rPr>
              <a:t> de forma que a corrente do motor seja 200mA, para V</a:t>
            </a:r>
            <a:r>
              <a:rPr lang="pt-BR" baseline="-25000" dirty="0">
                <a:solidFill>
                  <a:schemeClr val="tx1"/>
                </a:solidFill>
                <a:latin typeface="Foco"/>
              </a:rPr>
              <a:t>IN</a:t>
            </a:r>
            <a:r>
              <a:rPr lang="pt-BR" dirty="0">
                <a:solidFill>
                  <a:schemeClr val="tx1"/>
                </a:solidFill>
                <a:latin typeface="Foco"/>
              </a:rPr>
              <a:t> (tensão do CLP) de 24V.</a:t>
            </a:r>
          </a:p>
          <a:p>
            <a:pPr marL="454025"/>
            <a:r>
              <a:rPr lang="pt-BR" dirty="0">
                <a:solidFill>
                  <a:schemeClr val="tx1"/>
                </a:solidFill>
                <a:latin typeface="Foco"/>
              </a:rPr>
              <a:t>V</a:t>
            </a:r>
            <a:r>
              <a:rPr lang="pt-BR" baseline="-25000" dirty="0">
                <a:solidFill>
                  <a:schemeClr val="tx1"/>
                </a:solidFill>
                <a:latin typeface="Foco"/>
              </a:rPr>
              <a:t>BE</a:t>
            </a:r>
            <a:r>
              <a:rPr lang="pt-BR" dirty="0">
                <a:solidFill>
                  <a:schemeClr val="tx1"/>
                </a:solidFill>
                <a:latin typeface="Foco"/>
              </a:rPr>
              <a:t> = 0,7 V;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467" y="872837"/>
            <a:ext cx="5060558" cy="438381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096000" y="5391560"/>
            <a:ext cx="1948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autor.</a:t>
            </a:r>
          </a:p>
        </p:txBody>
      </p:sp>
    </p:spTree>
    <p:extLst>
      <p:ext uri="{BB962C8B-B14F-4D97-AF65-F5344CB8AC3E}">
        <p14:creationId xmlns:p14="http://schemas.microsoft.com/office/powerpoint/2010/main" val="347377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4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454025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Atuando como chave:</a:t>
                </a:r>
              </a:p>
              <a:p>
                <a:pPr marL="796925" lvl="1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Corte e saturação;</a:t>
                </a:r>
              </a:p>
              <a:p>
                <a:pPr marL="468313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Dados:</a:t>
                </a:r>
              </a:p>
              <a:p>
                <a:pPr marL="811213" lvl="1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Saturação forte: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  <a:latin typeface="Foco"/>
                    <a:ea typeface="Cambria Math" panose="02040503050406030204" pitchFamily="18" charset="0"/>
                  </a:rPr>
                  <a:t>.</a:t>
                </a:r>
              </a:p>
              <a:p>
                <a:pPr marL="811213"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pt-B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811213"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=0,7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pt-BR" b="0" dirty="0">
                  <a:solidFill>
                    <a:schemeClr val="tx1"/>
                  </a:solidFill>
                  <a:latin typeface="Foco"/>
                </a:endParaRPr>
              </a:p>
              <a:p>
                <a:pPr marL="811213"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811213" lvl="1"/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chemeClr val="tx1"/>
                  </a:solidFill>
                  <a:latin typeface="Foco"/>
                </a:endParaRPr>
              </a:p>
            </p:txBody>
          </p:sp>
        </mc:Choice>
        <mc:Fallback>
          <p:sp>
            <p:nvSpPr>
              <p:cNvPr id="3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52" t="-6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0C6AE2D3-67F0-4DF0-B2B9-49C5F20D4E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467" y="872837"/>
            <a:ext cx="5060558" cy="438381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8CED16C-10A8-4D80-BD26-DD0C1C5C2BA5}"/>
              </a:ext>
            </a:extLst>
          </p:cNvPr>
          <p:cNvSpPr/>
          <p:nvPr/>
        </p:nvSpPr>
        <p:spPr>
          <a:xfrm>
            <a:off x="6096000" y="5391560"/>
            <a:ext cx="1948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autor.</a:t>
            </a:r>
          </a:p>
        </p:txBody>
      </p:sp>
    </p:spTree>
    <p:extLst>
      <p:ext uri="{BB962C8B-B14F-4D97-AF65-F5344CB8AC3E}">
        <p14:creationId xmlns:p14="http://schemas.microsoft.com/office/powerpoint/2010/main" val="665168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4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838200" y="766916"/>
                <a:ext cx="5576455" cy="4914081"/>
              </a:xfrm>
            </p:spPr>
            <p:txBody>
              <a:bodyPr/>
              <a:lstStyle/>
              <a:p>
                <a:pPr marL="454025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Calculando:</a:t>
                </a:r>
              </a:p>
              <a:p>
                <a:pPr marL="46831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46831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200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468313" lvl="1" indent="0">
                  <a:buNone/>
                </a:pPr>
                <a:endParaRPr lang="pt-BR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6831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46831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=0,7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468313" lvl="1" indent="0">
                  <a:buNone/>
                </a:pPr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46831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𝐼𝑁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24−0,7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0,02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=1165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46831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&gt;1,2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0" indent="0">
                  <a:buNone/>
                </a:pPr>
                <a:endParaRPr lang="pt-BR" dirty="0">
                  <a:solidFill>
                    <a:schemeClr val="tx1"/>
                  </a:solidFill>
                  <a:latin typeface="Foco"/>
                </a:endParaRPr>
              </a:p>
            </p:txBody>
          </p:sp>
        </mc:Choice>
        <mc:Fallback>
          <p:sp>
            <p:nvSpPr>
              <p:cNvPr id="3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838200" y="766916"/>
                <a:ext cx="5576455" cy="4914081"/>
              </a:xfrm>
              <a:blipFill>
                <a:blip r:embed="rId2"/>
                <a:stretch>
                  <a:fillRect l="-1969" t="-6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767F46F2-624B-4AFB-91E9-062F2862DAE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07" y="452393"/>
            <a:ext cx="3738661" cy="323869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DB68A0E-DA4B-40F7-ACFB-CAB532AC1C1D}"/>
              </a:ext>
            </a:extLst>
          </p:cNvPr>
          <p:cNvSpPr/>
          <p:nvPr/>
        </p:nvSpPr>
        <p:spPr>
          <a:xfrm>
            <a:off x="7428461" y="3691083"/>
            <a:ext cx="1948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autor.</a:t>
            </a:r>
          </a:p>
        </p:txBody>
      </p:sp>
    </p:spTree>
    <p:extLst>
      <p:ext uri="{BB962C8B-B14F-4D97-AF65-F5344CB8AC3E}">
        <p14:creationId xmlns:p14="http://schemas.microsoft.com/office/powerpoint/2010/main" val="3566545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7997044-E418-4ABD-B897-EFBBC18EC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Polarização de transistor</a:t>
            </a:r>
          </a:p>
        </p:txBody>
      </p:sp>
    </p:spTree>
    <p:extLst>
      <p:ext uri="{BB962C8B-B14F-4D97-AF65-F5344CB8AC3E}">
        <p14:creationId xmlns:p14="http://schemas.microsoft.com/office/powerpoint/2010/main" val="45057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704741"/>
            <a:ext cx="10709835" cy="646331"/>
          </a:xfrm>
        </p:spPr>
        <p:txBody>
          <a:bodyPr/>
          <a:lstStyle/>
          <a:p>
            <a:r>
              <a:rPr lang="pt-BR" dirty="0"/>
              <a:t>Transistor como Fonte de Corrente</a:t>
            </a:r>
          </a:p>
        </p:txBody>
      </p:sp>
      <p:sp>
        <p:nvSpPr>
          <p:cNvPr id="6" name="Espaço Reservado para Conteúdo 4"/>
          <p:cNvSpPr txBox="1">
            <a:spLocks/>
          </p:cNvSpPr>
          <p:nvPr/>
        </p:nvSpPr>
        <p:spPr>
          <a:xfrm>
            <a:off x="8597063" y="1351072"/>
            <a:ext cx="2950972" cy="5668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42925" indent="-454025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95350" indent="-438150" algn="l" defTabSz="914400" rtl="0" eaLnBrk="1" latinLnBrk="0" hangingPunct="1">
              <a:spcBef>
                <a:spcPct val="20000"/>
              </a:spcBef>
              <a:buClr>
                <a:srgbClr val="3997D3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997D3"/>
              </a:buClr>
              <a:buSzPct val="90000"/>
              <a:buFont typeface="Arial" panose="020B0604020202020204" pitchFamily="34" charset="0"/>
              <a:buChar char="•"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3997D3"/>
              </a:buClr>
              <a:buFont typeface="Arial" panose="020B0604020202020204" pitchFamily="34" charset="0"/>
              <a:buChar char="-"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3997D3"/>
              </a:buClr>
              <a:buFont typeface="Arial" panose="020B0604020202020204" pitchFamily="34" charset="0"/>
              <a:buChar char="·"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4025"/>
            <a:r>
              <a:rPr lang="pt-BR" dirty="0">
                <a:solidFill>
                  <a:schemeClr val="tx1"/>
                </a:solidFill>
                <a:latin typeface="Foco"/>
              </a:rPr>
              <a:t>Opera na Região Ativa (ponto Q).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04" y="1245617"/>
            <a:ext cx="2417299" cy="4491315"/>
          </a:xfrm>
          <a:prstGeom prst="rect">
            <a:avLst/>
          </a:prstGeom>
        </p:spPr>
      </p:pic>
      <p:pic>
        <p:nvPicPr>
          <p:cNvPr id="1026" name="Picture 2" descr="xx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11" y="1740955"/>
            <a:ext cx="4745182" cy="3857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5662920" y="5616667"/>
            <a:ext cx="1948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autor.</a:t>
            </a:r>
          </a:p>
        </p:txBody>
      </p:sp>
      <p:sp>
        <p:nvSpPr>
          <p:cNvPr id="8" name="Retângulo 7"/>
          <p:cNvSpPr/>
          <p:nvPr/>
        </p:nvSpPr>
        <p:spPr>
          <a:xfrm>
            <a:off x="2267079" y="5598433"/>
            <a:ext cx="26186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https://goo.gl/images/ouiud78S</a:t>
            </a:r>
          </a:p>
        </p:txBody>
      </p:sp>
    </p:spTree>
    <p:extLst>
      <p:ext uri="{BB962C8B-B14F-4D97-AF65-F5344CB8AC3E}">
        <p14:creationId xmlns:p14="http://schemas.microsoft.com/office/powerpoint/2010/main" val="368171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704741"/>
            <a:ext cx="10709835" cy="646331"/>
          </a:xfrm>
        </p:spPr>
        <p:txBody>
          <a:bodyPr/>
          <a:lstStyle/>
          <a:p>
            <a:r>
              <a:rPr lang="pt-BR" dirty="0">
                <a:latin typeface="Foco"/>
              </a:rPr>
              <a:t>Polarização da base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4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838200" y="1490663"/>
                <a:ext cx="4582156" cy="4160837"/>
              </a:xfrm>
            </p:spPr>
            <p:txBody>
              <a:bodyPr/>
              <a:lstStyle/>
              <a:p>
                <a:pPr marL="454025"/>
                <a:r>
                  <a:rPr lang="pt-BR" dirty="0">
                    <a:latin typeface="Foco"/>
                  </a:rPr>
                  <a:t>Chamado também de polarização fixa.</a:t>
                </a:r>
              </a:p>
              <a:p>
                <a:pPr marL="811213" lvl="1"/>
                <a:r>
                  <a:rPr lang="pt-BR" dirty="0">
                    <a:latin typeface="Foco"/>
                  </a:rPr>
                  <a:t>Ponto Q instável.</a:t>
                </a:r>
              </a:p>
              <a:p>
                <a:pPr marL="811213" lvl="1"/>
                <a:r>
                  <a:rPr lang="pt-BR" dirty="0">
                    <a:latin typeface="Foco"/>
                  </a:rPr>
                  <a:t>Malha da Base.</a:t>
                </a:r>
              </a:p>
              <a:p>
                <a:pPr marL="37306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𝐶𝐶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𝐵𝐸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>
                  <a:latin typeface="Foco"/>
                </a:endParaRPr>
              </a:p>
              <a:p>
                <a:pPr marL="811213" lvl="1"/>
                <a:r>
                  <a:rPr lang="pt-BR" dirty="0">
                    <a:latin typeface="Foco"/>
                  </a:rPr>
                  <a:t>Malha do Coletor.</a:t>
                </a:r>
              </a:p>
              <a:p>
                <a:pPr marL="37306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𝐶𝐶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>
                  <a:latin typeface="Foco"/>
                </a:endParaRPr>
              </a:p>
              <a:p>
                <a:pPr marL="0" indent="0">
                  <a:buNone/>
                </a:pPr>
                <a:endParaRPr lang="pt-BR" dirty="0">
                  <a:latin typeface="Foco"/>
                </a:endParaRPr>
              </a:p>
              <a:p>
                <a:pPr marL="454025"/>
                <a:endParaRPr lang="pt-BR" dirty="0"/>
              </a:p>
              <a:p>
                <a:pPr marL="454025"/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838200" y="1490663"/>
                <a:ext cx="4582156" cy="4160837"/>
              </a:xfrm>
              <a:blipFill>
                <a:blip r:embed="rId2"/>
                <a:stretch>
                  <a:fillRect l="-2397" t="-733" b="-4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Imagem 56" descr="C:\Users\Charles\Desktop\Nova pasta\5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70" y="704741"/>
            <a:ext cx="2281624" cy="4768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815305" y="5514092"/>
            <a:ext cx="1948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autor.</a:t>
            </a:r>
          </a:p>
        </p:txBody>
      </p:sp>
    </p:spTree>
    <p:extLst>
      <p:ext uri="{BB962C8B-B14F-4D97-AF65-F5344CB8AC3E}">
        <p14:creationId xmlns:p14="http://schemas.microsoft.com/office/powerpoint/2010/main" val="239441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Polarização com Realimentação do Emissor</a:t>
            </a:r>
            <a:endParaRPr lang="pt-BR" dirty="0">
              <a:latin typeface="Foc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4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838200" y="1490663"/>
                <a:ext cx="5105400" cy="4160837"/>
              </a:xfrm>
            </p:spPr>
            <p:txBody>
              <a:bodyPr/>
              <a:lstStyle/>
              <a:p>
                <a:pPr marL="454025"/>
                <a:r>
                  <a:rPr lang="pt-BR" dirty="0">
                    <a:latin typeface="Foco"/>
                  </a:rPr>
                  <a:t>Variação no emissor influencia</a:t>
                </a:r>
                <a:br>
                  <a:rPr lang="pt-BR" dirty="0">
                    <a:latin typeface="Foco"/>
                  </a:rPr>
                </a:br>
                <a:r>
                  <a:rPr lang="pt-BR" dirty="0">
                    <a:latin typeface="Foco"/>
                  </a:rPr>
                  <a:t>na base.</a:t>
                </a:r>
              </a:p>
              <a:p>
                <a:pPr marL="811213"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pt-BR" dirty="0">
                    <a:latin typeface="Foco"/>
                  </a:rPr>
                  <a:t> proporcional ao ganho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𝐶𝐶</m:t>
                        </m:r>
                      </m:sub>
                    </m:sSub>
                  </m:oMath>
                </a14:m>
                <a:r>
                  <a:rPr lang="pt-BR" dirty="0">
                    <a:latin typeface="Foco"/>
                  </a:rPr>
                  <a:t>.</a:t>
                </a:r>
              </a:p>
              <a:p>
                <a:pPr marL="811213" lvl="1"/>
                <a:r>
                  <a:rPr lang="pt-BR" dirty="0"/>
                  <a:t>Considerando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pt-BR" dirty="0">
                    <a:latin typeface="Foco"/>
                  </a:rPr>
                  <a:t>:</a:t>
                </a:r>
              </a:p>
              <a:p>
                <a:pPr marL="1268413" lvl="2"/>
                <a:r>
                  <a:rPr lang="pt-BR" dirty="0">
                    <a:latin typeface="Foco"/>
                  </a:rPr>
                  <a:t>Malha da Base.</a:t>
                </a:r>
              </a:p>
              <a:p>
                <a:pPr marL="37306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𝐶𝐶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𝐵𝐸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𝐶𝐶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>
                  <a:latin typeface="Foco"/>
                </a:endParaRPr>
              </a:p>
              <a:p>
                <a:pPr marL="0" indent="0">
                  <a:buNone/>
                </a:pPr>
                <a:endParaRPr lang="pt-BR" dirty="0">
                  <a:latin typeface="Foco"/>
                </a:endParaRPr>
              </a:p>
            </p:txBody>
          </p:sp>
        </mc:Choice>
        <mc:Fallback>
          <p:sp>
            <p:nvSpPr>
              <p:cNvPr id="3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838200" y="1490663"/>
                <a:ext cx="5105400" cy="4160837"/>
              </a:xfrm>
              <a:blipFill>
                <a:blip r:embed="rId2"/>
                <a:stretch>
                  <a:fillRect l="-2151" t="-733" r="-7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Imagem 99" descr="C:\Users\Charles\Desktop\Nova pasta\22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511" y="1350430"/>
            <a:ext cx="1773380" cy="444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274225" y="5575913"/>
            <a:ext cx="1948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autor.</a:t>
            </a:r>
          </a:p>
        </p:txBody>
      </p:sp>
    </p:spTree>
    <p:extLst>
      <p:ext uri="{BB962C8B-B14F-4D97-AF65-F5344CB8AC3E}">
        <p14:creationId xmlns:p14="http://schemas.microsoft.com/office/powerpoint/2010/main" val="254122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4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454025"/>
                <a:r>
                  <a:rPr lang="pt-BR" dirty="0">
                    <a:latin typeface="Foco"/>
                  </a:rPr>
                  <a:t>Variação no emissor influencia</a:t>
                </a:r>
                <a:br>
                  <a:rPr lang="pt-BR" dirty="0">
                    <a:latin typeface="Foco"/>
                  </a:rPr>
                </a:br>
                <a:r>
                  <a:rPr lang="pt-BR" dirty="0">
                    <a:latin typeface="Foco"/>
                  </a:rPr>
                  <a:t>na base.</a:t>
                </a:r>
              </a:p>
              <a:p>
                <a:pPr marL="373063" lvl="1" indent="0">
                  <a:buNone/>
                </a:pPr>
                <a:endParaRPr lang="pt-BR" dirty="0">
                  <a:latin typeface="Foco"/>
                </a:endParaRPr>
              </a:p>
              <a:p>
                <a:pPr marL="811213" lvl="1"/>
                <a:r>
                  <a:rPr lang="pt-BR" dirty="0">
                    <a:latin typeface="Foco"/>
                  </a:rPr>
                  <a:t>Malha do Coletor.</a:t>
                </a:r>
              </a:p>
              <a:p>
                <a:pPr marL="37306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𝐶𝐶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>
                  <a:latin typeface="Foco"/>
                </a:endParaRPr>
              </a:p>
              <a:p>
                <a:pPr marL="0" indent="0">
                  <a:buNone/>
                </a:pPr>
                <a:endParaRPr lang="pt-BR" dirty="0">
                  <a:latin typeface="Foco"/>
                </a:endParaRPr>
              </a:p>
              <a:p>
                <a:pPr marL="454025"/>
                <a:endParaRPr lang="pt-BR" dirty="0"/>
              </a:p>
              <a:p>
                <a:pPr marL="454025"/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52" t="-6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Imagem 99" descr="C:\Users\Charles\Desktop\Nova pasta\22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284" y="524490"/>
            <a:ext cx="1948354" cy="4879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6246456" y="5542497"/>
            <a:ext cx="1948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autor.</a:t>
            </a:r>
          </a:p>
        </p:txBody>
      </p:sp>
    </p:spTree>
    <p:extLst>
      <p:ext uri="{BB962C8B-B14F-4D97-AF65-F5344CB8AC3E}">
        <p14:creationId xmlns:p14="http://schemas.microsoft.com/office/powerpoint/2010/main" val="66474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Polarização com Realimentação do Coletor</a:t>
            </a:r>
            <a:endParaRPr lang="pt-BR" dirty="0">
              <a:latin typeface="Foc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4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838200" y="1490663"/>
                <a:ext cx="5685710" cy="4160837"/>
              </a:xfrm>
            </p:spPr>
            <p:txBody>
              <a:bodyPr/>
              <a:lstStyle/>
              <a:p>
                <a:pPr marL="454025"/>
                <a:r>
                  <a:rPr lang="pt-BR" dirty="0">
                    <a:latin typeface="Foco"/>
                  </a:rPr>
                  <a:t>Conhecido como </a:t>
                </a:r>
                <a:r>
                  <a:rPr lang="pt-BR" dirty="0" err="1">
                    <a:latin typeface="Foco"/>
                  </a:rPr>
                  <a:t>autopolarização</a:t>
                </a:r>
                <a:r>
                  <a:rPr lang="pt-BR" dirty="0">
                    <a:latin typeface="Foco"/>
                  </a:rPr>
                  <a:t>.</a:t>
                </a:r>
              </a:p>
              <a:p>
                <a:pPr marL="811213" lvl="1"/>
                <a:r>
                  <a:rPr lang="pt-BR" dirty="0">
                    <a:latin typeface="Foco"/>
                  </a:rPr>
                  <a:t>Boa resposta à frequência.</a:t>
                </a:r>
              </a:p>
              <a:p>
                <a:pPr marL="811213" lvl="1"/>
                <a:r>
                  <a:rPr lang="pt-BR" dirty="0">
                    <a:latin typeface="Foco"/>
                  </a:rPr>
                  <a:t>Malha da Base.</a:t>
                </a:r>
              </a:p>
              <a:p>
                <a:pPr marL="37306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𝐶𝐶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𝐵𝐸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𝐶𝐶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>
                  <a:latin typeface="Foco"/>
                </a:endParaRPr>
              </a:p>
              <a:p>
                <a:pPr marL="811213" lvl="1"/>
                <a:r>
                  <a:rPr lang="pt-BR" dirty="0">
                    <a:latin typeface="Foco"/>
                  </a:rPr>
                  <a:t>Malha do Coletor.</a:t>
                </a:r>
              </a:p>
              <a:p>
                <a:pPr marL="37306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𝐶𝐶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838200" y="1490663"/>
                <a:ext cx="5685710" cy="4160837"/>
              </a:xfrm>
              <a:blipFill>
                <a:blip r:embed="rId2"/>
                <a:stretch>
                  <a:fillRect l="-1931" t="-7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 descr="5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910" y="1254384"/>
            <a:ext cx="1923942" cy="4438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6499498" y="5661603"/>
            <a:ext cx="1948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autor.</a:t>
            </a:r>
          </a:p>
        </p:txBody>
      </p:sp>
    </p:spTree>
    <p:extLst>
      <p:ext uri="{BB962C8B-B14F-4D97-AF65-F5344CB8AC3E}">
        <p14:creationId xmlns:p14="http://schemas.microsoft.com/office/powerpoint/2010/main" val="1389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B39A-C79B-694E-9EF3-182C515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 aula passada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EEB78-BC6B-7D44-8435-E5F45D1A4E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Transistor:</a:t>
            </a:r>
          </a:p>
          <a:p>
            <a:pPr lvl="1"/>
            <a:r>
              <a:rPr lang="pt-BR" dirty="0"/>
              <a:t>Estrutura interna;</a:t>
            </a:r>
          </a:p>
          <a:p>
            <a:pPr lvl="1"/>
            <a:r>
              <a:rPr lang="pt-BR" dirty="0"/>
              <a:t>Pinagem;</a:t>
            </a:r>
          </a:p>
          <a:p>
            <a:pPr lvl="1"/>
            <a:r>
              <a:rPr lang="pt-BR" dirty="0"/>
              <a:t>Configurações e curvas de funcionamento;</a:t>
            </a:r>
          </a:p>
          <a:p>
            <a:pPr lvl="1"/>
            <a:r>
              <a:rPr lang="pt-BR" dirty="0"/>
              <a:t>Informações do datasheet;</a:t>
            </a:r>
          </a:p>
          <a:p>
            <a:pPr lvl="1"/>
            <a:r>
              <a:rPr lang="pt-BR" dirty="0"/>
              <a:t>Aplicações;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1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Polarização do Emissor</a:t>
            </a:r>
            <a:endParaRPr lang="pt-BR" dirty="0">
              <a:latin typeface="Foco"/>
            </a:endParaRPr>
          </a:p>
        </p:txBody>
      </p:sp>
      <p:sp>
        <p:nvSpPr>
          <p:cNvPr id="3" name="Espaço Reservado para Conteúdo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4025"/>
            <a:r>
              <a:rPr lang="pt-BR" dirty="0">
                <a:latin typeface="Foco"/>
              </a:rPr>
              <a:t>Usada para tensões positiva e</a:t>
            </a:r>
            <a:br>
              <a:rPr lang="pt-BR" dirty="0">
                <a:latin typeface="Foco"/>
              </a:rPr>
            </a:br>
            <a:r>
              <a:rPr lang="pt-BR" dirty="0">
                <a:latin typeface="Foco"/>
              </a:rPr>
              <a:t>negativa (alimentação separada).</a:t>
            </a:r>
          </a:p>
          <a:p>
            <a:pPr marL="811213" lvl="1"/>
            <a:r>
              <a:rPr lang="pt-BR" dirty="0">
                <a:latin typeface="Foco"/>
              </a:rPr>
              <a:t>Tensão de R</a:t>
            </a:r>
            <a:r>
              <a:rPr lang="pt-BR" baseline="-25000" dirty="0">
                <a:latin typeface="Foco"/>
              </a:rPr>
              <a:t>2</a:t>
            </a:r>
            <a:r>
              <a:rPr lang="pt-BR" dirty="0">
                <a:latin typeface="Foco"/>
              </a:rPr>
              <a:t> polariza a base.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049" y="1312763"/>
            <a:ext cx="2067589" cy="447832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523910" y="5620330"/>
            <a:ext cx="1948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autor.</a:t>
            </a:r>
          </a:p>
        </p:txBody>
      </p:sp>
    </p:spTree>
    <p:extLst>
      <p:ext uri="{BB962C8B-B14F-4D97-AF65-F5344CB8AC3E}">
        <p14:creationId xmlns:p14="http://schemas.microsoft.com/office/powerpoint/2010/main" val="161991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61" y="690716"/>
            <a:ext cx="2238832" cy="48492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4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838200" y="766916"/>
                <a:ext cx="3955473" cy="4914081"/>
              </a:xfrm>
            </p:spPr>
            <p:txBody>
              <a:bodyPr/>
              <a:lstStyle/>
              <a:p>
                <a:pPr marL="811213" lvl="1"/>
                <a:r>
                  <a:rPr lang="pt-BR" dirty="0">
                    <a:latin typeface="Foco"/>
                  </a:rPr>
                  <a:t>Malha da Base.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𝐸𝐸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𝐵𝐸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>
                  <a:latin typeface="Foco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𝐸𝐸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𝐵𝐸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BR" sz="2400" dirty="0"/>
              </a:p>
              <a:p>
                <a:pPr marL="468313" lvl="1" indent="0">
                  <a:buNone/>
                </a:pPr>
                <a:endParaRPr lang="pt-BR" dirty="0">
                  <a:latin typeface="Foco"/>
                </a:endParaRPr>
              </a:p>
              <a:p>
                <a:pPr marL="811213" lvl="1"/>
                <a:r>
                  <a:rPr lang="pt-BR" dirty="0">
                    <a:latin typeface="Foco"/>
                  </a:rPr>
                  <a:t>Malha do Coletor.</a:t>
                </a:r>
              </a:p>
              <a:p>
                <a:pPr marL="37306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𝐶𝐶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𝐸𝐸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>
                  <a:latin typeface="Foco"/>
                </a:endParaRPr>
              </a:p>
              <a:p>
                <a:pPr marL="0" indent="0">
                  <a:buNone/>
                </a:pPr>
                <a:endParaRPr lang="pt-BR" dirty="0">
                  <a:latin typeface="Foco"/>
                </a:endParaRPr>
              </a:p>
              <a:p>
                <a:pPr marL="454025"/>
                <a:endParaRPr lang="pt-BR" dirty="0"/>
              </a:p>
              <a:p>
                <a:pPr marL="454025"/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838200" y="766916"/>
                <a:ext cx="3955473" cy="4914081"/>
              </a:xfrm>
              <a:blipFill>
                <a:blip r:embed="rId3"/>
                <a:stretch>
                  <a:fillRect t="-4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/>
          <p:cNvSpPr/>
          <p:nvPr/>
        </p:nvSpPr>
        <p:spPr>
          <a:xfrm>
            <a:off x="6096000" y="5542497"/>
            <a:ext cx="1948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autor.</a:t>
            </a:r>
          </a:p>
        </p:txBody>
      </p:sp>
    </p:spTree>
    <p:extLst>
      <p:ext uri="{BB962C8B-B14F-4D97-AF65-F5344CB8AC3E}">
        <p14:creationId xmlns:p14="http://schemas.microsoft.com/office/powerpoint/2010/main" val="290854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38200" y="704741"/>
            <a:ext cx="10709835" cy="646331"/>
          </a:xfrm>
        </p:spPr>
        <p:txBody>
          <a:bodyPr/>
          <a:lstStyle/>
          <a:p>
            <a:r>
              <a:rPr lang="pt-BR" dirty="0"/>
              <a:t>Polarização por Divisor de Tensão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4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 marL="454025"/>
                <a:r>
                  <a:rPr lang="pt-BR" dirty="0">
                    <a:latin typeface="Foco"/>
                  </a:rPr>
                  <a:t>Mais usada em circuitos lineares.</a:t>
                </a:r>
              </a:p>
              <a:p>
                <a:pPr marL="811213" lvl="1"/>
                <a:r>
                  <a:rPr lang="pt-BR" dirty="0">
                    <a:latin typeface="Foco"/>
                  </a:rPr>
                  <a:t>Tensão de R</a:t>
                </a:r>
                <a:r>
                  <a:rPr lang="pt-BR" baseline="-25000" dirty="0">
                    <a:latin typeface="Foco"/>
                  </a:rPr>
                  <a:t>2</a:t>
                </a:r>
                <a:r>
                  <a:rPr lang="pt-BR" dirty="0">
                    <a:latin typeface="Foco"/>
                  </a:rPr>
                  <a:t> polariza a base.</a:t>
                </a:r>
              </a:p>
              <a:p>
                <a:pPr marL="811213" lvl="1"/>
                <a:r>
                  <a:rPr lang="pt-BR" dirty="0">
                    <a:latin typeface="Foco"/>
                  </a:rPr>
                  <a:t>Malha da Base.</a:t>
                </a:r>
              </a:p>
              <a:p>
                <a:pPr marL="37306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𝑇𝐻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𝐵𝐸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>
                  <a:latin typeface="Foco"/>
                </a:endParaRPr>
              </a:p>
              <a:p>
                <a:pPr marL="811213" lvl="1"/>
                <a:r>
                  <a:rPr lang="pt-BR" dirty="0">
                    <a:latin typeface="Foco"/>
                  </a:rPr>
                  <a:t>Malha do Coletor.</a:t>
                </a:r>
              </a:p>
              <a:p>
                <a:pPr marL="37306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𝐶𝐶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>
                  <a:latin typeface="Foco"/>
                </a:endParaRPr>
              </a:p>
            </p:txBody>
          </p:sp>
        </mc:Choice>
        <mc:Fallback>
          <p:sp>
            <p:nvSpPr>
              <p:cNvPr id="3" name="Espaço Reservado para Conteú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52" t="-7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Imagem 64" descr="C:\Users\Charles\Desktop\Nova pasta (2)\37.e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88" y="1490663"/>
            <a:ext cx="1955593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6626875" y="5648236"/>
            <a:ext cx="1948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autor.</a:t>
            </a:r>
          </a:p>
        </p:txBody>
      </p:sp>
    </p:spTree>
    <p:extLst>
      <p:ext uri="{BB962C8B-B14F-4D97-AF65-F5344CB8AC3E}">
        <p14:creationId xmlns:p14="http://schemas.microsoft.com/office/powerpoint/2010/main" val="288702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03C8E9D-5CCF-154F-B580-FF8D6B89FE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de circuito de polarização</a:t>
            </a:r>
          </a:p>
        </p:txBody>
      </p:sp>
    </p:spTree>
    <p:extLst>
      <p:ext uri="{BB962C8B-B14F-4D97-AF65-F5344CB8AC3E}">
        <p14:creationId xmlns:p14="http://schemas.microsoft.com/office/powerpoint/2010/main" val="421610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838199" y="766916"/>
            <a:ext cx="8901545" cy="4914081"/>
          </a:xfrm>
        </p:spPr>
        <p:txBody>
          <a:bodyPr/>
          <a:lstStyle/>
          <a:p>
            <a:r>
              <a:rPr lang="pt-BR" dirty="0"/>
              <a:t>Realizar o projeto do estágio de </a:t>
            </a:r>
            <a:r>
              <a:rPr lang="pt-BR" dirty="0" err="1"/>
              <a:t>pré</a:t>
            </a:r>
            <a:r>
              <a:rPr lang="pt-BR" dirty="0"/>
              <a:t>-amplificação de um amplificador de áudio;</a:t>
            </a:r>
          </a:p>
          <a:p>
            <a:r>
              <a:rPr lang="pt-BR" dirty="0"/>
              <a:t>A configuração emissor comum já foi escolhida;</a:t>
            </a:r>
          </a:p>
          <a:p>
            <a:r>
              <a:rPr lang="pt-BR" dirty="0"/>
              <a:t>Agora deve ser feito o projeto do circuito de polarização;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383" y="3024423"/>
            <a:ext cx="6013635" cy="260922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521568" y="5640067"/>
            <a:ext cx="19892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Teixeira (2018, </a:t>
            </a:r>
            <a:r>
              <a:rPr lang="pt-BR" sz="1200" dirty="0" err="1"/>
              <a:t>pg</a:t>
            </a:r>
            <a:r>
              <a:rPr lang="pt-BR" sz="1200" dirty="0"/>
              <a:t> 17).</a:t>
            </a:r>
          </a:p>
        </p:txBody>
      </p:sp>
    </p:spTree>
    <p:extLst>
      <p:ext uri="{BB962C8B-B14F-4D97-AF65-F5344CB8AC3E}">
        <p14:creationId xmlns:p14="http://schemas.microsoft.com/office/powerpoint/2010/main" val="120980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Resolvendo a Situação-Problema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838200" y="1490663"/>
            <a:ext cx="3997036" cy="4160837"/>
          </a:xfrm>
        </p:spPr>
        <p:txBody>
          <a:bodyPr/>
          <a:lstStyle/>
          <a:p>
            <a:r>
              <a:rPr lang="pt-BR" dirty="0"/>
              <a:t>Fonte de alimentação de 12 V e transistor BC548C;</a:t>
            </a:r>
          </a:p>
          <a:p>
            <a:r>
              <a:rPr lang="pt-BR" dirty="0"/>
              <a:t>Polarização por divisor de tensão: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909" y="1331452"/>
            <a:ext cx="3401734" cy="4211182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6193117" y="5651500"/>
            <a:ext cx="19892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Teixeira (2018, </a:t>
            </a:r>
            <a:r>
              <a:rPr lang="pt-BR" sz="1200" dirty="0" err="1"/>
              <a:t>pg</a:t>
            </a:r>
            <a:r>
              <a:rPr lang="pt-BR" sz="1200" dirty="0"/>
              <a:t> 50).</a:t>
            </a:r>
          </a:p>
        </p:txBody>
      </p:sp>
    </p:spTree>
    <p:extLst>
      <p:ext uri="{BB962C8B-B14F-4D97-AF65-F5344CB8AC3E}">
        <p14:creationId xmlns:p14="http://schemas.microsoft.com/office/powerpoint/2010/main" val="226563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Consultando o datasheet, temos:</a:t>
            </a:r>
          </a:p>
          <a:p>
            <a:endParaRPr lang="pt-BR" dirty="0"/>
          </a:p>
          <a:p>
            <a:r>
              <a:rPr lang="pt-BR" dirty="0"/>
              <a:t>Calculando a corrente de base quiescente: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Como o ganho é alto, podemos considerar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248" y="1312140"/>
            <a:ext cx="4359369" cy="41517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800" y="1387989"/>
            <a:ext cx="1428750" cy="3429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657" y="1114851"/>
            <a:ext cx="171450" cy="1714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003" y="2471157"/>
            <a:ext cx="4278654" cy="95474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49" y="4259572"/>
            <a:ext cx="2545611" cy="48719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2806" y="350868"/>
            <a:ext cx="2664261" cy="329822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8698117" y="3649095"/>
            <a:ext cx="19892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Teixeira (2018, </a:t>
            </a:r>
            <a:r>
              <a:rPr lang="pt-BR" sz="1200" dirty="0" err="1"/>
              <a:t>pg</a:t>
            </a:r>
            <a:r>
              <a:rPr lang="pt-BR" sz="1200" dirty="0"/>
              <a:t> 50).</a:t>
            </a:r>
          </a:p>
        </p:txBody>
      </p:sp>
    </p:spTree>
    <p:extLst>
      <p:ext uri="{BB962C8B-B14F-4D97-AF65-F5344CB8AC3E}">
        <p14:creationId xmlns:p14="http://schemas.microsoft.com/office/powerpoint/2010/main" val="419532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Parar o projeto, vamos fazer V</a:t>
            </a:r>
            <a:r>
              <a:rPr lang="pt-BR" baseline="-25000" dirty="0"/>
              <a:t>RE</a:t>
            </a:r>
            <a:r>
              <a:rPr lang="pt-BR" dirty="0"/>
              <a:t> como um décimo de </a:t>
            </a:r>
            <a:r>
              <a:rPr lang="pt-BR" dirty="0" err="1"/>
              <a:t>V</a:t>
            </a:r>
            <a:r>
              <a:rPr lang="pt-BR" baseline="-25000" dirty="0" err="1"/>
              <a:t>cc</a:t>
            </a:r>
            <a:r>
              <a:rPr lang="pt-BR" dirty="0"/>
              <a:t>: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Resolvendo a malha do coletor/emissor: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resistor do emissor fica: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657" y="1822917"/>
            <a:ext cx="171450" cy="1714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189" y="1923095"/>
            <a:ext cx="3036811" cy="46812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85" y="2885209"/>
            <a:ext cx="6991598" cy="108758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643" y="4593416"/>
            <a:ext cx="4273552" cy="108758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F69C792-6461-4779-8709-64021A53CC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2806" y="350868"/>
            <a:ext cx="2664261" cy="3298227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93DA26A7-C74A-4F72-93BB-5014C3292BCC}"/>
              </a:ext>
            </a:extLst>
          </p:cNvPr>
          <p:cNvSpPr/>
          <p:nvPr/>
        </p:nvSpPr>
        <p:spPr>
          <a:xfrm>
            <a:off x="8698117" y="3649095"/>
            <a:ext cx="19892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Teixeira (2018, </a:t>
            </a:r>
            <a:r>
              <a:rPr lang="pt-BR" sz="1200" dirty="0" err="1"/>
              <a:t>pg</a:t>
            </a:r>
            <a:r>
              <a:rPr lang="pt-BR" sz="1200" dirty="0"/>
              <a:t> 50).</a:t>
            </a:r>
          </a:p>
        </p:txBody>
      </p:sp>
    </p:spTree>
    <p:extLst>
      <p:ext uri="{BB962C8B-B14F-4D97-AF65-F5344CB8AC3E}">
        <p14:creationId xmlns:p14="http://schemas.microsoft.com/office/powerpoint/2010/main" val="3783633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Para os outros resistores, vamos considerar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81" y="2246719"/>
            <a:ext cx="5211544" cy="100436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259" y="1315687"/>
            <a:ext cx="1512468" cy="40103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698" y="3341720"/>
            <a:ext cx="6809102" cy="95010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777" y="473629"/>
            <a:ext cx="3175014" cy="3246162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8802744" y="3705936"/>
            <a:ext cx="19892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Teixeira (2018, </a:t>
            </a:r>
            <a:r>
              <a:rPr lang="pt-BR" sz="1200" dirty="0" err="1"/>
              <a:t>pg</a:t>
            </a:r>
            <a:r>
              <a:rPr lang="pt-BR" sz="1200" dirty="0"/>
              <a:t> 52).</a:t>
            </a:r>
          </a:p>
        </p:txBody>
      </p:sp>
    </p:spTree>
    <p:extLst>
      <p:ext uri="{BB962C8B-B14F-4D97-AF65-F5344CB8AC3E}">
        <p14:creationId xmlns:p14="http://schemas.microsoft.com/office/powerpoint/2010/main" val="355032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43BC572-5C5C-47A4-ACF5-988A8C4E00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/>
              <a:t>Dúvidas?!</a:t>
            </a:r>
          </a:p>
        </p:txBody>
      </p:sp>
    </p:spTree>
    <p:extLst>
      <p:ext uri="{BB962C8B-B14F-4D97-AF65-F5344CB8AC3E}">
        <p14:creationId xmlns:p14="http://schemas.microsoft.com/office/powerpoint/2010/main" val="410713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B39A-C79B-694E-9EF3-182C515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Nessa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EEB78-BC6B-7D44-8435-E5F45D1A4E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Ponto de operação de transistores;</a:t>
            </a:r>
          </a:p>
          <a:p>
            <a:r>
              <a:rPr lang="pt-BR" dirty="0"/>
              <a:t>Transistor em corte e saturação;</a:t>
            </a:r>
          </a:p>
          <a:p>
            <a:r>
              <a:rPr lang="pt-BR" dirty="0"/>
              <a:t>Circuitos de polarização;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781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DB39A-C79B-694E-9EF3-182C515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DEEB78-BC6B-7D44-8435-E5F45D1A4E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Ponto de operação de transistores;</a:t>
            </a:r>
          </a:p>
          <a:p>
            <a:r>
              <a:rPr lang="pt-BR" dirty="0"/>
              <a:t>Transistor em corte e saturação;</a:t>
            </a:r>
          </a:p>
          <a:p>
            <a:r>
              <a:rPr lang="pt-BR" dirty="0"/>
              <a:t>Circuitos de polarização:</a:t>
            </a:r>
          </a:p>
          <a:p>
            <a:pPr lvl="1"/>
            <a:r>
              <a:rPr lang="pt-BR" dirty="0"/>
              <a:t>Base;</a:t>
            </a:r>
          </a:p>
          <a:p>
            <a:pPr lvl="1"/>
            <a:r>
              <a:rPr lang="pt-BR" dirty="0"/>
              <a:t>Emissor;</a:t>
            </a:r>
          </a:p>
          <a:p>
            <a:pPr lvl="1"/>
            <a:r>
              <a:rPr lang="pt-BR" dirty="0"/>
              <a:t>Realimentação do emissor;</a:t>
            </a:r>
          </a:p>
          <a:p>
            <a:pPr lvl="1"/>
            <a:r>
              <a:rPr lang="pt-BR" dirty="0"/>
              <a:t>Realimentação do coletor;</a:t>
            </a:r>
          </a:p>
          <a:p>
            <a:pPr lvl="1"/>
            <a:r>
              <a:rPr lang="pt-BR" dirty="0"/>
              <a:t>Divisor de tensão;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65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6">
            <a:extLst>
              <a:ext uri="{FF2B5EF4-FFF2-40B4-BE49-F238E27FC236}">
                <a16:creationId xmlns:a16="http://schemas.microsoft.com/office/drawing/2014/main" id="{9398894D-1718-7F40-BBB1-DF902E9C2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1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3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BE86914-7649-4E87-A81F-34F46FE974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Ponto de operação dos transistores</a:t>
            </a:r>
          </a:p>
        </p:txBody>
      </p:sp>
    </p:spTree>
    <p:extLst>
      <p:ext uri="{BB962C8B-B14F-4D97-AF65-F5344CB8AC3E}">
        <p14:creationId xmlns:p14="http://schemas.microsoft.com/office/powerpoint/2010/main" val="365927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28B05FEB-B59A-4386-B415-DBC1EF142F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Os transistores podem ser utilizados em três configurações básicas: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Base comum (BC);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Emissor comum (EC);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Coletor comum (CC);</a:t>
            </a:r>
          </a:p>
          <a:p>
            <a:r>
              <a:rPr lang="pt-BR" dirty="0">
                <a:solidFill>
                  <a:schemeClr val="tx1"/>
                </a:solidFill>
              </a:rPr>
              <a:t>Em todas essas configurações, existe um terminal que é comum à entrada e a saída do circuito;</a:t>
            </a:r>
          </a:p>
          <a:p>
            <a:r>
              <a:rPr lang="pt-BR" dirty="0">
                <a:solidFill>
                  <a:schemeClr val="tx1"/>
                </a:solidFill>
              </a:rPr>
              <a:t>A configuração mais utilizada é a emissor comum;</a:t>
            </a:r>
          </a:p>
          <a:p>
            <a:pPr lvl="1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0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577C15A-12DF-4012-8986-87EA2E17BB9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/>
              <a:t>Curva característica da configuração EC: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6BDD199-155B-4D94-8692-BAB7F979F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617" y="1684569"/>
            <a:ext cx="2730499" cy="388766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781860B-2599-4D92-9328-968C7AB31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6" y="1338005"/>
            <a:ext cx="5110691" cy="434299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C8695C5-551B-45A7-8586-94971776275A}"/>
              </a:ext>
            </a:extLst>
          </p:cNvPr>
          <p:cNvSpPr txBox="1"/>
          <p:nvPr/>
        </p:nvSpPr>
        <p:spPr>
          <a:xfrm>
            <a:off x="3057525" y="5651196"/>
            <a:ext cx="65670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0" i="0" dirty="0">
                <a:effectLst/>
                <a:latin typeface="MuseoSans-300"/>
              </a:rPr>
              <a:t>Fonte das imagens: </a:t>
            </a:r>
            <a:r>
              <a:rPr lang="pt-BR" sz="1100" b="0" i="0" dirty="0" err="1">
                <a:effectLst/>
                <a:latin typeface="MuseoSans-300"/>
              </a:rPr>
              <a:t>Boylestad</a:t>
            </a:r>
            <a:r>
              <a:rPr lang="pt-BR" sz="1100" b="0" i="0" dirty="0">
                <a:effectLst/>
                <a:latin typeface="MuseoSans-300"/>
              </a:rPr>
              <a:t> (2013, p. 123).</a:t>
            </a:r>
            <a:r>
              <a:rPr lang="pt-BR" sz="1100" dirty="0"/>
              <a:t> </a:t>
            </a:r>
            <a:br>
              <a:rPr lang="pt-BR" sz="1100" dirty="0"/>
            </a:br>
            <a:endParaRPr lang="pt-BR" sz="11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4A29349C-62C0-4C34-B93A-E7BB88FD9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638" y="825372"/>
            <a:ext cx="3092449" cy="281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4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sz="quarter" idx="10"/>
          </p:nvPr>
        </p:nvSpPr>
        <p:spPr>
          <a:xfrm>
            <a:off x="7093526" y="766916"/>
            <a:ext cx="4544291" cy="4914081"/>
          </a:xfrm>
        </p:spPr>
        <p:txBody>
          <a:bodyPr/>
          <a:lstStyle/>
          <a:p>
            <a:pPr marL="454025"/>
            <a:r>
              <a:rPr lang="pt-BR" dirty="0">
                <a:latin typeface="Foco"/>
              </a:rPr>
              <a:t>Ponto de Operação ou Ponto Quiescente:</a:t>
            </a:r>
          </a:p>
          <a:p>
            <a:pPr marL="811213" lvl="1"/>
            <a:r>
              <a:rPr lang="pt-BR" dirty="0">
                <a:latin typeface="Foco"/>
              </a:rPr>
              <a:t>Região de Saturação.</a:t>
            </a:r>
          </a:p>
          <a:p>
            <a:pPr marL="811213" lvl="1"/>
            <a:r>
              <a:rPr lang="pt-BR" dirty="0">
                <a:latin typeface="Foco"/>
              </a:rPr>
              <a:t>Região de Corte.</a:t>
            </a:r>
          </a:p>
          <a:p>
            <a:pPr marL="811213" lvl="1"/>
            <a:r>
              <a:rPr lang="pt-BR" dirty="0">
                <a:latin typeface="Foco"/>
              </a:rPr>
              <a:t>Região Ativa.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687782" y="5680997"/>
            <a:ext cx="3067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Fonte: adaptada de Marques (2013, p. 134)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43097E-6656-4EA2-B3C8-28B47CE877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216" y="881532"/>
            <a:ext cx="6530394" cy="468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BBC3B34-4F5C-4E6F-93E3-9C1688C68A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Transistor operando como chave</a:t>
            </a:r>
          </a:p>
        </p:txBody>
      </p:sp>
    </p:spTree>
    <p:extLst>
      <p:ext uri="{BB962C8B-B14F-4D97-AF65-F5344CB8AC3E}">
        <p14:creationId xmlns:p14="http://schemas.microsoft.com/office/powerpoint/2010/main" val="28159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Espaço Reservado para Conteúdo 4"/>
              <p:cNvSpPr txBox="1">
                <a:spLocks/>
              </p:cNvSpPr>
              <p:nvPr/>
            </p:nvSpPr>
            <p:spPr>
              <a:xfrm>
                <a:off x="861871" y="761569"/>
                <a:ext cx="8569325" cy="62649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542925" indent="-454025" algn="l" defTabSz="914400" rtl="0" eaLnBrk="1" latinLnBrk="0" hangingPunct="1">
                  <a:spcBef>
                    <a:spcPct val="20000"/>
                  </a:spcBef>
                  <a:buFontTx/>
                  <a:buBlip>
                    <a:blip r:embed="rId2"/>
                  </a:buBlip>
                  <a:defRPr sz="3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895350" indent="-438150" algn="l" defTabSz="914400" rtl="0" eaLnBrk="1" latinLnBrk="0" hangingPunct="1">
                  <a:spcBef>
                    <a:spcPct val="20000"/>
                  </a:spcBef>
                  <a:buClr>
                    <a:srgbClr val="3997D3"/>
                  </a:buClr>
                  <a:buFont typeface="Wingdings" panose="05000000000000000000" pitchFamily="2" charset="2"/>
                  <a:buChar char="§"/>
                  <a:defRPr sz="3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rgbClr val="3997D3"/>
                  </a:buClr>
                  <a:buSzPct val="90000"/>
                  <a:buFont typeface="Arial" panose="020B0604020202020204" pitchFamily="34" charset="0"/>
                  <a:buChar char="•"/>
                  <a:defRPr sz="3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Clr>
                    <a:srgbClr val="3997D3"/>
                  </a:buClr>
                  <a:buFont typeface="Arial" panose="020B0604020202020204" pitchFamily="34" charset="0"/>
                  <a:buChar char="-"/>
                  <a:defRPr sz="3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Clr>
                    <a:srgbClr val="3997D3"/>
                  </a:buClr>
                  <a:buFont typeface="Arial" panose="020B0604020202020204" pitchFamily="34" charset="0"/>
                  <a:buChar char="·"/>
                  <a:defRPr sz="3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4025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Opera em:</a:t>
                </a:r>
              </a:p>
              <a:p>
                <a:pPr marL="811213" lvl="1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Corte: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pt-B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73063" lvl="1" indent="0">
                  <a:buNone/>
                </a:pPr>
                <a:r>
                  <a:rPr lang="pt-BR" dirty="0">
                    <a:solidFill>
                      <a:schemeClr val="tx1"/>
                    </a:solidFill>
                  </a:rPr>
                  <a:t>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 aberto</a:t>
                </a:r>
              </a:p>
              <a:p>
                <a:pPr marL="811213" lvl="1"/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811213" lvl="1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Saturação:</a:t>
                </a:r>
                <a14:m>
                  <m:oMath xmlns:m="http://schemas.openxmlformats.org/officeDocument/2006/math">
                    <m:r>
                      <a:rPr lang="pt-B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0" lvl="1" indent="0">
                  <a:buClrTx/>
                  <a:buNone/>
                </a:pPr>
                <a:r>
                  <a:rPr lang="pt-BR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 em curto</a:t>
                </a:r>
              </a:p>
              <a:p>
                <a:pPr marL="454025"/>
                <a:endParaRPr lang="pt-BR" dirty="0">
                  <a:solidFill>
                    <a:schemeClr val="tx1"/>
                  </a:solidFill>
                  <a:latin typeface="Foco"/>
                </a:endParaRPr>
              </a:p>
              <a:p>
                <a:pPr marL="454025"/>
                <a:r>
                  <a:rPr lang="pt-BR" dirty="0">
                    <a:solidFill>
                      <a:schemeClr val="tx1"/>
                    </a:solidFill>
                    <a:latin typeface="Foco"/>
                  </a:rPr>
                  <a:t>Usado saturação Forte:</a:t>
                </a:r>
              </a:p>
              <a:p>
                <a:pPr marL="811213"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pt-BR" dirty="0">
                  <a:solidFill>
                    <a:schemeClr val="tx1"/>
                  </a:solidFill>
                  <a:latin typeface="Foco"/>
                </a:endParaRPr>
              </a:p>
            </p:txBody>
          </p:sp>
        </mc:Choice>
        <mc:Fallback>
          <p:sp>
            <p:nvSpPr>
              <p:cNvPr id="8" name="Espaço Reservado para Conteúd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71" y="761569"/>
                <a:ext cx="8569325" cy="6264918"/>
              </a:xfrm>
              <a:prstGeom prst="rect">
                <a:avLst/>
              </a:prstGeom>
              <a:blipFill>
                <a:blip r:embed="rId3"/>
                <a:stretch>
                  <a:fillRect t="-11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583" y="237433"/>
            <a:ext cx="3367710" cy="3656595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777870" y="3654087"/>
            <a:ext cx="19483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Fonte: elaborada pelo autor.</a:t>
            </a:r>
          </a:p>
        </p:txBody>
      </p:sp>
    </p:spTree>
    <p:extLst>
      <p:ext uri="{BB962C8B-B14F-4D97-AF65-F5344CB8AC3E}">
        <p14:creationId xmlns:p14="http://schemas.microsoft.com/office/powerpoint/2010/main" val="207843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4949</TotalTime>
  <Words>844</Words>
  <Application>Microsoft Office PowerPoint</Application>
  <PresentationFormat>Widescreen</PresentationFormat>
  <Paragraphs>161</Paragraphs>
  <Slides>31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Foco</vt:lpstr>
      <vt:lpstr>MuseoSans-300</vt:lpstr>
      <vt:lpstr>Wingdings</vt:lpstr>
      <vt:lpstr>Tema do Office</vt:lpstr>
      <vt:lpstr>Apresentação do PowerPoint</vt:lpstr>
      <vt:lpstr>Na aula passada</vt:lpstr>
      <vt:lpstr>Nessa aula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Transistor como Fonte de Corrente</vt:lpstr>
      <vt:lpstr>Polarização da base</vt:lpstr>
      <vt:lpstr>Polarização com Realimentação do Emissor</vt:lpstr>
      <vt:lpstr>Apresentação do PowerPoint</vt:lpstr>
      <vt:lpstr>Polarização com Realimentação do Coletor</vt:lpstr>
      <vt:lpstr>Polarização do Emissor</vt:lpstr>
      <vt:lpstr>Apresentação do PowerPoint</vt:lpstr>
      <vt:lpstr>Polarização por Divisor de Tensão</vt:lpstr>
      <vt:lpstr>Apresentação do PowerPoint</vt:lpstr>
      <vt:lpstr>Apresentação do PowerPoint</vt:lpstr>
      <vt:lpstr>Resolvendo a Situação-Problema</vt:lpstr>
      <vt:lpstr>Apresentação do PowerPoint</vt:lpstr>
      <vt:lpstr>Apresentação do PowerPoint</vt:lpstr>
      <vt:lpstr>Apresentação do PowerPoint</vt:lpstr>
      <vt:lpstr>Apresentação do PowerPoint</vt:lpstr>
      <vt:lpstr>Recapitulando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Enrico Santos Palmero</dc:creator>
  <cp:lastModifiedBy>Giancarlo Gaeta</cp:lastModifiedBy>
  <cp:revision>123</cp:revision>
  <dcterms:created xsi:type="dcterms:W3CDTF">2019-05-25T16:55:55Z</dcterms:created>
  <dcterms:modified xsi:type="dcterms:W3CDTF">2020-10-02T19:06:19Z</dcterms:modified>
</cp:coreProperties>
</file>