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52" r:id="rId2"/>
    <p:sldId id="464" r:id="rId3"/>
    <p:sldId id="437" r:id="rId4"/>
    <p:sldId id="466" r:id="rId5"/>
    <p:sldId id="465" r:id="rId6"/>
    <p:sldId id="467" r:id="rId7"/>
    <p:sldId id="468" r:id="rId8"/>
    <p:sldId id="469" r:id="rId9"/>
    <p:sldId id="314" r:id="rId10"/>
    <p:sldId id="470" r:id="rId11"/>
    <p:sldId id="472" r:id="rId12"/>
    <p:sldId id="473" r:id="rId13"/>
    <p:sldId id="422" r:id="rId14"/>
    <p:sldId id="423" r:id="rId15"/>
    <p:sldId id="424" r:id="rId16"/>
    <p:sldId id="483" r:id="rId17"/>
    <p:sldId id="344" r:id="rId18"/>
    <p:sldId id="363" r:id="rId19"/>
    <p:sldId id="364" r:id="rId20"/>
    <p:sldId id="474" r:id="rId21"/>
    <p:sldId id="475" r:id="rId22"/>
    <p:sldId id="476" r:id="rId23"/>
    <p:sldId id="477" r:id="rId24"/>
    <p:sldId id="425" r:id="rId25"/>
    <p:sldId id="478" r:id="rId26"/>
    <p:sldId id="479" r:id="rId27"/>
    <p:sldId id="480" r:id="rId28"/>
    <p:sldId id="481" r:id="rId29"/>
    <p:sldId id="471" r:id="rId30"/>
    <p:sldId id="383" r:id="rId31"/>
    <p:sldId id="391" r:id="rId32"/>
    <p:sldId id="482" r:id="rId33"/>
    <p:sldId id="394" r:id="rId34"/>
    <p:sldId id="395" r:id="rId35"/>
    <p:sldId id="396" r:id="rId36"/>
    <p:sldId id="463" r:id="rId37"/>
    <p:sldId id="346" r:id="rId38"/>
    <p:sldId id="32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ver que a porção de material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 P tem um excesso de cargas positivas (buracos) e a porção tipo N tem excesso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elétrons livres (carga negativa). Quando juntamos os dois materiais ocorre uma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recombinação de cargas na junção, isto é, parte dos elétrons livres flui para o lado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 P e preenche alguns buracos, criando uma região neutra chamada de camada de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depleção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6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tensão V0 é a tensão de saída desse sistema, medida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 o coletor e a terra. Quando o sensor estiver ligado, haverá fluxo de corrente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fonte de alimentação para o terra, e a tensão V0 será igual a zero. Caso contrário, 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tensão V0 será a tensão da fonte de alimentação VLS. Portanto, quando o sensor estiver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ligado, teremos nível lógico 0 na saída e, consequentemente, teremos nível lógico 1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estiver desligado.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uma linha gu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latin typeface="Foco" panose="020B0504050202020203" pitchFamily="34" charset="0"/>
              </a:defRPr>
            </a:lvl1pPr>
            <a:lvl2pPr>
              <a:defRPr>
                <a:latin typeface="Foco" panose="020B0504050202020203" pitchFamily="34" charset="0"/>
              </a:defRPr>
            </a:lvl2pPr>
            <a:lvl3pPr>
              <a:defRPr>
                <a:latin typeface="Foco" panose="020B0504050202020203" pitchFamily="34" charset="0"/>
              </a:defRPr>
            </a:lvl3pPr>
            <a:lvl4pPr>
              <a:defRPr>
                <a:latin typeface="Foco" panose="020B0504050202020203" pitchFamily="34" charset="0"/>
              </a:defRPr>
            </a:lvl4pPr>
            <a:lvl5pPr>
              <a:defRPr>
                <a:latin typeface="Foco" panose="020B0504050202020203" pitchFamily="34" charset="0"/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F05F839D-C5AF-4FCC-B3CB-C785EF2D0401}" type="datetimeFigureOut">
              <a:rPr lang="pt-BR" smtClean="0"/>
              <a:pPr/>
              <a:t>08/10/2020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oco" panose="020B0504050202020203" pitchFamily="34" charset="0"/>
              </a:defRPr>
            </a:lvl1pPr>
          </a:lstStyle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  <a:latin typeface="Museo 700" panose="02000000000000000000" pitchFamily="50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useo 700" panose="02000000000000000000" pitchFamily="50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43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2" r:id="rId7"/>
    <p:sldLayoutId id="2147483673" r:id="rId8"/>
    <p:sldLayoutId id="214748367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7 – Análise CA dos </a:t>
            </a:r>
            <a:r>
              <a:rPr lang="pt-BR" dirty="0" err="1"/>
              <a:t>TBJs</a:t>
            </a:r>
            <a:r>
              <a:rPr lang="pt-BR" dirty="0"/>
              <a:t> e amplificadores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3B8F87-2406-4E43-8B82-82560D95B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Capacitores de acoplamento e derivação</a:t>
            </a:r>
          </a:p>
        </p:txBody>
      </p:sp>
    </p:spTree>
    <p:extLst>
      <p:ext uri="{BB962C8B-B14F-4D97-AF65-F5344CB8AC3E}">
        <p14:creationId xmlns:p14="http://schemas.microsoft.com/office/powerpoint/2010/main" val="121784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AC7BA3C-E2C6-4E93-B008-D3BC9423AC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8800" y="766916"/>
            <a:ext cx="5929744" cy="4914081"/>
          </a:xfrm>
        </p:spPr>
        <p:txBody>
          <a:bodyPr/>
          <a:lstStyle/>
          <a:p>
            <a:r>
              <a:rPr lang="pt-BR" dirty="0"/>
              <a:t>Quando o sinal de entrada possui um nível CC ele irá gerar uma mudança no ponto de operação do transistor;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9F4A3B-B334-4AA3-82D5-4C5E9D8E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78" y="1177003"/>
            <a:ext cx="5332022" cy="43315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9FC7C2D-43CD-4A7C-B5AB-B5322AFFE9C5}"/>
              </a:ext>
            </a:extLst>
          </p:cNvPr>
          <p:cNvSpPr txBox="1"/>
          <p:nvPr/>
        </p:nvSpPr>
        <p:spPr>
          <a:xfrm>
            <a:off x="2036618" y="5465553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Marques (2013, p. 180)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25625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4BE963C-8F5D-4957-9DEE-57EDE5530F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capacitor tem diferentes comportamentos conforme a frequência do sinal aplicado: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43D97F-744D-40F0-9A95-D192F0A4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40" y="2178193"/>
            <a:ext cx="2390108" cy="24015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A6BAE3-66D2-4F80-A5E2-91F81AA8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87" y="2178193"/>
            <a:ext cx="2046577" cy="27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766916"/>
                <a:ext cx="5257800" cy="4914081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</a:rPr>
                  <a:t>Capacitores de Acoplamento</a:t>
                </a: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06450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Ligar duas etapas de um circuito;</a:t>
                </a:r>
              </a:p>
              <a:p>
                <a:pPr marL="806450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Separar o sinal CA da polarização CC (ponto quiescente);</a:t>
                </a: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&lt;0,1∙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373063" lvl="1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766916"/>
                <a:ext cx="5257800" cy="4914081"/>
              </a:xfrm>
              <a:blipFill>
                <a:blip r:embed="rId2"/>
                <a:stretch>
                  <a:fillRect l="-2088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C:\Users\Charles\Desktop\Nova pasta\10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376" y="983673"/>
            <a:ext cx="5081424" cy="24453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7326043" y="3670514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0435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766916"/>
                <a:ext cx="5576455" cy="4914081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Capacitores de derivação:</a:t>
                </a:r>
              </a:p>
              <a:p>
                <a:pPr marL="796925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Aterrar um ponto que está desacoplado do terra;</a:t>
                </a:r>
              </a:p>
              <a:p>
                <a:pPr marL="796925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Fazer um terra CA em um ponto do circuito.</a:t>
                </a: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&lt;0,1∙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rgbClr val="FF0000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766916"/>
                <a:ext cx="5576455" cy="4914081"/>
              </a:xfrm>
              <a:blipFill>
                <a:blip r:embed="rId2"/>
                <a:stretch>
                  <a:fillRect l="-1969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 descr="C:\Users\Charles\Desktop\Nova pasta\25.e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26" y="914705"/>
            <a:ext cx="4471273" cy="2514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/>
          <p:cNvSpPr/>
          <p:nvPr/>
        </p:nvSpPr>
        <p:spPr>
          <a:xfrm>
            <a:off x="7693188" y="362717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1632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Formas de onda em um circuito amplificador com polarização de base: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08" y="1920713"/>
            <a:ext cx="6962774" cy="352061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685022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Malvino e Bates (2011, p. 291).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8429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84B944-5AA9-4982-AEC1-E2CEF737E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0594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7051963" y="766916"/>
            <a:ext cx="4211781" cy="4914081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Dado o amplificador de dois estágios, calcule as tensões </a:t>
            </a:r>
            <a:r>
              <a:rPr lang="pt-BR" dirty="0" err="1">
                <a:latin typeface="Foco"/>
              </a:rPr>
              <a:t>cc</a:t>
            </a:r>
            <a:r>
              <a:rPr lang="pt-BR" dirty="0">
                <a:latin typeface="Foco"/>
              </a:rPr>
              <a:t> do emissor e do coletor do transistor;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05" y="944725"/>
            <a:ext cx="6625449" cy="455846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22B7F86-D599-479E-9F6D-A1766BE8D56F}"/>
              </a:ext>
            </a:extLst>
          </p:cNvPr>
          <p:cNvSpPr/>
          <p:nvPr/>
        </p:nvSpPr>
        <p:spPr>
          <a:xfrm>
            <a:off x="2685022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elaborado pelo autor.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746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54182" y="766916"/>
                <a:ext cx="7848456" cy="4914081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Calculando:</a:t>
                </a: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+5,6</m:t>
                          </m:r>
                          <m:r>
                            <a:rPr lang="pt-BR" sz="27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15=2,27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700" dirty="0">
                  <a:latin typeface="Foco"/>
                </a:endParaRPr>
              </a:p>
              <a:p>
                <a:pPr marL="468313" lvl="1" indent="0">
                  <a:buNone/>
                </a:pPr>
                <a:endParaRPr lang="pt-BR" sz="2800" dirty="0"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−0,7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2,27−0,7=1,57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sz="2800" dirty="0">
                  <a:latin typeface="Foco"/>
                </a:endParaRPr>
              </a:p>
              <a:p>
                <a:pPr marL="468313" lvl="1" indent="0">
                  <a:buNone/>
                </a:pPr>
                <a:endParaRPr lang="pt-BR" sz="2800" dirty="0"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1,57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=13,1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sz="2800" dirty="0">
                  <a:latin typeface="Foco"/>
                </a:endParaRPr>
              </a:p>
              <a:p>
                <a:pPr marL="468313" lvl="1" indent="0">
                  <a:buNone/>
                </a:pPr>
                <a:endParaRPr lang="pt-BR" sz="2800" dirty="0">
                  <a:latin typeface="Foco"/>
                </a:endParaRPr>
              </a:p>
              <a:p>
                <a:pPr marL="454025"/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10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54182" y="766916"/>
                <a:ext cx="7848456" cy="4914081"/>
              </a:xfrm>
              <a:blipFill>
                <a:blip r:embed="rId2"/>
                <a:stretch>
                  <a:fillRect l="-1399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>
            <a:extLst>
              <a:ext uri="{FF2B5EF4-FFF2-40B4-BE49-F238E27FC236}">
                <a16:creationId xmlns:a16="http://schemas.microsoft.com/office/drawing/2014/main" id="{67F52F91-72DB-49A9-85E6-8D776F115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721"/>
          <a:stretch/>
        </p:blipFill>
        <p:spPr>
          <a:xfrm>
            <a:off x="8118764" y="348818"/>
            <a:ext cx="2952625" cy="367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Calculando:</a:t>
                </a:r>
              </a:p>
              <a:p>
                <a:pPr marL="454025"/>
                <a:endParaRPr lang="pt-BR" dirty="0">
                  <a:latin typeface="Foco"/>
                </a:endParaRPr>
              </a:p>
              <a:p>
                <a:pPr marL="468313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  <a:p>
                <a:pPr marL="468313" lvl="1" indent="0" algn="ctr">
                  <a:buNone/>
                </a:pPr>
                <a:br>
                  <a:rPr lang="pt-BR" sz="28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15−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13,1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470</m:t>
                          </m:r>
                        </m:e>
                      </m:d>
                    </m:oMath>
                  </m:oMathPara>
                </a14:m>
                <a:endParaRPr lang="pt-BR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68313" lvl="1" indent="0" algn="ctr">
                  <a:buNone/>
                </a:pPr>
                <a:br>
                  <a:rPr lang="pt-BR" sz="28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8,84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pt-BR" sz="2800" dirty="0">
                  <a:latin typeface="Foco"/>
                </a:endParaRPr>
              </a:p>
              <a:p>
                <a:pPr marL="811213" lvl="1"/>
                <a:endParaRPr lang="pt-BR" dirty="0">
                  <a:latin typeface="Foco"/>
                </a:endParaRPr>
              </a:p>
              <a:p>
                <a:pPr marL="454025"/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10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721"/>
          <a:stretch/>
        </p:blipFill>
        <p:spPr>
          <a:xfrm>
            <a:off x="7680176" y="1052514"/>
            <a:ext cx="2601504" cy="32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Ponto de operação de transistores;</a:t>
            </a:r>
          </a:p>
          <a:p>
            <a:r>
              <a:rPr lang="pt-BR" dirty="0"/>
              <a:t>Transistor em corte e saturação;</a:t>
            </a:r>
          </a:p>
          <a:p>
            <a:r>
              <a:rPr lang="pt-BR" dirty="0"/>
              <a:t>Circuitos de polarização:</a:t>
            </a:r>
          </a:p>
          <a:p>
            <a:pPr lvl="1"/>
            <a:r>
              <a:rPr lang="pt-BR" dirty="0"/>
              <a:t>Base;</a:t>
            </a:r>
          </a:p>
          <a:p>
            <a:pPr lvl="1"/>
            <a:r>
              <a:rPr lang="pt-BR" dirty="0"/>
              <a:t>Emissor;</a:t>
            </a:r>
          </a:p>
          <a:p>
            <a:pPr lvl="1"/>
            <a:r>
              <a:rPr lang="pt-BR" dirty="0"/>
              <a:t>Realimentação do emissor;</a:t>
            </a:r>
          </a:p>
          <a:p>
            <a:pPr lvl="1"/>
            <a:r>
              <a:rPr lang="pt-BR" dirty="0"/>
              <a:t>Realimentação do coletor;</a:t>
            </a:r>
          </a:p>
          <a:p>
            <a:pPr lvl="1"/>
            <a:r>
              <a:rPr lang="pt-BR" dirty="0"/>
              <a:t>Divisor de tensão;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817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E2A3B21-B64C-4887-8BA5-AE6F7F996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Análise de circuito amplificador com transistor</a:t>
            </a:r>
          </a:p>
        </p:txBody>
      </p:sp>
    </p:spTree>
    <p:extLst>
      <p:ext uri="{BB962C8B-B14F-4D97-AF65-F5344CB8AC3E}">
        <p14:creationId xmlns:p14="http://schemas.microsoft.com/office/powerpoint/2010/main" val="36187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C13AFE9-3A34-40A3-9609-5BBBDD9F1F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 análise de um circuito amplificador, o transistor será substituído por um modelo elétrico no formato de um </a:t>
            </a:r>
            <a:r>
              <a:rPr lang="pt-BR" dirty="0" err="1"/>
              <a:t>quadripolo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As grandezas estão </a:t>
            </a:r>
            <a:br>
              <a:rPr lang="pt-BR" dirty="0"/>
            </a:br>
            <a:r>
              <a:rPr lang="pt-BR" dirty="0"/>
              <a:t>relacionadas da </a:t>
            </a:r>
            <a:br>
              <a:rPr lang="pt-BR" dirty="0"/>
            </a:br>
            <a:r>
              <a:rPr lang="pt-BR" dirty="0"/>
              <a:t>seguinte  forma: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92143C-D8DF-4AC9-9F7E-7AD30107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97" y="2256374"/>
            <a:ext cx="5958321" cy="194999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F7BB9F5-CC75-4038-9AC3-1F4501ED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255" y="1915391"/>
            <a:ext cx="3331741" cy="17352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42D4F2-2919-4B66-883F-5B2BD0118843}"/>
              </a:ext>
            </a:extLst>
          </p:cNvPr>
          <p:cNvSpPr txBox="1"/>
          <p:nvPr/>
        </p:nvSpPr>
        <p:spPr>
          <a:xfrm>
            <a:off x="3252071" y="4172543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Marques (2013, p. 188).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D9B9F85-B230-4F2D-8E97-363574ABC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53" y="4496906"/>
            <a:ext cx="2132302" cy="1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058B82D-7462-4A6C-B731-58F9863506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Dentro do modelo híbrido, as tensões e correntes podem ser relacionadas como: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B12106-D290-4E76-834E-19CBE6DA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298" y="867520"/>
            <a:ext cx="2915083" cy="12158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7A689D-C67A-4174-A25C-EC69449E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32" y="2183962"/>
            <a:ext cx="7528806" cy="32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8DAC572-E87F-40BB-AF1A-295835F520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O modelo híbrido do transistor fica: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C30D1E-0171-443E-9680-48071EC4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03" y="1271331"/>
            <a:ext cx="8831122" cy="245308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C21D65-A63A-49E1-A525-243E88E1AF04}"/>
              </a:ext>
            </a:extLst>
          </p:cNvPr>
          <p:cNvSpPr txBox="1"/>
          <p:nvPr/>
        </p:nvSpPr>
        <p:spPr>
          <a:xfrm>
            <a:off x="4166471" y="3787864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Marques (2013, p. 190).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78648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96055" cy="4914081"/>
          </a:xfrm>
        </p:spPr>
        <p:txBody>
          <a:bodyPr/>
          <a:lstStyle/>
          <a:p>
            <a:r>
              <a:rPr lang="pt-BR" dirty="0"/>
              <a:t>Modelo hibrido de um amplificador transistorizado: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Esse modelo é válido para qualquer configuração:</a:t>
            </a:r>
            <a:br>
              <a:rPr lang="pt-BR" dirty="0"/>
            </a:br>
            <a:r>
              <a:rPr lang="pt-BR" dirty="0"/>
              <a:t>EC, BC ou CC;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70" y="1293114"/>
            <a:ext cx="10442829" cy="259465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75358" y="39204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Marques (2013, p. 198).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841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96055" cy="4914081"/>
          </a:xfrm>
        </p:spPr>
        <p:txBody>
          <a:bodyPr/>
          <a:lstStyle/>
          <a:p>
            <a:r>
              <a:rPr lang="pt-BR" dirty="0"/>
              <a:t>Ganho de corrente: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0713"/>
            <a:ext cx="7682346" cy="190877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9DD8438-93FD-43FC-BF61-4E5CE9CC9E02}"/>
              </a:ext>
            </a:extLst>
          </p:cNvPr>
          <p:cNvSpPr/>
          <p:nvPr/>
        </p:nvSpPr>
        <p:spPr>
          <a:xfrm>
            <a:off x="3099954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Marques (2013, p. 198).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6DBD988-325F-45E2-B4A3-B2E8B97E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81" y="1872938"/>
            <a:ext cx="1343066" cy="99949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8ACFC0F-E691-4645-B79A-C459EBBD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433" y="1481917"/>
            <a:ext cx="2807976" cy="518395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D35C5D9-A27A-4FCD-9A04-0161160B9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98" y="2227552"/>
            <a:ext cx="1222880" cy="51839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42BBA35-F1D9-433B-A040-A1A4B59C6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620" y="2140894"/>
            <a:ext cx="1575106" cy="60004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FDD6D9D-1262-4902-9359-0E966249E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9021" y="1866752"/>
            <a:ext cx="2433546" cy="99949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4A48F2E-1C5F-4D33-B75F-F1F14648D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1029" y="3157616"/>
            <a:ext cx="3183994" cy="491836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CE82417-2A33-4335-B4F4-7C911232382C}"/>
              </a:ext>
            </a:extLst>
          </p:cNvPr>
          <p:cNvCxnSpPr/>
          <p:nvPr/>
        </p:nvCxnSpPr>
        <p:spPr>
          <a:xfrm flipV="1">
            <a:off x="4582407" y="2525401"/>
            <a:ext cx="973266" cy="6985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3469B3A-441F-411E-BDAF-2EBAE9835FF3}"/>
              </a:ext>
            </a:extLst>
          </p:cNvPr>
          <p:cNvCxnSpPr>
            <a:cxnSpLocks/>
          </p:cNvCxnSpPr>
          <p:nvPr/>
        </p:nvCxnSpPr>
        <p:spPr>
          <a:xfrm flipV="1">
            <a:off x="7455755" y="2379681"/>
            <a:ext cx="81540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339AFD3-8331-4358-A9B5-F42BE2C0AB5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702031" y="2000312"/>
            <a:ext cx="31390" cy="1046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CA4D9FE-1844-406D-8050-57C5B3ED1CB0}"/>
              </a:ext>
            </a:extLst>
          </p:cNvPr>
          <p:cNvCxnSpPr>
            <a:cxnSpLocks/>
          </p:cNvCxnSpPr>
          <p:nvPr/>
        </p:nvCxnSpPr>
        <p:spPr>
          <a:xfrm flipH="1">
            <a:off x="3413243" y="2740934"/>
            <a:ext cx="185690" cy="37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1F2EED4-C502-4BC5-995F-90B592286B09}"/>
              </a:ext>
            </a:extLst>
          </p:cNvPr>
          <p:cNvCxnSpPr>
            <a:cxnSpLocks/>
          </p:cNvCxnSpPr>
          <p:nvPr/>
        </p:nvCxnSpPr>
        <p:spPr>
          <a:xfrm>
            <a:off x="1756238" y="2715313"/>
            <a:ext cx="323892" cy="362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8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96055" cy="4914081"/>
          </a:xfrm>
        </p:spPr>
        <p:txBody>
          <a:bodyPr/>
          <a:lstStyle/>
          <a:p>
            <a:r>
              <a:rPr lang="pt-BR" dirty="0"/>
              <a:t>Impedância de entrada: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0713"/>
            <a:ext cx="7682346" cy="190877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9DD8438-93FD-43FC-BF61-4E5CE9CC9E02}"/>
              </a:ext>
            </a:extLst>
          </p:cNvPr>
          <p:cNvSpPr/>
          <p:nvPr/>
        </p:nvSpPr>
        <p:spPr>
          <a:xfrm>
            <a:off x="3099954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Marques (2013, p. 198).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E01DCDE-2C2B-4D4B-9B94-EA47F7DD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6" y="1599334"/>
            <a:ext cx="2979456" cy="5896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D6A42A-1017-41B1-A9E1-6747A0A2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677" y="2735777"/>
            <a:ext cx="1562662" cy="5896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64A2B1-564C-44DF-ABD7-08A0115A3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219" y="2017424"/>
            <a:ext cx="1361643" cy="10623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F03E2B3-ECAD-4F9C-8C59-10E4BEB45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879" y="1520203"/>
            <a:ext cx="3040564" cy="87869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FE0FA4-B4D6-42ED-9BE9-24E1B9E73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6267" y="2882018"/>
            <a:ext cx="2322265" cy="87869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C51D586-0DD7-4E54-9BD1-72255FCE8598}"/>
              </a:ext>
            </a:extLst>
          </p:cNvPr>
          <p:cNvCxnSpPr>
            <a:cxnSpLocks/>
          </p:cNvCxnSpPr>
          <p:nvPr/>
        </p:nvCxnSpPr>
        <p:spPr>
          <a:xfrm flipV="1">
            <a:off x="3082635" y="2175480"/>
            <a:ext cx="0" cy="6037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A69B31A-3EF0-4344-916E-A57D768DD08E}"/>
              </a:ext>
            </a:extLst>
          </p:cNvPr>
          <p:cNvCxnSpPr>
            <a:cxnSpLocks/>
          </p:cNvCxnSpPr>
          <p:nvPr/>
        </p:nvCxnSpPr>
        <p:spPr>
          <a:xfrm>
            <a:off x="4495497" y="1959550"/>
            <a:ext cx="831575" cy="565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01DEE07-B8DE-4417-9CD4-D367DD71A289}"/>
              </a:ext>
            </a:extLst>
          </p:cNvPr>
          <p:cNvCxnSpPr>
            <a:cxnSpLocks/>
          </p:cNvCxnSpPr>
          <p:nvPr/>
        </p:nvCxnSpPr>
        <p:spPr>
          <a:xfrm flipV="1">
            <a:off x="7070383" y="2574609"/>
            <a:ext cx="75743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85C3D98-3AD1-4373-B93A-54C72752EE1F}"/>
              </a:ext>
            </a:extLst>
          </p:cNvPr>
          <p:cNvSpPr txBox="1"/>
          <p:nvPr/>
        </p:nvSpPr>
        <p:spPr>
          <a:xfrm>
            <a:off x="9456223" y="249883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204761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96055" cy="4914081"/>
          </a:xfrm>
        </p:spPr>
        <p:txBody>
          <a:bodyPr/>
          <a:lstStyle/>
          <a:p>
            <a:r>
              <a:rPr lang="pt-BR" dirty="0"/>
              <a:t>Ganho de tensão: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0713"/>
            <a:ext cx="7682346" cy="190877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9DD8438-93FD-43FC-BF61-4E5CE9CC9E02}"/>
              </a:ext>
            </a:extLst>
          </p:cNvPr>
          <p:cNvSpPr/>
          <p:nvPr/>
        </p:nvSpPr>
        <p:spPr>
          <a:xfrm>
            <a:off x="3099954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Marques (2013, p. 198).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E00213E-986D-4011-BDD2-4A1E875A4690}"/>
              </a:ext>
            </a:extLst>
          </p:cNvPr>
          <p:cNvCxnSpPr>
            <a:cxnSpLocks/>
          </p:cNvCxnSpPr>
          <p:nvPr/>
        </p:nvCxnSpPr>
        <p:spPr>
          <a:xfrm>
            <a:off x="4093169" y="1697963"/>
            <a:ext cx="831575" cy="4142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205298C9-AC9A-4338-AD3F-784ED6DF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835" y="1460788"/>
            <a:ext cx="2844146" cy="5658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144D87-1A2F-42AB-875F-D50A26A0B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37" y="2626788"/>
            <a:ext cx="2687641" cy="5162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357602-4428-4F48-86A4-A018380A3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199" y="1819044"/>
            <a:ext cx="1354053" cy="1117422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BB9C562-BC1D-4016-A3E3-67EC370C7051}"/>
              </a:ext>
            </a:extLst>
          </p:cNvPr>
          <p:cNvCxnSpPr>
            <a:cxnSpLocks/>
          </p:cNvCxnSpPr>
          <p:nvPr/>
        </p:nvCxnSpPr>
        <p:spPr>
          <a:xfrm flipV="1">
            <a:off x="4127107" y="2522306"/>
            <a:ext cx="831576" cy="4899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E110273-1A80-49C7-84A5-CA8A16D9109D}"/>
              </a:ext>
            </a:extLst>
          </p:cNvPr>
          <p:cNvCxnSpPr>
            <a:cxnSpLocks/>
          </p:cNvCxnSpPr>
          <p:nvPr/>
        </p:nvCxnSpPr>
        <p:spPr>
          <a:xfrm flipV="1">
            <a:off x="6840378" y="2357197"/>
            <a:ext cx="100129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E11C805F-AF04-4AF8-A4AD-743C99A2C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8710" y="1905091"/>
            <a:ext cx="3445091" cy="10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2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9996055" cy="4914081"/>
          </a:xfrm>
        </p:spPr>
        <p:txBody>
          <a:bodyPr/>
          <a:lstStyle/>
          <a:p>
            <a:r>
              <a:rPr lang="pt-BR" dirty="0"/>
              <a:t>Impedância de entrada: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60713"/>
            <a:ext cx="7682346" cy="190877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9DD8438-93FD-43FC-BF61-4E5CE9CC9E02}"/>
              </a:ext>
            </a:extLst>
          </p:cNvPr>
          <p:cNvSpPr/>
          <p:nvPr/>
        </p:nvSpPr>
        <p:spPr>
          <a:xfrm>
            <a:off x="3099954" y="56294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latin typeface="MuseoSans-300"/>
              </a:rPr>
              <a:t>Fonte: adaptada de Marques (2013, p. 198).</a:t>
            </a:r>
            <a:r>
              <a:rPr lang="pt-BR" sz="1200" dirty="0"/>
              <a:t> </a:t>
            </a:r>
            <a:br>
              <a:rPr lang="pt-BR" sz="1200" dirty="0"/>
            </a:b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AD0DF0-DC56-4A67-B885-EF5AD4F36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23" y="1911390"/>
            <a:ext cx="2359634" cy="928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1FE4B15-1373-4C7E-ADB6-6C9BAD6BF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671" y="1911390"/>
            <a:ext cx="3479874" cy="92879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1A42C6D-E87B-4B40-90CC-0C307AA1B843}"/>
              </a:ext>
            </a:extLst>
          </p:cNvPr>
          <p:cNvCxnSpPr>
            <a:cxnSpLocks/>
          </p:cNvCxnSpPr>
          <p:nvPr/>
        </p:nvCxnSpPr>
        <p:spPr>
          <a:xfrm flipV="1">
            <a:off x="3678077" y="2419274"/>
            <a:ext cx="100129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8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2594969-AFDE-4CEE-9FF7-7CA323632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Análise CA de um circuito amplificador transistorizado</a:t>
            </a:r>
          </a:p>
        </p:txBody>
      </p:sp>
    </p:spTree>
    <p:extLst>
      <p:ext uri="{BB962C8B-B14F-4D97-AF65-F5344CB8AC3E}">
        <p14:creationId xmlns:p14="http://schemas.microsoft.com/office/powerpoint/2010/main" val="20004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Estudo da reta de carga de um transistor;</a:t>
            </a:r>
          </a:p>
          <a:p>
            <a:r>
              <a:rPr lang="pt-BR" dirty="0"/>
              <a:t>Aplicação de capacitores em circuitos amplificadores transistorizados;</a:t>
            </a:r>
          </a:p>
          <a:p>
            <a:r>
              <a:rPr lang="pt-BR" dirty="0"/>
              <a:t>Análise de circuito amplificador transistorizado;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Realizar a análise CA do circuito de </a:t>
            </a:r>
            <a:r>
              <a:rPr lang="pt-BR" dirty="0" err="1"/>
              <a:t>pré</a:t>
            </a:r>
            <a:r>
              <a:rPr lang="pt-BR" dirty="0"/>
              <a:t>-amplificação projetado;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circuito está sem sua versão final? É necessário adicionar mais algum componente para que ele seja utilizado como amplificador de áudio?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12" y="533645"/>
            <a:ext cx="3025588" cy="30933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846374" y="3635265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52).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98F8E3-F4EF-49FD-BBE4-47A75C96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90" y="1760415"/>
            <a:ext cx="5023365" cy="217955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674022-ADCB-4FA0-8E6A-1AEB718B9BBB}"/>
              </a:ext>
            </a:extLst>
          </p:cNvPr>
          <p:cNvSpPr/>
          <p:nvPr/>
        </p:nvSpPr>
        <p:spPr>
          <a:xfrm>
            <a:off x="1356363" y="3664242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17).</a:t>
            </a:r>
          </a:p>
        </p:txBody>
      </p:sp>
    </p:spTree>
    <p:extLst>
      <p:ext uri="{BB962C8B-B14F-4D97-AF65-F5344CB8AC3E}">
        <p14:creationId xmlns:p14="http://schemas.microsoft.com/office/powerpoint/2010/main" val="41785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65" y="2505289"/>
            <a:ext cx="6726382" cy="31462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1" y="1490663"/>
            <a:ext cx="10380460" cy="4160837"/>
          </a:xfrm>
        </p:spPr>
        <p:txBody>
          <a:bodyPr/>
          <a:lstStyle/>
          <a:p>
            <a:r>
              <a:rPr lang="pt-BR" dirty="0">
                <a:sym typeface="Wingdings" panose="05000000000000000000" pitchFamily="2" charset="2"/>
              </a:rPr>
              <a:t>Redesenhar o circuito com os capacitores de acoplamento, fonte de entrada e carga;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22805" y="5651498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71).</a:t>
            </a:r>
          </a:p>
        </p:txBody>
      </p:sp>
    </p:spTree>
    <p:extLst>
      <p:ext uri="{BB962C8B-B14F-4D97-AF65-F5344CB8AC3E}">
        <p14:creationId xmlns:p14="http://schemas.microsoft.com/office/powerpoint/2010/main" val="9357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4786745" cy="4914081"/>
          </a:xfrm>
        </p:spPr>
        <p:txBody>
          <a:bodyPr/>
          <a:lstStyle/>
          <a:p>
            <a:r>
              <a:rPr lang="pt-BR" dirty="0"/>
              <a:t>Para desenhar o circuito equivalente CA, os capacitores são substituídos por um curto: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7" y="3196875"/>
            <a:ext cx="7827675" cy="23456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088093" y="5542497"/>
            <a:ext cx="2795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Teixeira (2018, </a:t>
            </a:r>
            <a:r>
              <a:rPr lang="pt-BR" sz="1200" dirty="0" err="1"/>
              <a:t>pg</a:t>
            </a:r>
            <a:r>
              <a:rPr lang="pt-BR" sz="1200" dirty="0"/>
              <a:t> 72).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4CC4B32-9D37-4AA6-BEDC-26E73B45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11" y="604430"/>
            <a:ext cx="5014777" cy="234562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8B3C745-189C-41A6-86B4-AC1593CD47CE}"/>
              </a:ext>
            </a:extLst>
          </p:cNvPr>
          <p:cNvCxnSpPr>
            <a:cxnSpLocks/>
          </p:cNvCxnSpPr>
          <p:nvPr/>
        </p:nvCxnSpPr>
        <p:spPr>
          <a:xfrm flipH="1">
            <a:off x="5699048" y="2568602"/>
            <a:ext cx="539424" cy="5857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99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Pode ser obtido um circuito equivalente: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1" y="1432616"/>
            <a:ext cx="5663739" cy="169718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697693" y="3085456"/>
            <a:ext cx="27958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 das imagens: Teixeira (2018, </a:t>
            </a:r>
            <a:r>
              <a:rPr lang="pt-BR" sz="1200" dirty="0" err="1"/>
              <a:t>pg</a:t>
            </a:r>
            <a:r>
              <a:rPr lang="pt-BR" sz="1200" dirty="0"/>
              <a:t> 72).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510" y="1283015"/>
            <a:ext cx="3854290" cy="199638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FC6242C-9325-409F-BF56-C94ECA122F84}"/>
              </a:ext>
            </a:extLst>
          </p:cNvPr>
          <p:cNvCxnSpPr>
            <a:cxnSpLocks/>
          </p:cNvCxnSpPr>
          <p:nvPr/>
        </p:nvCxnSpPr>
        <p:spPr>
          <a:xfrm>
            <a:off x="6751090" y="2111402"/>
            <a:ext cx="8412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A9AFFC04-D56D-4C46-9B1F-A4BD31F6A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019" y="3580897"/>
            <a:ext cx="6400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Analisando a folha de dados, temos os parâmetros h: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 isso, os parâmetros básicos do amplificador podem ser calculados;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17" y="1930239"/>
            <a:ext cx="5076825" cy="4857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71" y="2746094"/>
            <a:ext cx="1887894" cy="48577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317" y="2679892"/>
            <a:ext cx="2542665" cy="5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06" y="1823862"/>
            <a:ext cx="7814202" cy="402275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73" y="922765"/>
            <a:ext cx="5364667" cy="6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43BC572-5C5C-47A4-ACF5-988A8C4E0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41071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Reta de carga e sua importância;</a:t>
            </a:r>
          </a:p>
          <a:p>
            <a:r>
              <a:rPr lang="pt-BR" dirty="0"/>
              <a:t>Capacitores de acoplamento e derivação;</a:t>
            </a:r>
          </a:p>
          <a:p>
            <a:r>
              <a:rPr lang="pt-BR" dirty="0"/>
              <a:t>Análise de circuitos amplificadores com transistor;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E2AC443-EE8E-4800-A9C7-F20EE58C7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Reta de carga</a:t>
            </a:r>
          </a:p>
        </p:txBody>
      </p:sp>
    </p:spTree>
    <p:extLst>
      <p:ext uri="{BB962C8B-B14F-4D97-AF65-F5344CB8AC3E}">
        <p14:creationId xmlns:p14="http://schemas.microsoft.com/office/powerpoint/2010/main" val="42232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34A4-E89A-41C6-8BA1-908C25AA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traçar a reta de carga?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6BEFC-DBEC-44A8-B040-EB19D2F4D7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1127" y="1490663"/>
            <a:ext cx="4606908" cy="4160837"/>
          </a:xfrm>
        </p:spPr>
        <p:txBody>
          <a:bodyPr/>
          <a:lstStyle/>
          <a:p>
            <a:r>
              <a:rPr lang="pt-BR" dirty="0"/>
              <a:t>Definir os pontos ideais de corte (I</a:t>
            </a:r>
            <a:r>
              <a:rPr lang="pt-BR" baseline="-25000" dirty="0"/>
              <a:t>C CORTE </a:t>
            </a:r>
            <a:r>
              <a:rPr lang="pt-BR" dirty="0"/>
              <a:t>= 0 ) e de saturação (V</a:t>
            </a:r>
            <a:r>
              <a:rPr lang="pt-BR" baseline="-25000" dirty="0"/>
              <a:t>CE SAT</a:t>
            </a:r>
            <a:r>
              <a:rPr lang="pt-BR" dirty="0"/>
              <a:t>= 0 );</a:t>
            </a:r>
          </a:p>
          <a:p>
            <a:r>
              <a:rPr lang="pt-BR" dirty="0"/>
              <a:t>Substituir nas equações;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C4EBF7-917C-4BF2-A24D-948B0973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26" y="1490663"/>
            <a:ext cx="5669973" cy="410623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52110CF-A1C6-4671-B45E-E51724957072}"/>
              </a:ext>
            </a:extLst>
          </p:cNvPr>
          <p:cNvSpPr/>
          <p:nvPr/>
        </p:nvSpPr>
        <p:spPr>
          <a:xfrm>
            <a:off x="3643745" y="5597984"/>
            <a:ext cx="1477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Teixeira, 2018</a:t>
            </a:r>
          </a:p>
        </p:txBody>
      </p:sp>
    </p:spTree>
    <p:extLst>
      <p:ext uri="{BB962C8B-B14F-4D97-AF65-F5344CB8AC3E}">
        <p14:creationId xmlns:p14="http://schemas.microsoft.com/office/powerpoint/2010/main" val="1720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1A6DF8F-1BBC-4F95-A321-5F1FC8E36A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44918" y="766916"/>
            <a:ext cx="5757719" cy="4914081"/>
          </a:xfrm>
        </p:spPr>
        <p:txBody>
          <a:bodyPr/>
          <a:lstStyle/>
          <a:p>
            <a:r>
              <a:rPr lang="pt-BR" dirty="0"/>
              <a:t>Para o circuito emissor comum, a malha de saída com V</a:t>
            </a:r>
            <a:r>
              <a:rPr lang="pt-BR" baseline="-25000" dirty="0"/>
              <a:t>CE</a:t>
            </a:r>
            <a:r>
              <a:rPr lang="pt-BR" dirty="0"/>
              <a:t> = 0 V, fica:</a:t>
            </a:r>
            <a:endParaRPr lang="pt-BR" baseline="-2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BFFCA2-B7B4-4509-84D1-341799C2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55" y="1982559"/>
            <a:ext cx="4869861" cy="5683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47C820-13B3-4208-8945-6BCAED1E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11" y="3274685"/>
            <a:ext cx="3224233" cy="6503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C250EC-C641-4FEA-B53A-D35E2A6CA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242" y="4317132"/>
            <a:ext cx="3224233" cy="11504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096C791-8BFC-4AB8-9794-B784CB0A5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714" y="3237544"/>
            <a:ext cx="1017877" cy="555206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121A82C-DA0E-4BDC-AD30-4DD5DF466B0B}"/>
              </a:ext>
            </a:extLst>
          </p:cNvPr>
          <p:cNvCxnSpPr>
            <a:cxnSpLocks/>
          </p:cNvCxnSpPr>
          <p:nvPr/>
        </p:nvCxnSpPr>
        <p:spPr>
          <a:xfrm flipH="1">
            <a:off x="7118132" y="3589778"/>
            <a:ext cx="70658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45FA0350-5B2E-4466-B7AA-9D7377041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9773" y="762170"/>
            <a:ext cx="2831104" cy="2050303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2F22C2D1-3552-4089-947C-900F84480BDB}"/>
              </a:ext>
            </a:extLst>
          </p:cNvPr>
          <p:cNvSpPr/>
          <p:nvPr/>
        </p:nvSpPr>
        <p:spPr>
          <a:xfrm>
            <a:off x="9282545" y="3223956"/>
            <a:ext cx="1477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Teixeira, 2018</a:t>
            </a:r>
          </a:p>
        </p:txBody>
      </p:sp>
      <p:pic>
        <p:nvPicPr>
          <p:cNvPr id="24" name="Imagem 64" descr="C:\Users\Charles\Desktop\Nova pasta (2)\37.emf">
            <a:extLst>
              <a:ext uri="{FF2B5EF4-FFF2-40B4-BE49-F238E27FC236}">
                <a16:creationId xmlns:a16="http://schemas.microsoft.com/office/drawing/2014/main" id="{F7D4066B-0CB5-4344-837E-428680A63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4" y="974393"/>
            <a:ext cx="1955593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19475A33-EF51-45F8-9255-C7D055E2F4CD}"/>
              </a:ext>
            </a:extLst>
          </p:cNvPr>
          <p:cNvSpPr/>
          <p:nvPr/>
        </p:nvSpPr>
        <p:spPr>
          <a:xfrm>
            <a:off x="918318" y="5151606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99205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1C733958-1B91-4481-BA7D-2FEBA62A2A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32394" y="766916"/>
            <a:ext cx="4393642" cy="4914081"/>
          </a:xfrm>
        </p:spPr>
        <p:txBody>
          <a:bodyPr/>
          <a:lstStyle/>
          <a:p>
            <a:r>
              <a:rPr lang="pt-BR" dirty="0"/>
              <a:t>Resolvendo novamente a malha de saída para a corrente I</a:t>
            </a:r>
            <a:r>
              <a:rPr lang="pt-BR" baseline="-25000" dirty="0"/>
              <a:t>C</a:t>
            </a:r>
            <a:r>
              <a:rPr lang="pt-BR" dirty="0"/>
              <a:t> = I</a:t>
            </a:r>
            <a:r>
              <a:rPr lang="pt-BR" baseline="-25000" dirty="0"/>
              <a:t>E</a:t>
            </a:r>
            <a:r>
              <a:rPr lang="pt-BR" dirty="0"/>
              <a:t> = 0: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2DCFE2-9D3B-402B-A731-1E5A3E1D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18" y="762170"/>
            <a:ext cx="3308259" cy="23958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62BFF5D-0DE6-4735-90ED-24E57CCA1F8C}"/>
              </a:ext>
            </a:extLst>
          </p:cNvPr>
          <p:cNvSpPr/>
          <p:nvPr/>
        </p:nvSpPr>
        <p:spPr>
          <a:xfrm>
            <a:off x="9282545" y="3223956"/>
            <a:ext cx="1477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Teixeira, 2018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8B4544-CEDD-4FA5-9B81-C6CDB068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72" y="2905776"/>
            <a:ext cx="5420841" cy="6363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441281-D613-4793-A2A9-0CE81B96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02" y="4108297"/>
            <a:ext cx="2356208" cy="581955"/>
          </a:xfrm>
          <a:prstGeom prst="rect">
            <a:avLst/>
          </a:prstGeom>
        </p:spPr>
      </p:pic>
      <p:pic>
        <p:nvPicPr>
          <p:cNvPr id="12" name="Imagem 64" descr="C:\Users\Charles\Desktop\Nova pasta (2)\37.emf">
            <a:extLst>
              <a:ext uri="{FF2B5EF4-FFF2-40B4-BE49-F238E27FC236}">
                <a16:creationId xmlns:a16="http://schemas.microsoft.com/office/drawing/2014/main" id="{D0DF2F45-BA02-4029-B0E5-C676F6531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24" y="974393"/>
            <a:ext cx="1955593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4067AEC7-1428-4F40-880A-0F7F46C4B4AB}"/>
              </a:ext>
            </a:extLst>
          </p:cNvPr>
          <p:cNvSpPr/>
          <p:nvPr/>
        </p:nvSpPr>
        <p:spPr>
          <a:xfrm>
            <a:off x="918318" y="5151606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863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2D9DE4B-A332-42A8-BEC1-BBEC55FDA1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07382" y="766916"/>
            <a:ext cx="4297940" cy="4914081"/>
          </a:xfrm>
        </p:spPr>
        <p:txBody>
          <a:bodyPr/>
          <a:lstStyle/>
          <a:p>
            <a:r>
              <a:rPr lang="pt-BR"/>
              <a:t>Com a variação da corrente de entrada, a tensão e corrente da saída variam acompanhando a forma de onda da entrada;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20C135-02CD-46EE-9B33-BDE3ABF5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629004"/>
            <a:ext cx="6083738" cy="50519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36122C9-67D1-4BDC-88E0-32E01EF29498}"/>
              </a:ext>
            </a:extLst>
          </p:cNvPr>
          <p:cNvSpPr txBox="1"/>
          <p:nvPr/>
        </p:nvSpPr>
        <p:spPr>
          <a:xfrm>
            <a:off x="2689298" y="5660197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Marques (2013, p. 178).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7128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3352799" y="766916"/>
            <a:ext cx="8395855" cy="4914081"/>
          </a:xfrm>
        </p:spPr>
        <p:txBody>
          <a:bodyPr/>
          <a:lstStyle/>
          <a:p>
            <a:r>
              <a:rPr lang="pt-BR" dirty="0"/>
              <a:t>O ganho de corrente e tensão do amplificador são dados por: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ganho de potência fica: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tensão de saída é defasada </a:t>
            </a:r>
            <a:br>
              <a:rPr lang="pt-BR" dirty="0"/>
            </a:br>
            <a:r>
              <a:rPr lang="pt-BR" dirty="0"/>
              <a:t>180º em relação a entrada;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73" y="1831607"/>
            <a:ext cx="1618690" cy="106492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340" y="1868290"/>
            <a:ext cx="1757736" cy="104406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54" y="3493693"/>
            <a:ext cx="2072527" cy="6908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D32413-19FD-4934-887E-75A6D8967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05" y="345775"/>
            <a:ext cx="2696090" cy="513316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D695FD-F677-4891-A950-94642372E870}"/>
              </a:ext>
            </a:extLst>
          </p:cNvPr>
          <p:cNvSpPr txBox="1"/>
          <p:nvPr/>
        </p:nvSpPr>
        <p:spPr>
          <a:xfrm>
            <a:off x="983672" y="5425259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Fonte: adaptada de Marques (2013, p. 179)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1123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1004</Words>
  <Application>Microsoft Office PowerPoint</Application>
  <PresentationFormat>Widescreen</PresentationFormat>
  <Paragraphs>134</Paragraphs>
  <Slides>38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Foco</vt:lpstr>
      <vt:lpstr>Museo 700</vt:lpstr>
      <vt:lpstr>MuseoSans-300</vt:lpstr>
      <vt:lpstr>Tema do Office</vt:lpstr>
      <vt:lpstr>Apresentação do PowerPoint</vt:lpstr>
      <vt:lpstr>Na aula passada</vt:lpstr>
      <vt:lpstr>Nessa aula</vt:lpstr>
      <vt:lpstr>Apresentação do PowerPoint</vt:lpstr>
      <vt:lpstr>Como traçar a reta de carga?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134</cp:revision>
  <dcterms:created xsi:type="dcterms:W3CDTF">2019-05-25T16:55:55Z</dcterms:created>
  <dcterms:modified xsi:type="dcterms:W3CDTF">2020-10-08T20:04:57Z</dcterms:modified>
</cp:coreProperties>
</file>