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52" r:id="rId2"/>
    <p:sldId id="484" r:id="rId3"/>
    <p:sldId id="437" r:id="rId4"/>
    <p:sldId id="485" r:id="rId5"/>
    <p:sldId id="300" r:id="rId6"/>
    <p:sldId id="302" r:id="rId7"/>
    <p:sldId id="303" r:id="rId8"/>
    <p:sldId id="310" r:id="rId9"/>
    <p:sldId id="309" r:id="rId10"/>
    <p:sldId id="312" r:id="rId11"/>
    <p:sldId id="392" r:id="rId12"/>
    <p:sldId id="462" r:id="rId13"/>
    <p:sldId id="393" r:id="rId14"/>
    <p:sldId id="441" r:id="rId15"/>
    <p:sldId id="486" r:id="rId16"/>
    <p:sldId id="304" r:id="rId17"/>
    <p:sldId id="294" r:id="rId18"/>
    <p:sldId id="305" r:id="rId19"/>
    <p:sldId id="306" r:id="rId20"/>
    <p:sldId id="298" r:id="rId21"/>
    <p:sldId id="487" r:id="rId22"/>
    <p:sldId id="369" r:id="rId23"/>
    <p:sldId id="370" r:id="rId24"/>
    <p:sldId id="463" r:id="rId25"/>
    <p:sldId id="346" r:id="rId26"/>
    <p:sldId id="32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5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o que</a:t>
            </a:r>
            <a:r>
              <a:rPr lang="pt-BR" baseline="0" dirty="0"/>
              <a:t> é saturação forte.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D3B8-08A5-4CB8-853B-99D50EFF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0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349" y="333375"/>
            <a:ext cx="11713468" cy="6238896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3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 g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F05F839D-C5AF-4FCC-B3CB-C785EF2D0401}" type="datetimeFigureOut">
              <a:rPr lang="pt-BR" smtClean="0"/>
              <a:pPr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700" panose="02000000000000000000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43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A85AB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89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3" r:id="rId7"/>
    <p:sldLayoutId id="2147483674" r:id="rId8"/>
    <p:sldLayoutId id="2147483675" r:id="rId9"/>
    <p:sldLayoutId id="214748367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multisim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8 –  Simulação de circuitos com transistores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1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4315691" cy="4160837"/>
          </a:xfrm>
        </p:spPr>
        <p:txBody>
          <a:bodyPr/>
          <a:lstStyle/>
          <a:p>
            <a:r>
              <a:rPr lang="pt-BR" dirty="0"/>
              <a:t>Projete um circuito de polarização por divisor de tensão e verifique as tensões e correntes no simulador;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92" y="1313898"/>
            <a:ext cx="3108934" cy="38587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028474" y="5374501"/>
            <a:ext cx="2019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TEIXEIRA, 2018, </a:t>
            </a:r>
            <a:r>
              <a:rPr lang="pt-BR" sz="1200" dirty="0" err="1"/>
              <a:t>pg</a:t>
            </a:r>
            <a:r>
              <a:rPr lang="pt-BR" sz="1200" dirty="0"/>
              <a:t> 38.</a:t>
            </a:r>
          </a:p>
        </p:txBody>
      </p:sp>
    </p:spTree>
    <p:extLst>
      <p:ext uri="{BB962C8B-B14F-4D97-AF65-F5344CB8AC3E}">
        <p14:creationId xmlns:p14="http://schemas.microsoft.com/office/powerpoint/2010/main" val="36830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Consultando o datasheet, temos:</a:t>
            </a:r>
          </a:p>
          <a:p>
            <a:endParaRPr lang="pt-BR" dirty="0"/>
          </a:p>
          <a:p>
            <a:r>
              <a:rPr lang="pt-BR" dirty="0"/>
              <a:t>Calculando a corrente de base quiescente: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o ganho é alto, podemos considerar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48" y="1312140"/>
            <a:ext cx="4359369" cy="4151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00" y="1387989"/>
            <a:ext cx="1428750" cy="342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657" y="1114851"/>
            <a:ext cx="171450" cy="1714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003" y="2471157"/>
            <a:ext cx="4278654" cy="9547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9" y="4259572"/>
            <a:ext cx="2545611" cy="48719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806" y="350868"/>
            <a:ext cx="2664261" cy="329822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698117" y="3649095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50).</a:t>
            </a:r>
          </a:p>
        </p:txBody>
      </p:sp>
    </p:spTree>
    <p:extLst>
      <p:ext uri="{BB962C8B-B14F-4D97-AF65-F5344CB8AC3E}">
        <p14:creationId xmlns:p14="http://schemas.microsoft.com/office/powerpoint/2010/main" val="41953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Parar o projeto, vamos fazer V</a:t>
            </a:r>
            <a:r>
              <a:rPr lang="pt-BR" baseline="-25000" dirty="0"/>
              <a:t>RE</a:t>
            </a:r>
            <a:r>
              <a:rPr lang="pt-BR" dirty="0"/>
              <a:t> como um décimo de </a:t>
            </a:r>
            <a:r>
              <a:rPr lang="pt-BR" dirty="0" err="1"/>
              <a:t>V</a:t>
            </a:r>
            <a:r>
              <a:rPr lang="pt-BR" baseline="-25000" dirty="0" err="1"/>
              <a:t>cc</a:t>
            </a:r>
            <a:r>
              <a:rPr lang="pt-BR" dirty="0"/>
              <a:t>: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Resolvendo a malha do coletor/emissor: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resistor do emissor fica: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57" y="1822917"/>
            <a:ext cx="171450" cy="1714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89" y="1923095"/>
            <a:ext cx="3036811" cy="4681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85" y="2885209"/>
            <a:ext cx="6991598" cy="108758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643" y="4593416"/>
            <a:ext cx="4273552" cy="10875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F69C792-6461-4779-8709-64021A53C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806" y="350868"/>
            <a:ext cx="2664261" cy="329822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93DA26A7-C74A-4F72-93BB-5014C3292BCC}"/>
              </a:ext>
            </a:extLst>
          </p:cNvPr>
          <p:cNvSpPr/>
          <p:nvPr/>
        </p:nvSpPr>
        <p:spPr>
          <a:xfrm>
            <a:off x="8698117" y="3649095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50).</a:t>
            </a:r>
          </a:p>
        </p:txBody>
      </p:sp>
    </p:spTree>
    <p:extLst>
      <p:ext uri="{BB962C8B-B14F-4D97-AF65-F5344CB8AC3E}">
        <p14:creationId xmlns:p14="http://schemas.microsoft.com/office/powerpoint/2010/main" val="37836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Para os outros resistores, vamos considerar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81" y="2246719"/>
            <a:ext cx="5211544" cy="10043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59" y="1315687"/>
            <a:ext cx="1512468" cy="4010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98" y="3341720"/>
            <a:ext cx="6809102" cy="9501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777" y="473629"/>
            <a:ext cx="3175014" cy="324616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802744" y="3705936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52).</a:t>
            </a:r>
          </a:p>
        </p:txBody>
      </p:sp>
    </p:spTree>
    <p:extLst>
      <p:ext uri="{BB962C8B-B14F-4D97-AF65-F5344CB8AC3E}">
        <p14:creationId xmlns:p14="http://schemas.microsoft.com/office/powerpoint/2010/main" val="355032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B663-6C4C-4D28-B06A-A0F61C8D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Multisim</a:t>
            </a:r>
            <a:r>
              <a:rPr lang="pt-BR" dirty="0"/>
              <a:t> online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7448B-1928-43F9-9670-954BF1342F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Simulador online: </a:t>
            </a:r>
            <a:r>
              <a:rPr lang="pt-BR" dirty="0">
                <a:hlinkClick r:id="rId2"/>
              </a:rPr>
              <a:t>https://www.multisim.com/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B0AF76-8767-4E18-B559-EB537DF8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00" y="2114393"/>
            <a:ext cx="6352381" cy="305044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A6ACA32-A144-4555-85CF-434E78780ADD}"/>
              </a:ext>
            </a:extLst>
          </p:cNvPr>
          <p:cNvSpPr/>
          <p:nvPr/>
        </p:nvSpPr>
        <p:spPr>
          <a:xfrm>
            <a:off x="3172910" y="527410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www.multisim.com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448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3404FD-B577-4B86-834F-89563522D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Transistor como chave</a:t>
            </a:r>
          </a:p>
        </p:txBody>
      </p:sp>
    </p:spTree>
    <p:extLst>
      <p:ext uri="{BB962C8B-B14F-4D97-AF65-F5344CB8AC3E}">
        <p14:creationId xmlns:p14="http://schemas.microsoft.com/office/powerpoint/2010/main" val="279424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Transistor como chave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Utilizado no chaveamento de cargas;</a:t>
            </a:r>
          </a:p>
          <a:p>
            <a:r>
              <a:rPr lang="pt-BR" dirty="0"/>
              <a:t>Básico no acionamento a partir de sinais digitais;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0472"/>
            <a:ext cx="7992734" cy="283663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370526" y="4049209"/>
            <a:ext cx="3032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BOYLESTAD; NASHELSKY, 2013, </a:t>
            </a:r>
            <a:r>
              <a:rPr lang="pt-BR" sz="1200" dirty="0" err="1"/>
              <a:t>pg</a:t>
            </a:r>
            <a:r>
              <a:rPr lang="pt-BR" sz="1200" dirty="0"/>
              <a:t> 216.</a:t>
            </a:r>
          </a:p>
        </p:txBody>
      </p:sp>
    </p:spTree>
    <p:extLst>
      <p:ext uri="{BB962C8B-B14F-4D97-AF65-F5344CB8AC3E}">
        <p14:creationId xmlns:p14="http://schemas.microsoft.com/office/powerpoint/2010/main" val="40329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Transistor como Chave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transistor operando como chave alterna entre dois estados, corte e saturação.</a:t>
            </a:r>
          </a:p>
          <a:p>
            <a:r>
              <a:rPr lang="pt-BR" dirty="0"/>
              <a:t>Projeto consiste normalmente </a:t>
            </a:r>
            <a:br>
              <a:rPr lang="pt-BR" dirty="0"/>
            </a:br>
            <a:r>
              <a:rPr lang="pt-BR" dirty="0"/>
              <a:t>em determinar a resistência a ser</a:t>
            </a:r>
            <a:br>
              <a:rPr lang="pt-BR" dirty="0"/>
            </a:br>
            <a:r>
              <a:rPr lang="pt-BR" dirty="0"/>
              <a:t> aplicada na base para que haja </a:t>
            </a:r>
            <a:br>
              <a:rPr lang="pt-BR" dirty="0"/>
            </a:br>
            <a:r>
              <a:rPr lang="pt-BR" dirty="0"/>
              <a:t>a condução de corrente desejada</a:t>
            </a:r>
            <a:br>
              <a:rPr lang="pt-BR" dirty="0"/>
            </a:br>
            <a:r>
              <a:rPr lang="pt-BR" dirty="0"/>
              <a:t> no coletor;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670" y="2017362"/>
            <a:ext cx="4057417" cy="156297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17" y="355068"/>
            <a:ext cx="4135525" cy="170286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402638" y="3571081"/>
            <a:ext cx="3032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BOYLESTAD; NASHELSKY, 2013, </a:t>
            </a:r>
            <a:r>
              <a:rPr lang="pt-BR" sz="1200" dirty="0" err="1"/>
              <a:t>pg</a:t>
            </a:r>
            <a:r>
              <a:rPr lang="pt-BR" sz="1200" dirty="0"/>
              <a:t> 218.</a:t>
            </a:r>
          </a:p>
        </p:txBody>
      </p:sp>
    </p:spTree>
    <p:extLst>
      <p:ext uri="{BB962C8B-B14F-4D97-AF65-F5344CB8AC3E}">
        <p14:creationId xmlns:p14="http://schemas.microsoft.com/office/powerpoint/2010/main" val="145786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Transistor como chave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5072262" y="1490663"/>
            <a:ext cx="6475773" cy="4160837"/>
          </a:xfrm>
        </p:spPr>
        <p:txBody>
          <a:bodyPr/>
          <a:lstStyle/>
          <a:p>
            <a:r>
              <a:rPr lang="pt-BR" dirty="0"/>
              <a:t>Calcule o valor da resistência R1 do circuito da figura para que o transistor acione uma carga de 1,2 A operando como chave. Utilize saturação forte e V</a:t>
            </a:r>
            <a:r>
              <a:rPr lang="pt-BR" baseline="-25000" dirty="0"/>
              <a:t>BE </a:t>
            </a:r>
            <a:r>
              <a:rPr lang="pt-BR" dirty="0"/>
              <a:t>= 0,7 V.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6" y="1351072"/>
            <a:ext cx="3871164" cy="449094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992945" y="5565013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35348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4" y="443345"/>
            <a:ext cx="4729914" cy="548717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206324" y="5646692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682E9D-71DB-4D8E-9D84-BEEFC3C6B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680" y="1093686"/>
            <a:ext cx="3296740" cy="22223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E99CE15-1ED9-4696-AE55-E7A250F0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72" y="750854"/>
            <a:ext cx="3594529" cy="17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com transistor:</a:t>
            </a:r>
          </a:p>
          <a:p>
            <a:pPr lvl="1"/>
            <a:r>
              <a:rPr lang="pt-BR" dirty="0"/>
              <a:t>Reta de carga e sua importância;</a:t>
            </a:r>
          </a:p>
          <a:p>
            <a:pPr lvl="1"/>
            <a:r>
              <a:rPr lang="pt-BR" dirty="0"/>
              <a:t>Capacitores de acoplamento e derivação;</a:t>
            </a:r>
          </a:p>
          <a:p>
            <a:pPr lvl="1"/>
            <a:r>
              <a:rPr lang="pt-BR" dirty="0"/>
              <a:t>Análise de circuitos amplificadores com transistor;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2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4641273" y="1490663"/>
            <a:ext cx="6906761" cy="4160837"/>
          </a:xfrm>
        </p:spPr>
        <p:txBody>
          <a:bodyPr/>
          <a:lstStyle/>
          <a:p>
            <a:r>
              <a:rPr lang="pt-BR" dirty="0"/>
              <a:t>Projete o circuito da figura, para </a:t>
            </a:r>
            <a:r>
              <a:rPr lang="pt-BR" dirty="0" err="1"/>
              <a:t>I</a:t>
            </a:r>
            <a:r>
              <a:rPr lang="pt-BR" baseline="-25000" dirty="0" err="1"/>
              <a:t>c</a:t>
            </a:r>
            <a:r>
              <a:rPr lang="pt-BR" dirty="0"/>
              <a:t> = 15 </a:t>
            </a:r>
            <a:r>
              <a:rPr lang="pt-BR" dirty="0" err="1"/>
              <a:t>mA</a:t>
            </a:r>
            <a:r>
              <a:rPr lang="pt-BR" dirty="0"/>
              <a:t>;</a:t>
            </a:r>
          </a:p>
          <a:p>
            <a:r>
              <a:rPr lang="pt-BR" dirty="0"/>
              <a:t>V</a:t>
            </a:r>
            <a:r>
              <a:rPr lang="pt-BR" baseline="-25000" dirty="0"/>
              <a:t>LED</a:t>
            </a:r>
            <a:r>
              <a:rPr lang="pt-BR" dirty="0"/>
              <a:t> = 2,1V, V</a:t>
            </a:r>
            <a:r>
              <a:rPr lang="pt-BR" baseline="-25000" dirty="0"/>
              <a:t>BE</a:t>
            </a:r>
            <a:r>
              <a:rPr lang="pt-BR" dirty="0"/>
              <a:t> = 0,7 V, V</a:t>
            </a:r>
            <a:r>
              <a:rPr lang="pt-BR" baseline="-25000" dirty="0"/>
              <a:t>CE SAT</a:t>
            </a:r>
            <a:r>
              <a:rPr lang="pt-BR" dirty="0"/>
              <a:t> = 0,3 V e </a:t>
            </a:r>
            <a:r>
              <a:rPr lang="pt-BR" dirty="0" err="1"/>
              <a:t>Bcc</a:t>
            </a:r>
            <a:r>
              <a:rPr lang="pt-BR" dirty="0"/>
              <a:t> = 10;</a:t>
            </a:r>
          </a:p>
          <a:p>
            <a:r>
              <a:rPr lang="pt-BR" dirty="0"/>
              <a:t>Simule e meça a corrente sobre o LED e as tensões sobre o transistor e LED;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8" y="1399189"/>
            <a:ext cx="3553178" cy="434378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125146" y="5594392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42729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04DEDDC-7599-4F75-A56E-647D3AE7B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Simulação de circuito amplificador</a:t>
            </a:r>
          </a:p>
        </p:txBody>
      </p:sp>
    </p:spTree>
    <p:extLst>
      <p:ext uri="{BB962C8B-B14F-4D97-AF65-F5344CB8AC3E}">
        <p14:creationId xmlns:p14="http://schemas.microsoft.com/office/powerpoint/2010/main" val="31327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6777317" y="766916"/>
            <a:ext cx="4733365" cy="4914081"/>
          </a:xfrm>
        </p:spPr>
        <p:txBody>
          <a:bodyPr/>
          <a:lstStyle/>
          <a:p>
            <a:r>
              <a:rPr lang="pt-BR" dirty="0"/>
              <a:t>Montar o circuito da figura no simulador com tensão senoidal de entrada com 50 </a:t>
            </a:r>
            <a:r>
              <a:rPr lang="pt-BR" dirty="0" err="1"/>
              <a:t>mVpp</a:t>
            </a:r>
            <a:r>
              <a:rPr lang="pt-BR" dirty="0"/>
              <a:t> em 25 kHz;</a:t>
            </a:r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8100" y="766916"/>
            <a:ext cx="5450618" cy="49140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2779086" y="5569391"/>
            <a:ext cx="15239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Museo100-Regular"/>
              </a:rPr>
              <a:t>elaborado pelo autor.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023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Realize a análise do circuito e obtenha o seu ganho;</a:t>
            </a:r>
          </a:p>
          <a:p>
            <a:r>
              <a:rPr lang="pt-BR" dirty="0"/>
              <a:t>Compare o ganho teórico com o obtido na montagem;</a:t>
            </a:r>
          </a:p>
          <a:p>
            <a:r>
              <a:rPr lang="pt-BR" dirty="0"/>
              <a:t>Analise as formas de onda em diferentes pontos do circuito;</a:t>
            </a:r>
          </a:p>
          <a:p>
            <a:r>
              <a:rPr lang="pt-BR" dirty="0"/>
              <a:t>Varie a tensão e frequência de entrada e analise os efeitos da saída;</a:t>
            </a:r>
          </a:p>
        </p:txBody>
      </p:sp>
    </p:spTree>
    <p:extLst>
      <p:ext uri="{BB962C8B-B14F-4D97-AF65-F5344CB8AC3E}">
        <p14:creationId xmlns:p14="http://schemas.microsoft.com/office/powerpoint/2010/main" val="145267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43BC572-5C5C-47A4-ACF5-988A8C4E0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Dúvidas?!</a:t>
            </a:r>
          </a:p>
        </p:txBody>
      </p:sp>
    </p:spTree>
    <p:extLst>
      <p:ext uri="{BB962C8B-B14F-4D97-AF65-F5344CB8AC3E}">
        <p14:creationId xmlns:p14="http://schemas.microsoft.com/office/powerpoint/2010/main" val="41071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Simulação de circuitos variados com transistor:</a:t>
            </a:r>
          </a:p>
          <a:p>
            <a:pPr lvl="1"/>
            <a:r>
              <a:rPr lang="pt-BR" dirty="0"/>
              <a:t>Circuitos de polarização;</a:t>
            </a:r>
          </a:p>
          <a:p>
            <a:pPr lvl="1"/>
            <a:r>
              <a:rPr lang="pt-BR" dirty="0"/>
              <a:t>Transistor </a:t>
            </a:r>
            <a:r>
              <a:rPr lang="pt-BR"/>
              <a:t>como chave;</a:t>
            </a:r>
            <a:endParaRPr lang="pt-BR" dirty="0"/>
          </a:p>
          <a:p>
            <a:pPr lvl="1"/>
            <a:r>
              <a:rPr lang="pt-BR" dirty="0"/>
              <a:t>Circuitos amplificadores;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Simulação e projeto de circuitos variados com transistor:</a:t>
            </a:r>
          </a:p>
          <a:p>
            <a:pPr lvl="1"/>
            <a:r>
              <a:rPr lang="pt-BR" dirty="0"/>
              <a:t>Circuitos de polarização;</a:t>
            </a:r>
          </a:p>
          <a:p>
            <a:pPr lvl="1"/>
            <a:r>
              <a:rPr lang="pt-BR" dirty="0"/>
              <a:t>Circuitos de chaveamento;</a:t>
            </a:r>
          </a:p>
          <a:p>
            <a:pPr lvl="1"/>
            <a:r>
              <a:rPr lang="pt-BR" dirty="0"/>
              <a:t>Circuitos amplificadores;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F67BA0D-115D-4999-A19C-5CECE6C2A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Simulação de circuitos de polarização</a:t>
            </a:r>
          </a:p>
        </p:txBody>
      </p:sp>
    </p:spTree>
    <p:extLst>
      <p:ext uri="{BB962C8B-B14F-4D97-AF65-F5344CB8AC3E}">
        <p14:creationId xmlns:p14="http://schemas.microsoft.com/office/powerpoint/2010/main" val="33965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Transistor NPN e PNP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Símbolo</a:t>
            </a: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</p:txBody>
      </p:sp>
      <p:pic>
        <p:nvPicPr>
          <p:cNvPr id="1028" name="Picture 4" descr="http://macao.communications.museum/images/exhibits/2_10_3_2_c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5" y="2508344"/>
            <a:ext cx="3744416" cy="23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cao.communications.museum/images/exhibits/2_10_3_3_c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38" y="2543628"/>
            <a:ext cx="3759034" cy="244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173699" y="5066725"/>
            <a:ext cx="97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NPN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578787" y="4985940"/>
            <a:ext cx="97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PNP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06405" y="4846379"/>
            <a:ext cx="2457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https://goo.gl/images/QZficG</a:t>
            </a:r>
          </a:p>
        </p:txBody>
      </p:sp>
      <p:sp>
        <p:nvSpPr>
          <p:cNvPr id="9" name="Retângulo 8"/>
          <p:cNvSpPr/>
          <p:nvPr/>
        </p:nvSpPr>
        <p:spPr>
          <a:xfrm>
            <a:off x="5846926" y="4847440"/>
            <a:ext cx="2454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https://goo.gl/images/QZfUsi</a:t>
            </a:r>
          </a:p>
        </p:txBody>
      </p:sp>
    </p:spTree>
    <p:extLst>
      <p:ext uri="{BB962C8B-B14F-4D97-AF65-F5344CB8AC3E}">
        <p14:creationId xmlns:p14="http://schemas.microsoft.com/office/powerpoint/2010/main" val="13758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Importantes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Relação entre correntes:</a:t>
                </a:r>
              </a:p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Beta CC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)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Relação entre a corrente do coletor e a corrente da base.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Representa o ganho do transistor, conhecido também como </a:t>
                </a:r>
                <a:r>
                  <a:rPr lang="pt-BR" dirty="0" err="1">
                    <a:solidFill>
                      <a:schemeClr val="tx1"/>
                    </a:solidFill>
                    <a:latin typeface="Foco"/>
                  </a:rPr>
                  <a:t>h</a:t>
                </a:r>
                <a:r>
                  <a:rPr lang="pt-BR" baseline="-25000" dirty="0" err="1">
                    <a:solidFill>
                      <a:schemeClr val="tx1"/>
                    </a:solidFill>
                    <a:latin typeface="Foco"/>
                  </a:rPr>
                  <a:t>FE</a:t>
                </a:r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.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Pode variar de 100 à 2000;</a:t>
                </a:r>
              </a:p>
              <a:p>
                <a:pPr marL="373063" lvl="1" indent="0">
                  <a:buNone/>
                </a:pPr>
                <a:endParaRPr lang="pt-BR" sz="3200" dirty="0">
                  <a:solidFill>
                    <a:srgbClr val="FF0000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2115828" y="4897135"/>
                <a:ext cx="1770613" cy="103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sz="3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828" y="4897135"/>
                <a:ext cx="1770613" cy="1032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4917861" y="5136239"/>
                <a:ext cx="228710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861" y="5136239"/>
                <a:ext cx="22871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291050" y="1490233"/>
                <a:ext cx="2520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t-BR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50" y="1490233"/>
                <a:ext cx="2520280" cy="646331"/>
              </a:xfrm>
              <a:prstGeom prst="rect">
                <a:avLst/>
              </a:prstGeom>
              <a:blipFill>
                <a:blip r:embed="rId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0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Reta de Carga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6707098" y="1136073"/>
            <a:ext cx="4840936" cy="4515427"/>
          </a:xfrm>
        </p:spPr>
        <p:txBody>
          <a:bodyPr/>
          <a:lstStyle/>
          <a:p>
            <a:pPr marL="454025"/>
            <a:r>
              <a:rPr lang="pt-BR" dirty="0">
                <a:latin typeface="Foco"/>
              </a:rPr>
              <a:t>Ponto de Operação ou Ponto Quiescente:</a:t>
            </a:r>
          </a:p>
          <a:p>
            <a:pPr marL="811213" lvl="1"/>
            <a:r>
              <a:rPr lang="pt-BR" dirty="0">
                <a:latin typeface="Foco"/>
              </a:rPr>
              <a:t>Região de Saturação.</a:t>
            </a:r>
          </a:p>
          <a:p>
            <a:pPr marL="811213" lvl="1"/>
            <a:r>
              <a:rPr lang="pt-BR" dirty="0">
                <a:latin typeface="Foco"/>
              </a:rPr>
              <a:t>Região de Corte.</a:t>
            </a:r>
          </a:p>
          <a:p>
            <a:pPr marL="811213" lvl="1"/>
            <a:r>
              <a:rPr lang="pt-BR" dirty="0">
                <a:latin typeface="Foco"/>
              </a:rPr>
              <a:t>Região Ativa.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888" y="1881187"/>
            <a:ext cx="5514975" cy="30956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13525" y="20132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REGIÃO ATIVA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679072" y="2348849"/>
            <a:ext cx="2811611" cy="252139"/>
            <a:chOff x="1979712" y="3836603"/>
            <a:chExt cx="2811611" cy="252139"/>
          </a:xfrm>
        </p:grpSpPr>
        <p:cxnSp>
          <p:nvCxnSpPr>
            <p:cNvPr id="9" name="Conector reto 8"/>
            <p:cNvCxnSpPr/>
            <p:nvPr/>
          </p:nvCxnSpPr>
          <p:spPr>
            <a:xfrm>
              <a:off x="1979712" y="3962673"/>
              <a:ext cx="280831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4791323" y="3836603"/>
              <a:ext cx="0" cy="2521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979712" y="3836603"/>
              <a:ext cx="0" cy="2521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tângulo 1"/>
          <p:cNvSpPr/>
          <p:nvPr/>
        </p:nvSpPr>
        <p:spPr>
          <a:xfrm>
            <a:off x="2509834" y="4808184"/>
            <a:ext cx="254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https://goo.gl/images/U34BkD</a:t>
            </a:r>
          </a:p>
        </p:txBody>
      </p:sp>
    </p:spTree>
    <p:extLst>
      <p:ext uri="{BB962C8B-B14F-4D97-AF65-F5344CB8AC3E}">
        <p14:creationId xmlns:p14="http://schemas.microsoft.com/office/powerpoint/2010/main" val="42110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Polarização do transistor</a:t>
            </a:r>
          </a:p>
        </p:txBody>
      </p:sp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4731327" cy="4160837"/>
          </a:xfrm>
        </p:spPr>
        <p:txBody>
          <a:bodyPr/>
          <a:lstStyle/>
          <a:p>
            <a:pPr marL="454025"/>
            <a:r>
              <a:rPr lang="pt-BR" dirty="0">
                <a:latin typeface="Foco"/>
              </a:rPr>
              <a:t>Polarização por divisor de tensão.</a:t>
            </a:r>
          </a:p>
          <a:p>
            <a:pPr marL="458788"/>
            <a:r>
              <a:rPr lang="pt-BR" dirty="0">
                <a:latin typeface="Foco"/>
              </a:rPr>
              <a:t>Tensão de R</a:t>
            </a:r>
            <a:r>
              <a:rPr lang="pt-BR" baseline="-25000" dirty="0">
                <a:latin typeface="Foco"/>
              </a:rPr>
              <a:t>2</a:t>
            </a:r>
            <a:r>
              <a:rPr lang="pt-BR" dirty="0">
                <a:latin typeface="Foco"/>
              </a:rPr>
              <a:t> polariza a base.</a:t>
            </a:r>
          </a:p>
          <a:p>
            <a:pPr marL="458788"/>
            <a:r>
              <a:rPr lang="pt-BR" dirty="0">
                <a:latin typeface="Foco"/>
              </a:rPr>
              <a:t>Corrente de base muito pequena;</a:t>
            </a:r>
          </a:p>
          <a:p>
            <a:pPr marL="458788"/>
            <a:r>
              <a:rPr lang="pt-BR" dirty="0">
                <a:latin typeface="Foco"/>
                <a:sym typeface="Wingdings" panose="05000000000000000000" pitchFamily="2" charset="2"/>
              </a:rPr>
              <a:t>Corrente de coletor = corrente de emissor;</a:t>
            </a:r>
            <a:endParaRPr lang="pt-BR" dirty="0">
              <a:latin typeface="Foco"/>
            </a:endParaRPr>
          </a:p>
          <a:p>
            <a:pPr marL="458788"/>
            <a:endParaRPr lang="pt-BR" dirty="0">
              <a:latin typeface="Foco"/>
            </a:endParaRPr>
          </a:p>
        </p:txBody>
      </p:sp>
      <p:pic>
        <p:nvPicPr>
          <p:cNvPr id="7170" name="Imagem 64" descr="C:\Users\Charles\Desktop\Nova pasta (2)\37.em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73" y="-142002"/>
            <a:ext cx="2796160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708279" y="5668779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26702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Polarização por divisor de tensão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8788"/>
                <a:r>
                  <a:rPr lang="pt-BR" dirty="0">
                    <a:latin typeface="Foco"/>
                  </a:rPr>
                  <a:t>Tensão V</a:t>
                </a:r>
                <a:r>
                  <a:rPr lang="pt-BR" baseline="-25000" dirty="0">
                    <a:latin typeface="Foco"/>
                  </a:rPr>
                  <a:t>TH</a:t>
                </a:r>
                <a:r>
                  <a:rPr lang="pt-BR" dirty="0">
                    <a:latin typeface="Foco"/>
                  </a:rPr>
                  <a:t> </a:t>
                </a:r>
                <a:r>
                  <a:rPr lang="pt-BR" dirty="0">
                    <a:latin typeface="Foco"/>
                    <a:sym typeface="Wingdings" panose="05000000000000000000" pitchFamily="2" charset="2"/>
                  </a:rPr>
                  <a:t> divisor de tensão:</a:t>
                </a:r>
                <a:endParaRPr lang="pt-BR" dirty="0">
                  <a:latin typeface="Foco"/>
                </a:endParaRPr>
              </a:p>
              <a:p>
                <a:pPr marL="357188" indent="-352425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  <a:p>
                <a:pPr marL="458788"/>
                <a:r>
                  <a:rPr lang="pt-BR" dirty="0">
                    <a:latin typeface="Foco"/>
                  </a:rPr>
                  <a:t>Malha da Base:</a:t>
                </a:r>
              </a:p>
              <a:p>
                <a:pPr marL="0" lvl="1" indent="0">
                  <a:buNone/>
                </a:pPr>
                <a:r>
                  <a:rPr lang="pt-BR" dirty="0"/>
                  <a:t>  	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𝑇𝐻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pt-BR" dirty="0">
                  <a:latin typeface="Foco"/>
                </a:endParaRPr>
              </a:p>
              <a:p>
                <a:pPr marL="458788"/>
                <a:r>
                  <a:rPr lang="pt-BR" dirty="0">
                    <a:latin typeface="Foco"/>
                  </a:rPr>
                  <a:t>Malha do  Coletor:</a:t>
                </a:r>
              </a:p>
              <a:p>
                <a:pPr marL="0" lvl="1" indent="373063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1173" b="-4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Imagem 64" descr="C:\Users\Charles\Desktop\Nova pasta (2)\37.em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483"/>
            <a:ext cx="2687640" cy="571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578642" y="3545641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3932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691</Words>
  <Application>Microsoft Office PowerPoint</Application>
  <PresentationFormat>Widescreen</PresentationFormat>
  <Paragraphs>120</Paragraphs>
  <Slides>26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Foco</vt:lpstr>
      <vt:lpstr>Museo 700</vt:lpstr>
      <vt:lpstr>MuseoSans-300</vt:lpstr>
      <vt:lpstr>Tema do Office</vt:lpstr>
      <vt:lpstr>Apresentação do PowerPoint</vt:lpstr>
      <vt:lpstr>Na aula passada</vt:lpstr>
      <vt:lpstr>Nessa aula</vt:lpstr>
      <vt:lpstr>Apresentação do PowerPoint</vt:lpstr>
      <vt:lpstr>Transistor NPN e PNP</vt:lpstr>
      <vt:lpstr>Variáveis Importantes</vt:lpstr>
      <vt:lpstr>Reta de Carga</vt:lpstr>
      <vt:lpstr>Polarização do transistor</vt:lpstr>
      <vt:lpstr>Polarização por divisor de tensão</vt:lpstr>
      <vt:lpstr>Procedimento 1</vt:lpstr>
      <vt:lpstr>Apresentação do PowerPoint</vt:lpstr>
      <vt:lpstr>Apresentação do PowerPoint</vt:lpstr>
      <vt:lpstr>Apresentação do PowerPoint</vt:lpstr>
      <vt:lpstr>Multisim online</vt:lpstr>
      <vt:lpstr>Apresentação do PowerPoint</vt:lpstr>
      <vt:lpstr>Transistor como chave</vt:lpstr>
      <vt:lpstr>Transistor como Chave</vt:lpstr>
      <vt:lpstr>Exemplo – Transistor como chave</vt:lpstr>
      <vt:lpstr>Apresentação do PowerPoint</vt:lpstr>
      <vt:lpstr>Procedimento 2</vt:lpstr>
      <vt:lpstr>Apresentação do PowerPoint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139</cp:revision>
  <dcterms:created xsi:type="dcterms:W3CDTF">2019-05-25T16:55:55Z</dcterms:created>
  <dcterms:modified xsi:type="dcterms:W3CDTF">2020-10-16T18:10:08Z</dcterms:modified>
</cp:coreProperties>
</file>