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52" r:id="rId2"/>
    <p:sldId id="437" r:id="rId3"/>
    <p:sldId id="484" r:id="rId4"/>
    <p:sldId id="488" r:id="rId5"/>
    <p:sldId id="394" r:id="rId6"/>
    <p:sldId id="396" r:id="rId7"/>
    <p:sldId id="489" r:id="rId8"/>
    <p:sldId id="397" r:id="rId9"/>
    <p:sldId id="490" r:id="rId10"/>
    <p:sldId id="399" r:id="rId11"/>
    <p:sldId id="400" r:id="rId12"/>
    <p:sldId id="401" r:id="rId13"/>
    <p:sldId id="491" r:id="rId14"/>
    <p:sldId id="340" r:id="rId15"/>
    <p:sldId id="345" r:id="rId16"/>
    <p:sldId id="492" r:id="rId17"/>
    <p:sldId id="402" r:id="rId18"/>
    <p:sldId id="403" r:id="rId19"/>
    <p:sldId id="493" r:id="rId20"/>
    <p:sldId id="494" r:id="rId21"/>
    <p:sldId id="495" r:id="rId22"/>
    <p:sldId id="496" r:id="rId23"/>
    <p:sldId id="497" r:id="rId24"/>
    <p:sldId id="498" r:id="rId25"/>
    <p:sldId id="405" r:id="rId26"/>
    <p:sldId id="499" r:id="rId27"/>
    <p:sldId id="500" r:id="rId28"/>
    <p:sldId id="406" r:id="rId29"/>
    <p:sldId id="501" r:id="rId30"/>
    <p:sldId id="502" r:id="rId31"/>
    <p:sldId id="471" r:id="rId32"/>
    <p:sldId id="503" r:id="rId33"/>
    <p:sldId id="504" r:id="rId34"/>
    <p:sldId id="346" r:id="rId35"/>
    <p:sldId id="32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44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50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7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6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2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37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1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22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8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0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8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349" y="333375"/>
            <a:ext cx="11713468" cy="6238896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3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8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43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A85AB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8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9 –  Transistores de efeito de campo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8763000" cy="4914081"/>
          </a:xfrm>
        </p:spPr>
        <p:txBody>
          <a:bodyPr/>
          <a:lstStyle/>
          <a:p>
            <a:pPr marL="454025"/>
            <a:r>
              <a:rPr lang="pt-BR" dirty="0">
                <a:latin typeface="Foco"/>
              </a:rPr>
              <a:t>Curva de Transcondutância </a:t>
            </a:r>
            <a:r>
              <a:rPr lang="pt-BR" dirty="0">
                <a:latin typeface="Foco"/>
                <a:sym typeface="Wingdings" panose="05000000000000000000" pitchFamily="2" charset="2"/>
              </a:rPr>
              <a:t> mostra a relação entre ID e VGS, sendo definida pela equação de Shockley:</a:t>
            </a:r>
            <a:endParaRPr lang="pt-BR" dirty="0">
              <a:latin typeface="Foco"/>
            </a:endParaRPr>
          </a:p>
          <a:p>
            <a:pPr marL="811213" lvl="1"/>
            <a:endParaRPr lang="pt-BR" dirty="0">
              <a:latin typeface="Foco"/>
            </a:endParaRPr>
          </a:p>
          <a:p>
            <a:pPr marL="373063" lvl="1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EC3ECB-B542-4C04-8E34-E50D0D7B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8" y="2083848"/>
            <a:ext cx="6923304" cy="33967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908392-2F4A-47AE-BDBA-EFB88A59E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813" y="2255693"/>
            <a:ext cx="2243536" cy="9682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5073C0-F1D5-40E0-9134-4D8D1A8543EF}"/>
              </a:ext>
            </a:extLst>
          </p:cNvPr>
          <p:cNvSpPr txBox="1"/>
          <p:nvPr/>
        </p:nvSpPr>
        <p:spPr>
          <a:xfrm>
            <a:off x="3283527" y="5572616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324).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6900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Características do datasheet:</a:t>
            </a: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0" indent="0">
              <a:buNone/>
            </a:pPr>
            <a:endParaRPr lang="pt-BR" dirty="0">
              <a:latin typeface="Foco"/>
            </a:endParaRPr>
          </a:p>
          <a:p>
            <a:pPr marL="373063" lvl="1" indent="0">
              <a:buNone/>
            </a:pPr>
            <a:endParaRPr lang="pt-BR" dirty="0">
              <a:latin typeface="Foco"/>
            </a:endParaRPr>
          </a:p>
          <a:p>
            <a:pPr marL="373063" lvl="1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96" y="1446505"/>
            <a:ext cx="9787593" cy="15599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90" y="2985651"/>
            <a:ext cx="9787597" cy="81219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380158" y="3919456"/>
            <a:ext cx="260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Fonte: </a:t>
            </a:r>
            <a:r>
              <a:rPr lang="pt-BR" sz="1600" b="1" dirty="0" err="1"/>
              <a:t>datasheet</a:t>
            </a:r>
            <a:r>
              <a:rPr lang="pt-BR" sz="1600" b="1" dirty="0"/>
              <a:t> do 2N5951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01" y="1392315"/>
            <a:ext cx="9787594" cy="34175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F11ACD0-DDED-409C-B691-3AE08EBF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38" y="3935314"/>
            <a:ext cx="3629320" cy="178061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F6150-17B3-43B8-ADA6-FAA15DDD16FF}"/>
              </a:ext>
            </a:extLst>
          </p:cNvPr>
          <p:cNvSpPr txBox="1"/>
          <p:nvPr/>
        </p:nvSpPr>
        <p:spPr>
          <a:xfrm>
            <a:off x="1336892" y="5680997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324).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490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latin typeface="Foco"/>
                  </a:rPr>
                  <a:t>Equações que valem para todos os </a:t>
                </a:r>
                <a:r>
                  <a:rPr lang="pt-BR" dirty="0" err="1">
                    <a:latin typeface="Foco"/>
                  </a:rPr>
                  <a:t>JFET’s</a:t>
                </a:r>
                <a:r>
                  <a:rPr lang="pt-BR" dirty="0">
                    <a:latin typeface="Foco"/>
                  </a:rPr>
                  <a:t>:</a:t>
                </a: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𝐷𝑆𝑆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𝑑𝑒𝑠𝑙</m:t>
                                        </m:r>
                                      </m:e>
                                    </m:d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>
                  <a:latin typeface="Foco"/>
                </a:endParaRP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pt-BR" dirty="0">
                  <a:latin typeface="Foco"/>
                </a:endParaRP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dirty="0">
                  <a:latin typeface="Foco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52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0D4413AB-FC47-4851-9B05-36359B338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78" y="3286301"/>
            <a:ext cx="4841731" cy="23293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128D136-6A5F-4715-AF85-63B8B12BE704}"/>
              </a:ext>
            </a:extLst>
          </p:cNvPr>
          <p:cNvSpPr txBox="1"/>
          <p:nvPr/>
        </p:nvSpPr>
        <p:spPr>
          <a:xfrm>
            <a:off x="3677888" y="5582842"/>
            <a:ext cx="2978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 das imagens: (MALVINO, 2008)</a:t>
            </a:r>
          </a:p>
        </p:txBody>
      </p:sp>
    </p:spTree>
    <p:extLst>
      <p:ext uri="{BB962C8B-B14F-4D97-AF65-F5344CB8AC3E}">
        <p14:creationId xmlns:p14="http://schemas.microsoft.com/office/powerpoint/2010/main" val="31974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5292686-E5EC-4287-B2E1-881124AA3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7015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199" y="595746"/>
            <a:ext cx="10965873" cy="5085252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Foco"/>
              </a:rPr>
              <a:t>De acordo com as características do datasheet de um JFET MPF4858, I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DSS</a:t>
            </a:r>
            <a:r>
              <a:rPr lang="pt-BR" dirty="0">
                <a:solidFill>
                  <a:schemeClr val="tx1"/>
                </a:solidFill>
                <a:latin typeface="Foco"/>
              </a:rPr>
              <a:t> = 8 </a:t>
            </a:r>
            <a:r>
              <a:rPr lang="pt-BR" dirty="0" err="1">
                <a:solidFill>
                  <a:schemeClr val="tx1"/>
                </a:solidFill>
                <a:latin typeface="Foco"/>
              </a:rPr>
              <a:t>mA</a:t>
            </a:r>
            <a:r>
              <a:rPr lang="pt-BR" dirty="0">
                <a:solidFill>
                  <a:schemeClr val="tx1"/>
                </a:solidFill>
                <a:latin typeface="Foco"/>
              </a:rPr>
              <a:t> e V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GS(corte) </a:t>
            </a:r>
            <a:r>
              <a:rPr lang="pt-BR" dirty="0">
                <a:solidFill>
                  <a:schemeClr val="tx1"/>
                </a:solidFill>
                <a:latin typeface="Foco"/>
              </a:rPr>
              <a:t>= – 4V. </a:t>
            </a: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454025"/>
            <a:endParaRPr lang="pt-BR" dirty="0">
              <a:solidFill>
                <a:schemeClr val="tx1"/>
              </a:solidFill>
              <a:latin typeface="Foc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Foco"/>
              </a:rPr>
              <a:t>Calcule a corrente de dreno </a:t>
            </a:r>
            <a:br>
              <a:rPr lang="pt-BR" dirty="0">
                <a:solidFill>
                  <a:schemeClr val="tx1"/>
                </a:solidFill>
                <a:latin typeface="Foco"/>
              </a:rPr>
            </a:br>
            <a:r>
              <a:rPr lang="pt-BR" dirty="0">
                <a:solidFill>
                  <a:schemeClr val="tx1"/>
                </a:solidFill>
                <a:latin typeface="Foco"/>
              </a:rPr>
              <a:t>para V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GS</a:t>
            </a:r>
            <a:r>
              <a:rPr lang="pt-BR" dirty="0">
                <a:solidFill>
                  <a:schemeClr val="tx1"/>
                </a:solidFill>
                <a:latin typeface="Foco"/>
              </a:rPr>
              <a:t> = – 1V, – 2V e – 3V.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64516"/>
          <a:stretch/>
        </p:blipFill>
        <p:spPr>
          <a:xfrm>
            <a:off x="1297165" y="1845929"/>
            <a:ext cx="9896217" cy="9111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68697"/>
          <a:stretch/>
        </p:blipFill>
        <p:spPr>
          <a:xfrm>
            <a:off x="1297165" y="2874571"/>
            <a:ext cx="9896216" cy="80378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48011" y="368031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Fonte: </a:t>
            </a:r>
            <a:r>
              <a:rPr lang="pt-BR" sz="1600" b="1" dirty="0" err="1"/>
              <a:t>datasheet</a:t>
            </a:r>
            <a:r>
              <a:rPr lang="pt-BR" sz="1600" b="1" dirty="0"/>
              <a:t> do MPF4856 até MPF4861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A9AEE0-54B3-4B22-AC20-F24062C7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12" y="4500129"/>
            <a:ext cx="2736160" cy="11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/>
                  <a:t>Resolvendo: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𝐷𝑆𝑆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𝑐𝑜𝑟𝑡𝑒</m:t>
                                        </m:r>
                                      </m:e>
                                    </m:d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marL="806450" lvl="1"/>
                <a:r>
                  <a:rPr lang="pt-BR" b="0" dirty="0"/>
                  <a:t>Para V</a:t>
                </a:r>
                <a:r>
                  <a:rPr lang="pt-BR" b="0" baseline="-25000" dirty="0"/>
                  <a:t>GS</a:t>
                </a:r>
                <a:r>
                  <a:rPr lang="pt-BR" b="0" dirty="0"/>
                  <a:t> = – 1V</a:t>
                </a:r>
              </a:p>
              <a:p>
                <a:pPr marL="3683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=4,5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/>
              </a:p>
              <a:p>
                <a:pPr marL="806450" lvl="1"/>
                <a:r>
                  <a:rPr lang="pt-BR" dirty="0"/>
                  <a:t>Para V</a:t>
                </a:r>
                <a:r>
                  <a:rPr lang="pt-BR" baseline="-25000" dirty="0"/>
                  <a:t>GS</a:t>
                </a:r>
                <a:r>
                  <a:rPr lang="pt-BR" dirty="0"/>
                  <a:t> = – 2V</a:t>
                </a:r>
              </a:p>
              <a:p>
                <a:pPr marL="3683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806450" lvl="1"/>
                <a:r>
                  <a:rPr lang="pt-BR" dirty="0"/>
                  <a:t>Para V</a:t>
                </a:r>
                <a:r>
                  <a:rPr lang="pt-BR" baseline="-25000" dirty="0"/>
                  <a:t>GS</a:t>
                </a:r>
                <a:r>
                  <a:rPr lang="pt-BR" dirty="0"/>
                  <a:t> = – 3V</a:t>
                </a:r>
              </a:p>
              <a:p>
                <a:pPr marL="3683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  <a:p>
                <a:pPr marL="546100" indent="-635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b="-2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6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E56104E-249C-4AEF-898F-E45C8A6C98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Circuitos de polarização do JFET</a:t>
            </a:r>
          </a:p>
        </p:txBody>
      </p:sp>
    </p:spTree>
    <p:extLst>
      <p:ext uri="{BB962C8B-B14F-4D97-AF65-F5344CB8AC3E}">
        <p14:creationId xmlns:p14="http://schemas.microsoft.com/office/powerpoint/2010/main" val="39462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Quatro tipos de polarizações do JFET:</a:t>
            </a:r>
          </a:p>
          <a:p>
            <a:pPr marL="811213" lvl="1"/>
            <a:r>
              <a:rPr lang="pt-BR" dirty="0">
                <a:latin typeface="Foco"/>
              </a:rPr>
              <a:t>Polarização Fixa, ou Polarização da Porta;</a:t>
            </a:r>
          </a:p>
          <a:p>
            <a:pPr marL="811213" lvl="1"/>
            <a:r>
              <a:rPr lang="pt-BR" dirty="0" err="1">
                <a:latin typeface="Foco"/>
              </a:rPr>
              <a:t>Autopolarização</a:t>
            </a:r>
            <a:r>
              <a:rPr lang="pt-BR" dirty="0">
                <a:latin typeface="Foco"/>
              </a:rPr>
              <a:t>;</a:t>
            </a:r>
          </a:p>
          <a:p>
            <a:pPr marL="811213" lvl="1"/>
            <a:r>
              <a:rPr lang="pt-BR" dirty="0">
                <a:latin typeface="Foco"/>
              </a:rPr>
              <a:t>Polarização da Fonte, ou por Divisor de Tensão;</a:t>
            </a:r>
          </a:p>
          <a:p>
            <a:pPr marL="811213" lvl="1"/>
            <a:r>
              <a:rPr lang="pt-BR" dirty="0">
                <a:latin typeface="Foco"/>
              </a:rPr>
              <a:t>Polarização por Fonte de Corrente.</a:t>
            </a:r>
          </a:p>
          <a:p>
            <a:pPr marL="373063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45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Foco"/>
              </a:rPr>
              <a:t>Polarização fixa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6553200" y="1498890"/>
            <a:ext cx="4447309" cy="4160837"/>
          </a:xfrm>
        </p:spPr>
        <p:txBody>
          <a:bodyPr/>
          <a:lstStyle/>
          <a:p>
            <a:pPr marL="360363" lvl="1"/>
            <a:r>
              <a:rPr lang="pt-BR" sz="2800" dirty="0">
                <a:latin typeface="Foco"/>
              </a:rPr>
              <a:t>Tensão sobre R</a:t>
            </a:r>
            <a:r>
              <a:rPr lang="pt-BR" sz="2800" baseline="-25000" dirty="0">
                <a:latin typeface="Foco"/>
              </a:rPr>
              <a:t>G</a:t>
            </a:r>
            <a:r>
              <a:rPr lang="pt-BR" sz="2800" dirty="0">
                <a:latin typeface="Foco"/>
              </a:rPr>
              <a:t> é nula;</a:t>
            </a:r>
          </a:p>
          <a:p>
            <a:pPr marL="360363" lvl="1"/>
            <a:r>
              <a:rPr lang="pt-BR" sz="2800" dirty="0">
                <a:latin typeface="Foco"/>
              </a:rPr>
              <a:t>Capacitores C1 e C2 filtram o nível CC;</a:t>
            </a:r>
            <a:r>
              <a:rPr lang="pt-BR" dirty="0">
                <a:latin typeface="Foco"/>
              </a:rPr>
              <a:t>	</a:t>
            </a:r>
            <a:endParaRPr lang="pt-BR" baseline="-25000" dirty="0">
              <a:latin typeface="Foco"/>
            </a:endParaRPr>
          </a:p>
          <a:p>
            <a:pPr marL="373063" lvl="1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54BF32-0531-4D4E-85BB-AF3AF52F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73" y="1612437"/>
            <a:ext cx="4883727" cy="35361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FE1119-3A4F-4383-92A4-127F0A1F605E}"/>
              </a:ext>
            </a:extLst>
          </p:cNvPr>
          <p:cNvSpPr txBox="1"/>
          <p:nvPr/>
        </p:nvSpPr>
        <p:spPr>
          <a:xfrm>
            <a:off x="1897857" y="5226635"/>
            <a:ext cx="2951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181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B1168E5-C946-49EC-A641-FF2FD9B640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Resolvendo a malha 1: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Resolvendo a malha 2: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F70576-23D3-4FEE-A139-32DB789D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638" y="403514"/>
            <a:ext cx="2968914" cy="33345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62070B-9C2B-4F71-A33E-6E6C6D5C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98" y="1455193"/>
            <a:ext cx="2002848" cy="5607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69D190-995E-43DE-AE73-784AE6C53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81" y="1439948"/>
            <a:ext cx="1837038" cy="60752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313D727-7B2E-40ED-81D5-51C942B69130}"/>
              </a:ext>
            </a:extLst>
          </p:cNvPr>
          <p:cNvCxnSpPr/>
          <p:nvPr/>
        </p:nvCxnSpPr>
        <p:spPr>
          <a:xfrm>
            <a:off x="3904884" y="1735591"/>
            <a:ext cx="888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C0A945CB-81CD-4323-9D87-3A3EC5B21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486" y="3016147"/>
            <a:ext cx="3336742" cy="56079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F90DAF7-80DA-41A4-9749-FFB271A5E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151" y="3696959"/>
            <a:ext cx="2403411" cy="56079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3D5622A-1860-4D59-95AF-BEA4A6111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4462" y="4511379"/>
            <a:ext cx="1947067" cy="89142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DA2462-946B-4BBC-AFAE-A213602B0A1B}"/>
              </a:ext>
            </a:extLst>
          </p:cNvPr>
          <p:cNvSpPr txBox="1"/>
          <p:nvPr/>
        </p:nvSpPr>
        <p:spPr>
          <a:xfrm>
            <a:off x="8402638" y="3696959"/>
            <a:ext cx="2951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5649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Simulação e projeto de circuitos variados com transistor:</a:t>
            </a:r>
          </a:p>
          <a:p>
            <a:pPr lvl="1"/>
            <a:r>
              <a:rPr lang="pt-BR" dirty="0"/>
              <a:t>Circuitos de polarização;</a:t>
            </a:r>
          </a:p>
          <a:p>
            <a:pPr lvl="1"/>
            <a:r>
              <a:rPr lang="pt-BR" dirty="0"/>
              <a:t>Circuitos de chaveamento;</a:t>
            </a:r>
          </a:p>
          <a:p>
            <a:pPr lvl="1"/>
            <a:r>
              <a:rPr lang="pt-BR" dirty="0"/>
              <a:t>Circuitos amplificadores;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AB964E7-57AB-46D9-8862-D9962ABF62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É possível se realizar a análise do circuito pelo gráfico da transcondutância: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EE7104-46A5-4916-B51C-3EBDCBD5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36" y="1842543"/>
            <a:ext cx="4423064" cy="36507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95122F-25A6-4FE9-ADCD-EF94F7460C03}"/>
              </a:ext>
            </a:extLst>
          </p:cNvPr>
          <p:cNvSpPr txBox="1"/>
          <p:nvPr/>
        </p:nvSpPr>
        <p:spPr>
          <a:xfrm>
            <a:off x="2736129" y="5559389"/>
            <a:ext cx="2951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4574CA-968A-4400-9AF2-5C8A0ECE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704" y="997527"/>
            <a:ext cx="3358080" cy="24314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EE9603-7455-48EC-8937-74FACF760C32}"/>
              </a:ext>
            </a:extLst>
          </p:cNvPr>
          <p:cNvSpPr txBox="1"/>
          <p:nvPr/>
        </p:nvSpPr>
        <p:spPr>
          <a:xfrm>
            <a:off x="8444130" y="3429000"/>
            <a:ext cx="2951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051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Autopolarização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Adição de um resistor na fonte;</a:t>
            </a:r>
          </a:p>
          <a:p>
            <a:pPr marL="368300" lvl="1" indent="0">
              <a:buNone/>
              <a:tabLst>
                <a:tab pos="2060575" algn="l"/>
                <a:tab pos="3497263" algn="l"/>
              </a:tabLst>
            </a:pPr>
            <a:endParaRPr lang="pt-BR" dirty="0">
              <a:latin typeface="Foc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2DD13C-2BA5-4679-8B06-D1228800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2045"/>
            <a:ext cx="4143808" cy="32794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FA0A88-630A-4880-8E81-39FB8432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35" y="2083897"/>
            <a:ext cx="2791403" cy="370719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80415BC-DFD3-4E84-B16C-733B4ABC11A7}"/>
              </a:ext>
            </a:extLst>
          </p:cNvPr>
          <p:cNvSpPr txBox="1"/>
          <p:nvPr/>
        </p:nvSpPr>
        <p:spPr>
          <a:xfrm>
            <a:off x="2715491" y="5651500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356).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7002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C7456E9-4529-4FA9-B151-200305A864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Resolvendo a malha 1: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Aplicando a equação de </a:t>
            </a:r>
            <a:r>
              <a:rPr lang="pt-BR" dirty="0">
                <a:latin typeface="Foco"/>
                <a:sym typeface="Wingdings" panose="05000000000000000000" pitchFamily="2" charset="2"/>
              </a:rPr>
              <a:t>Shockley 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5CF123-21C0-49E4-A340-1163566A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913" y="1970386"/>
            <a:ext cx="1516573" cy="4879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1ACC6D6-EA6A-4A3F-BBEC-E195A359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2" y="1536340"/>
            <a:ext cx="1978872" cy="4879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215522-531F-4A51-852B-49C92B785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73" y="2148970"/>
            <a:ext cx="1630750" cy="4879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2637AA1-1173-498C-8502-7AB9C5881E0F}"/>
              </a:ext>
            </a:extLst>
          </p:cNvPr>
          <p:cNvSpPr txBox="1"/>
          <p:nvPr/>
        </p:nvSpPr>
        <p:spPr>
          <a:xfrm>
            <a:off x="3702237" y="169955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Como: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F54F0C1-A157-42F6-8627-AB125D8256C5}"/>
              </a:ext>
            </a:extLst>
          </p:cNvPr>
          <p:cNvSpPr/>
          <p:nvPr/>
        </p:nvSpPr>
        <p:spPr>
          <a:xfrm>
            <a:off x="2885534" y="2024281"/>
            <a:ext cx="374073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1221227-AC2E-4215-99FD-7622911E7EB8}"/>
              </a:ext>
            </a:extLst>
          </p:cNvPr>
          <p:cNvSpPr/>
          <p:nvPr/>
        </p:nvSpPr>
        <p:spPr>
          <a:xfrm>
            <a:off x="5209354" y="2075809"/>
            <a:ext cx="374073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F7A339E-1D35-46DD-8660-F9524A6E2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773" y="1977310"/>
            <a:ext cx="1868121" cy="48794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48451E-9DB9-4536-A9CB-0177E4F25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149" y="501159"/>
            <a:ext cx="2402827" cy="319113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1D03DD-8A33-4313-AB2B-AFB5EA55B36D}"/>
              </a:ext>
            </a:extLst>
          </p:cNvPr>
          <p:cNvSpPr txBox="1"/>
          <p:nvPr/>
        </p:nvSpPr>
        <p:spPr>
          <a:xfrm>
            <a:off x="8135513" y="3664584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356).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617F07E-266B-4AA2-9BFC-D10BCD75E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182" y="3413033"/>
            <a:ext cx="2584033" cy="129871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29EC2C7-94EE-48F6-9867-8F3881827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879" y="4660216"/>
            <a:ext cx="2670890" cy="108312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A1553FB-7004-47B9-BBF5-B4ED114580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7402" y="4589746"/>
            <a:ext cx="2472027" cy="11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C7456E9-4529-4FA9-B151-200305A864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Resolvendo a malha 2: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Como I</a:t>
            </a:r>
            <a:r>
              <a:rPr lang="pt-BR" baseline="-25000" dirty="0"/>
              <a:t>D</a:t>
            </a:r>
            <a:r>
              <a:rPr lang="pt-BR" dirty="0"/>
              <a:t> = I</a:t>
            </a:r>
            <a:r>
              <a:rPr lang="pt-BR" baseline="-25000" dirty="0"/>
              <a:t>S</a:t>
            </a:r>
            <a:r>
              <a:rPr lang="pt-BR" dirty="0"/>
              <a:t>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A48451E-9DB9-4536-A9CB-0177E4F2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49" y="501159"/>
            <a:ext cx="2402827" cy="319113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1D03DD-8A33-4313-AB2B-AFB5EA55B36D}"/>
              </a:ext>
            </a:extLst>
          </p:cNvPr>
          <p:cNvSpPr txBox="1"/>
          <p:nvPr/>
        </p:nvSpPr>
        <p:spPr>
          <a:xfrm>
            <a:off x="8135513" y="3664584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356).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7A1505-FF5B-4E9A-9E6F-725841BE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21" y="1644027"/>
            <a:ext cx="5139438" cy="10776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83DF0E-357D-4687-ABD7-772C42A1D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308" y="3894754"/>
            <a:ext cx="3746463" cy="6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574DF4-E56D-4C1D-97E2-64B4CA7CF5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Pelo método gráfico, a resolução é: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9EF574-81BE-4D7C-9028-E1C4A7BE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51" y="1262275"/>
            <a:ext cx="4874204" cy="44879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F2AD7A-A440-4C19-B36E-2CA5A1D3F738}"/>
              </a:ext>
            </a:extLst>
          </p:cNvPr>
          <p:cNvSpPr txBox="1"/>
          <p:nvPr/>
        </p:nvSpPr>
        <p:spPr>
          <a:xfrm>
            <a:off x="5000806" y="5630418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356).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C8C583-A5DA-4693-93D2-B630004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06" y="1011440"/>
            <a:ext cx="3322494" cy="26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Foco"/>
              </a:rPr>
              <a:t>Polarização por Divisor de Tensão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35AC68B-F427-4910-84BF-6D93BFFA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28" y="2133600"/>
            <a:ext cx="4720711" cy="35179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680044-EDD8-4977-87A7-542562A06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4" y="2133600"/>
            <a:ext cx="2430463" cy="361956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EB7F6F-F663-45C2-BCBC-7659359419D8}"/>
              </a:ext>
            </a:extLst>
          </p:cNvPr>
          <p:cNvSpPr txBox="1"/>
          <p:nvPr/>
        </p:nvSpPr>
        <p:spPr>
          <a:xfrm>
            <a:off x="3576190" y="5651500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358).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024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8531E28-5151-4B32-9ED7-9795DFF7AF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tensão sobre R2 é igual a tensão da porta:</a:t>
            </a:r>
          </a:p>
          <a:p>
            <a:endParaRPr lang="pt-BR" sz="4200" dirty="0"/>
          </a:p>
          <a:p>
            <a:r>
              <a:rPr lang="pt-BR" dirty="0"/>
              <a:t>Analisando a malha:</a:t>
            </a:r>
          </a:p>
          <a:p>
            <a:endParaRPr lang="pt-BR" dirty="0"/>
          </a:p>
          <a:p>
            <a:endParaRPr lang="pt-BR" dirty="0"/>
          </a:p>
          <a:p>
            <a:endParaRPr lang="pt-BR" sz="1000" dirty="0"/>
          </a:p>
          <a:p>
            <a:r>
              <a:rPr lang="pt-BR" dirty="0"/>
              <a:t>Como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B4A278-9EE7-4BFE-A0B7-DFEB3734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80" y="1331767"/>
            <a:ext cx="2220191" cy="8205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F99D8E-B213-471E-A431-225488C2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51" y="2636739"/>
            <a:ext cx="3208210" cy="5941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7B5E55-9A31-48B4-8E0B-705A2FDD1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733" y="3230852"/>
            <a:ext cx="2287647" cy="6452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76FD4B-5AF5-430B-9AB8-5DF0F7B0D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725" y="4829917"/>
            <a:ext cx="2822899" cy="6452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AABC472-ACFC-4F78-AC20-EB0C6ABFB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558" y="4022095"/>
            <a:ext cx="2354376" cy="4513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25E0582-BB33-4C05-A411-6A324BCB7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8119" y="567493"/>
            <a:ext cx="2128296" cy="316955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F1A052-6CC7-403D-83F0-226E40BA91BD}"/>
              </a:ext>
            </a:extLst>
          </p:cNvPr>
          <p:cNvSpPr txBox="1"/>
          <p:nvPr/>
        </p:nvSpPr>
        <p:spPr>
          <a:xfrm>
            <a:off x="8449902" y="3737051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358).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0951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8531E28-5151-4B32-9ED7-9795DFF7AF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Resolvendo a malha de saída:</a:t>
            </a:r>
          </a:p>
          <a:p>
            <a:endParaRPr lang="pt-BR" dirty="0"/>
          </a:p>
          <a:p>
            <a:r>
              <a:rPr lang="pt-BR" dirty="0"/>
              <a:t>O método gráfico fica:</a:t>
            </a:r>
          </a:p>
          <a:p>
            <a:endParaRPr lang="pt-BR" dirty="0"/>
          </a:p>
          <a:p>
            <a:endParaRPr lang="pt-BR" dirty="0"/>
          </a:p>
          <a:p>
            <a:endParaRPr lang="pt-BR" sz="1000" dirty="0"/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5E0582-BB33-4C05-A411-6A324BCB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19" y="567493"/>
            <a:ext cx="2128296" cy="316955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F1A052-6CC7-403D-83F0-226E40BA91BD}"/>
              </a:ext>
            </a:extLst>
          </p:cNvPr>
          <p:cNvSpPr txBox="1"/>
          <p:nvPr/>
        </p:nvSpPr>
        <p:spPr>
          <a:xfrm>
            <a:off x="2948171" y="5707725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358).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9DCA12-2F02-4710-960F-35AC447F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69" y="1321809"/>
            <a:ext cx="3932996" cy="6178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A01212-908E-420B-B013-B99F4A5C3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07" y="2339582"/>
            <a:ext cx="5226627" cy="3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Polarização porta comum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DEA1E8-2938-4EAC-9AD8-FF71ACAA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8" y="1556471"/>
            <a:ext cx="4499263" cy="415633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2498F0-0009-4CE4-82AF-5BF1CA8C58D9}"/>
              </a:ext>
            </a:extLst>
          </p:cNvPr>
          <p:cNvSpPr txBox="1"/>
          <p:nvPr/>
        </p:nvSpPr>
        <p:spPr>
          <a:xfrm>
            <a:off x="2948171" y="5707725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363).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D3F5AE4-252B-4E89-AF9D-40C1D7589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28" y="2020390"/>
            <a:ext cx="2523259" cy="30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C8C747A-BCAF-4E2F-A3A7-08E49B66D8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Resolvendo a malha: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Resolvendo a malha de saída: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013F82-39BB-44A5-9B79-EA66B768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584" y="570309"/>
            <a:ext cx="2390053" cy="28586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89B835-6398-4324-81A9-58FB55510763}"/>
              </a:ext>
            </a:extLst>
          </p:cNvPr>
          <p:cNvSpPr txBox="1"/>
          <p:nvPr/>
        </p:nvSpPr>
        <p:spPr>
          <a:xfrm>
            <a:off x="8449902" y="3546416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363).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4EBF09-53F7-4D49-998B-7C1CF7CE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26" y="1313151"/>
            <a:ext cx="3280139" cy="5863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CDA055-DE12-4651-B225-550C3BBCC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27" y="2085896"/>
            <a:ext cx="2382982" cy="5659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FAAD9B8-2A43-481E-B4E1-9E6D5CEC0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527" y="2700681"/>
            <a:ext cx="2576606" cy="6403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D908E2-21C8-4F64-B080-AA6877F31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26" y="4558531"/>
            <a:ext cx="4685415" cy="6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JFET: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Curva de carga;</a:t>
            </a:r>
          </a:p>
          <a:p>
            <a:pPr lvl="1"/>
            <a:r>
              <a:rPr lang="pt-BR" dirty="0"/>
              <a:t>Polarização.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F848511-237B-48C2-B3DB-B1FC73BA73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Analisando o circuito de forma gráfica: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2B32CF-65B8-4A07-94C2-1A07FA4B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584" y="570309"/>
            <a:ext cx="2390053" cy="28586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4A970B-91BD-4DE8-ADE3-572ECA1E146C}"/>
              </a:ext>
            </a:extLst>
          </p:cNvPr>
          <p:cNvSpPr txBox="1"/>
          <p:nvPr/>
        </p:nvSpPr>
        <p:spPr>
          <a:xfrm>
            <a:off x="8449902" y="3546416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363).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FE14BC-DD5A-4C36-9A53-597D6C38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89" y="1288445"/>
            <a:ext cx="4801466" cy="42811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5B8172-ECC0-454F-A181-930F3EC7967B}"/>
              </a:ext>
            </a:extLst>
          </p:cNvPr>
          <p:cNvSpPr txBox="1"/>
          <p:nvPr/>
        </p:nvSpPr>
        <p:spPr>
          <a:xfrm>
            <a:off x="2785415" y="5633536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364).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87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594969-AFDE-4CEE-9FF7-7CA32363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Determinação do ponto de operação</a:t>
            </a:r>
          </a:p>
        </p:txBody>
      </p:sp>
    </p:spTree>
    <p:extLst>
      <p:ext uri="{BB962C8B-B14F-4D97-AF65-F5344CB8AC3E}">
        <p14:creationId xmlns:p14="http://schemas.microsoft.com/office/powerpoint/2010/main" val="20004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70CB493-D141-4545-BC1D-975F70735C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10056" y="766916"/>
            <a:ext cx="4385108" cy="4914081"/>
          </a:xfrm>
        </p:spPr>
        <p:txBody>
          <a:bodyPr/>
          <a:lstStyle/>
          <a:p>
            <a:r>
              <a:rPr lang="pt-BR" dirty="0"/>
              <a:t>Determine a corrente e tensão no ponto quiescente do circuito: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07D739-CFC9-476A-A6FC-48952CA5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6" y="1274301"/>
            <a:ext cx="4283040" cy="43093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1B96EA-083A-4B76-9DF2-AF5EBA04138E}"/>
              </a:ext>
            </a:extLst>
          </p:cNvPr>
          <p:cNvSpPr txBox="1"/>
          <p:nvPr/>
        </p:nvSpPr>
        <p:spPr>
          <a:xfrm>
            <a:off x="1330036" y="5592289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364).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8BF620-DFB6-4D17-95FE-EC50856E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46" y="2687780"/>
            <a:ext cx="2351377" cy="10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AFEBFA9-63D4-460F-BE56-94D266C9DA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Como não entra corrente no </a:t>
            </a:r>
            <a:r>
              <a:rPr lang="pt-BR" dirty="0" err="1"/>
              <a:t>gate</a:t>
            </a:r>
            <a:r>
              <a:rPr lang="pt-BR" dirty="0"/>
              <a:t>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Aplicando a equação de </a:t>
            </a:r>
            <a:r>
              <a:rPr lang="pt-BR" dirty="0">
                <a:latin typeface="Foco"/>
                <a:sym typeface="Wingdings" panose="05000000000000000000" pitchFamily="2" charset="2"/>
              </a:rPr>
              <a:t>Shockley: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CA1163-AF48-4C5E-A530-41727AAD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447366"/>
            <a:ext cx="2706468" cy="4784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DF5FFC-E5DE-4B2C-A8EA-520E4249D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45" y="560138"/>
            <a:ext cx="3065061" cy="30839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7B6190-F630-4601-8849-DAE6D8B74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543" y="3197802"/>
            <a:ext cx="4697997" cy="19283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940D872-1C23-48BA-B758-63906469612D}"/>
              </a:ext>
            </a:extLst>
          </p:cNvPr>
          <p:cNvSpPr txBox="1"/>
          <p:nvPr/>
        </p:nvSpPr>
        <p:spPr>
          <a:xfrm>
            <a:off x="8673597" y="3652652"/>
            <a:ext cx="37420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adaptado de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364).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3215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JFET: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Curva de carga;</a:t>
            </a:r>
          </a:p>
          <a:p>
            <a:pPr lvl="1"/>
            <a:r>
              <a:rPr lang="pt-BR" dirty="0"/>
              <a:t>Polarização.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FDE71E5-82A4-4DD0-9B49-830D6BF2D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transistor de efeito de campo (JFET)</a:t>
            </a:r>
          </a:p>
        </p:txBody>
      </p:sp>
    </p:spTree>
    <p:extLst>
      <p:ext uri="{BB962C8B-B14F-4D97-AF65-F5344CB8AC3E}">
        <p14:creationId xmlns:p14="http://schemas.microsoft.com/office/powerpoint/2010/main" val="23396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Transistor de efeito de campo:</a:t>
            </a:r>
          </a:p>
          <a:p>
            <a:pPr marL="796925" lvl="1"/>
            <a:r>
              <a:rPr lang="pt-BR" dirty="0">
                <a:latin typeface="Foco"/>
              </a:rPr>
              <a:t>Controlados por tensão;</a:t>
            </a:r>
          </a:p>
          <a:p>
            <a:pPr marL="796925" lvl="1"/>
            <a:r>
              <a:rPr lang="pt-BR" dirty="0">
                <a:latin typeface="Foco"/>
              </a:rPr>
              <a:t>Modelo canal n:</a:t>
            </a:r>
          </a:p>
          <a:p>
            <a:pPr marL="373063" lvl="1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96467" y="5542497"/>
            <a:ext cx="2731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 das imagens: elaborada pelo autor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AFAF3E-306F-43FD-8BD0-35B0BA26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4" y="2519486"/>
            <a:ext cx="7713890" cy="30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Ao aplicar o seguinte circuito, a corrente entre dreno e fonte é limitada somente pela resistência entre dreno e fonte;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739532" y="5584160"/>
            <a:ext cx="1761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(BOYLESTAD, 2004 )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5EDE39-5209-4AC4-B3A1-5613D763F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1986"/>
            <a:ext cx="7564438" cy="2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9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4FF7814-0ED1-4013-8D3E-661FB33DBB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Comportamento do JFET: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5E1E0A-B149-4D94-9234-D1566967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5" y="1849159"/>
            <a:ext cx="5108070" cy="401434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6CCD363-A06C-471B-81EC-AF3ECA0E561D}"/>
              </a:ext>
            </a:extLst>
          </p:cNvPr>
          <p:cNvSpPr txBox="1"/>
          <p:nvPr/>
        </p:nvSpPr>
        <p:spPr>
          <a:xfrm>
            <a:off x="5676908" y="5465553"/>
            <a:ext cx="1596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 das imagens: (MALVINO, 2008)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9C08907-1F58-48CD-AD5B-1AF7B5080C26}"/>
              </a:ext>
            </a:extLst>
          </p:cNvPr>
          <p:cNvSpPr/>
          <p:nvPr/>
        </p:nvSpPr>
        <p:spPr>
          <a:xfrm rot="20288406">
            <a:off x="6024892" y="2919157"/>
            <a:ext cx="96981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93F8BF-E025-4D01-937F-E8E41CE2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02" y="704571"/>
            <a:ext cx="3496974" cy="30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565287" y="766916"/>
            <a:ext cx="6434002" cy="4914081"/>
          </a:xfrm>
        </p:spPr>
        <p:txBody>
          <a:bodyPr/>
          <a:lstStyle/>
          <a:p>
            <a:pPr marL="454025"/>
            <a:r>
              <a:rPr lang="pt-BR" dirty="0">
                <a:latin typeface="Foco"/>
              </a:rPr>
              <a:t>Polarização:</a:t>
            </a:r>
          </a:p>
          <a:p>
            <a:pPr marL="811213" lvl="1"/>
            <a:r>
              <a:rPr lang="pt-BR" dirty="0">
                <a:latin typeface="Foco"/>
              </a:rPr>
              <a:t>V</a:t>
            </a:r>
            <a:r>
              <a:rPr lang="pt-BR" baseline="-25000" dirty="0">
                <a:latin typeface="Foco"/>
              </a:rPr>
              <a:t>DS</a:t>
            </a:r>
            <a:r>
              <a:rPr lang="pt-BR" dirty="0">
                <a:latin typeface="Foco"/>
              </a:rPr>
              <a:t> estabelece o fluxo de corrente;</a:t>
            </a:r>
          </a:p>
          <a:p>
            <a:pPr marL="811213" lvl="1"/>
            <a:r>
              <a:rPr lang="pt-BR" dirty="0">
                <a:latin typeface="Foco"/>
              </a:rPr>
              <a:t>V</a:t>
            </a:r>
            <a:r>
              <a:rPr lang="pt-BR" baseline="-25000" dirty="0">
                <a:latin typeface="Foco"/>
              </a:rPr>
              <a:t>GS</a:t>
            </a:r>
            <a:r>
              <a:rPr lang="pt-BR" dirty="0">
                <a:latin typeface="Foco"/>
              </a:rPr>
              <a:t> controla o canal do fluxo </a:t>
            </a:r>
            <a:r>
              <a:rPr lang="pt-BR" dirty="0">
                <a:latin typeface="Foco"/>
                <a:sym typeface="Wingdings" panose="05000000000000000000" pitchFamily="2" charset="2"/>
              </a:rPr>
              <a:t> q</a:t>
            </a:r>
            <a:r>
              <a:rPr lang="pt-BR" dirty="0">
                <a:latin typeface="Foco"/>
              </a:rPr>
              <a:t>uanto mais negativo, menor é o fluxo de corrente.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683244" y="5643129"/>
            <a:ext cx="196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68AB60-A490-438B-848D-ACEAF5D1C6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0877" y="956973"/>
            <a:ext cx="4797272" cy="27025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EF283F4-57E4-4D49-A989-D4134E623F10}"/>
              </a:ext>
            </a:extLst>
          </p:cNvPr>
          <p:cNvSpPr txBox="1"/>
          <p:nvPr/>
        </p:nvSpPr>
        <p:spPr>
          <a:xfrm>
            <a:off x="8407616" y="3659544"/>
            <a:ext cx="2033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 : (MALVINO, 2008)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5D913BC-C384-4860-BD26-BE3EC05D9F34}"/>
              </a:ext>
            </a:extLst>
          </p:cNvPr>
          <p:cNvSpPr/>
          <p:nvPr/>
        </p:nvSpPr>
        <p:spPr>
          <a:xfrm rot="20288406">
            <a:off x="6152447" y="3846026"/>
            <a:ext cx="96981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FD8001F-115F-49C4-BF04-373E88DC02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6905" y="2768539"/>
            <a:ext cx="3942632" cy="30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65326E1-5675-4E42-9DB2-6F4003796C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5451764" cy="4914081"/>
          </a:xfrm>
        </p:spPr>
        <p:txBody>
          <a:bodyPr/>
          <a:lstStyle/>
          <a:p>
            <a:r>
              <a:rPr lang="pt-BR" dirty="0"/>
              <a:t>Regiões de operação:</a:t>
            </a:r>
          </a:p>
          <a:p>
            <a:pPr lvl="1"/>
            <a:r>
              <a:rPr lang="pt-BR" dirty="0"/>
              <a:t>Região ativa </a:t>
            </a:r>
            <a:r>
              <a:rPr lang="pt-BR" dirty="0">
                <a:sym typeface="Wingdings" panose="05000000000000000000" pitchFamily="2" charset="2"/>
              </a:rPr>
              <a:t> funcionamento como fonte de corrente com valor constante de I</a:t>
            </a:r>
            <a:r>
              <a:rPr lang="pt-BR" baseline="-25000" dirty="0">
                <a:sym typeface="Wingdings" panose="05000000000000000000" pitchFamily="2" charset="2"/>
              </a:rPr>
              <a:t>DSS</a:t>
            </a:r>
            <a:r>
              <a:rPr lang="pt-BR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Região de ruptura  aumento rápido na corrente no FET;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Região de corte  estado desligado, quando V</a:t>
            </a:r>
            <a:r>
              <a:rPr lang="pt-BR" baseline="-25000" dirty="0">
                <a:sym typeface="Wingdings" panose="05000000000000000000" pitchFamily="2" charset="2"/>
              </a:rPr>
              <a:t>GS</a:t>
            </a:r>
            <a:r>
              <a:rPr lang="pt-BR" dirty="0">
                <a:sym typeface="Wingdings" panose="05000000000000000000" pitchFamily="2" charset="2"/>
              </a:rPr>
              <a:t> = -V</a:t>
            </a:r>
            <a:r>
              <a:rPr lang="pt-BR" baseline="-25000" dirty="0">
                <a:sym typeface="Wingdings" panose="05000000000000000000" pitchFamily="2" charset="2"/>
              </a:rPr>
              <a:t>P</a:t>
            </a:r>
            <a:r>
              <a:rPr lang="pt-BR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pt-BR" dirty="0"/>
              <a:t>Região ôhmica </a:t>
            </a:r>
            <a:r>
              <a:rPr lang="pt-BR" dirty="0">
                <a:sym typeface="Wingdings" panose="05000000000000000000" pitchFamily="2" charset="2"/>
              </a:rPr>
              <a:t> resistência controlada pela tensão V</a:t>
            </a:r>
            <a:r>
              <a:rPr lang="pt-BR" baseline="-25000" dirty="0">
                <a:sym typeface="Wingdings" panose="05000000000000000000" pitchFamily="2" charset="2"/>
              </a:rPr>
              <a:t>GS</a:t>
            </a:r>
            <a:r>
              <a:rPr lang="pt-BR" dirty="0">
                <a:sym typeface="Wingdings" panose="05000000000000000000" pitchFamily="2" charset="2"/>
              </a:rPr>
              <a:t>; </a:t>
            </a:r>
            <a:endParaRPr lang="pt-BR" baseline="-25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BAF80F-FC82-4D4D-B356-0712DB9CBA30}"/>
              </a:ext>
            </a:extLst>
          </p:cNvPr>
          <p:cNvSpPr txBox="1"/>
          <p:nvPr/>
        </p:nvSpPr>
        <p:spPr>
          <a:xfrm>
            <a:off x="6407233" y="4039691"/>
            <a:ext cx="2978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 das imagens: (MALVINO, 2008)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0776C3-DE26-42EC-B338-AAAFA59E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79" y="470361"/>
            <a:ext cx="41719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861</Words>
  <Application>Microsoft Office PowerPoint</Application>
  <PresentationFormat>Widescreen</PresentationFormat>
  <Paragraphs>156</Paragraphs>
  <Slides>35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Foco</vt:lpstr>
      <vt:lpstr>Museo 700</vt:lpstr>
      <vt:lpstr>MuseoSans-300</vt:lpstr>
      <vt:lpstr>Tema do Office</vt:lpstr>
      <vt:lpstr>Apresentação do PowerPoint</vt:lpstr>
      <vt:lpstr>Na aula passada</vt:lpstr>
      <vt:lpstr>Nessa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Polarização fixa</vt:lpstr>
      <vt:lpstr>Apresentação do PowerPoint</vt:lpstr>
      <vt:lpstr>Apresentação do PowerPoint</vt:lpstr>
      <vt:lpstr>Autopolarização</vt:lpstr>
      <vt:lpstr>Apresentação do PowerPoint</vt:lpstr>
      <vt:lpstr>Apresentação do PowerPoint</vt:lpstr>
      <vt:lpstr>Apresentação do PowerPoint</vt:lpstr>
      <vt:lpstr>Polarização por Divisor de Tensão</vt:lpstr>
      <vt:lpstr>Apresentação do PowerPoint</vt:lpstr>
      <vt:lpstr>Apresentação do PowerPoint</vt:lpstr>
      <vt:lpstr>Polarização porta comum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151</cp:revision>
  <dcterms:created xsi:type="dcterms:W3CDTF">2019-05-25T16:55:55Z</dcterms:created>
  <dcterms:modified xsi:type="dcterms:W3CDTF">2020-10-22T23:54:09Z</dcterms:modified>
</cp:coreProperties>
</file>