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52" r:id="rId2"/>
    <p:sldId id="484" r:id="rId3"/>
    <p:sldId id="437" r:id="rId4"/>
    <p:sldId id="488" r:id="rId5"/>
    <p:sldId id="397" r:id="rId6"/>
    <p:sldId id="314" r:id="rId7"/>
    <p:sldId id="409" r:id="rId8"/>
    <p:sldId id="410" r:id="rId9"/>
    <p:sldId id="411" r:id="rId10"/>
    <p:sldId id="412" r:id="rId11"/>
    <p:sldId id="489" r:id="rId12"/>
    <p:sldId id="490" r:id="rId13"/>
    <p:sldId id="491" r:id="rId14"/>
    <p:sldId id="492" r:id="rId15"/>
    <p:sldId id="493" r:id="rId16"/>
    <p:sldId id="408" r:id="rId17"/>
    <p:sldId id="494" r:id="rId18"/>
    <p:sldId id="441" r:id="rId19"/>
    <p:sldId id="497" r:id="rId20"/>
    <p:sldId id="495" r:id="rId21"/>
    <p:sldId id="496" r:id="rId22"/>
    <p:sldId id="498" r:id="rId23"/>
    <p:sldId id="353" r:id="rId24"/>
    <p:sldId id="413" r:id="rId25"/>
    <p:sldId id="414" r:id="rId26"/>
    <p:sldId id="499" r:id="rId27"/>
    <p:sldId id="471" r:id="rId28"/>
    <p:sldId id="346" r:id="rId29"/>
    <p:sldId id="32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odemos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dizer que o fator de transcondutância é a inclinação</a:t>
            </a:r>
            <a:br>
              <a:rPr lang="pt-BR" dirty="0"/>
            </a:b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U3 - Transistores de efeito de campo (FET)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desta curva no ponto de operação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60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a impedância de saída é definida como a inclinação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curva característica horizontal no ponto de operação do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gráfico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V DS 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8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ultisim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10 –  Estudo Prático de JFET e MOSFET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 equivalente CA para um JFET com polarização fixa: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028"/>
            <a:ext cx="4801638" cy="37116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93" y="1412875"/>
            <a:ext cx="4923607" cy="227243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870916" y="55076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Tavares (2018, p. 66).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15F7527-D24E-46B6-91C7-5AF188F5B09E}"/>
              </a:ext>
            </a:extLst>
          </p:cNvPr>
          <p:cNvSpPr/>
          <p:nvPr/>
        </p:nvSpPr>
        <p:spPr>
          <a:xfrm rot="20288406">
            <a:off x="5718460" y="3810467"/>
            <a:ext cx="96981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2517A03-9206-4C41-A2CD-4C69639FCC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Equações: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4364A3-5E91-4603-91E3-F7663469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34" y="1177003"/>
            <a:ext cx="5302568" cy="2447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5EFF61-D6BA-4409-8C6F-54AE3E00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43" y="1306655"/>
            <a:ext cx="1207594" cy="48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4D5AD-DD64-45EC-B3FD-9FCCB042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395" y="2078671"/>
            <a:ext cx="1657350" cy="561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BB28E0-9AF5-4C1F-B865-EC90E2E51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89" y="2946036"/>
            <a:ext cx="2971800" cy="6000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2F424A-8EDF-4CD2-8082-A796112D8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095" y="3851502"/>
            <a:ext cx="3578630" cy="10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978BB4F-F57A-4981-BFC7-2457B1E6A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 equivalente CA para </a:t>
            </a:r>
            <a:r>
              <a:rPr lang="pt-BR" dirty="0" err="1"/>
              <a:t>autopolarização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Mesmas equações que a polarização fixa;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910788-6E1D-41F7-AF8A-02A71F22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972" y="1295831"/>
            <a:ext cx="9361632" cy="2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5BCC2F8-E30A-4408-BD00-F227D554EF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 equivalente CA para polarização por divisor de tensão: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5F7D82-5E61-4C29-849E-D68A81DE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44" y="766916"/>
            <a:ext cx="3817792" cy="28577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7A1B60-FCFB-4C1C-9E72-F68460D7DC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9241" y="2195797"/>
            <a:ext cx="3593397" cy="3409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FD9C28-FCF1-4F52-AE21-882AC00F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82" y="2067518"/>
            <a:ext cx="1901365" cy="6287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A0F726-8BD2-4516-B2BB-9D79D4868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546" y="3140931"/>
            <a:ext cx="1886391" cy="6287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9F68893-739C-444F-BEC1-B53DC23DF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54" y="4138869"/>
            <a:ext cx="3417376" cy="9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47B886B-7B2A-4302-8AFB-FC9E6D714F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17667" cy="4914081"/>
          </a:xfrm>
        </p:spPr>
        <p:txBody>
          <a:bodyPr/>
          <a:lstStyle/>
          <a:p>
            <a:r>
              <a:rPr lang="pt-BR" dirty="0"/>
              <a:t>Circuito equivalente CA para polarização com porta comum: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09A89F-E605-4DE5-AE45-224A2B11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58" y="1309340"/>
            <a:ext cx="5056888" cy="20374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6D1DC0-C410-4B19-A402-85507449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14" y="3429000"/>
            <a:ext cx="4382776" cy="22390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230B9D-55E2-4A1A-B02A-91E31321B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61" y="2550380"/>
            <a:ext cx="2345648" cy="9429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6C9DDF9-FACF-46A0-99CE-ECB2EC678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880" y="4145927"/>
            <a:ext cx="1453761" cy="5673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DD9A51-CB90-4EAE-9C12-6009C9ED5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443" y="1813990"/>
            <a:ext cx="2833847" cy="15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4D692A7-A766-4A18-BB04-20E2376BA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Quais as diferenças entre os </a:t>
            </a:r>
            <a:r>
              <a:rPr lang="pt-BR" dirty="0" err="1"/>
              <a:t>TBJs</a:t>
            </a:r>
            <a:r>
              <a:rPr lang="pt-BR" dirty="0"/>
              <a:t> e </a:t>
            </a:r>
            <a:r>
              <a:rPr lang="pt-BR" dirty="0" err="1"/>
              <a:t>JFETs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045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41581"/>
              </p:ext>
            </p:extLst>
          </p:nvPr>
        </p:nvGraphicFramePr>
        <p:xfrm>
          <a:off x="1852998" y="936073"/>
          <a:ext cx="5328592" cy="467011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37515790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3007662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JFET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35056"/>
                  </a:ext>
                </a:extLst>
              </a:tr>
              <a:tr h="4659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Controlado</a:t>
                      </a:r>
                      <a:r>
                        <a:rPr lang="pt-BR" sz="1600" b="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por Corrente</a:t>
                      </a:r>
                      <a:endParaRPr lang="pt-BR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Controlado por Tensão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81952"/>
                  </a:ext>
                </a:extLst>
              </a:tr>
              <a:tr h="398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pt-BR" sz="1600" b="0" baseline="-25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depende de I</a:t>
                      </a:r>
                      <a:r>
                        <a:rPr lang="pt-BR" sz="1600" b="0" baseline="-25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pt-BR" sz="1600" b="0" baseline="-25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r>
                        <a:rPr lang="pt-BR" sz="1600" b="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depende de V</a:t>
                      </a:r>
                      <a:r>
                        <a:rPr lang="pt-BR" sz="1600" b="0" baseline="-25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43099"/>
                  </a:ext>
                </a:extLst>
              </a:tr>
              <a:tr h="519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Duas Cargas simultaneamente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Só</a:t>
                      </a:r>
                      <a:r>
                        <a:rPr lang="pt-BR" sz="1600" b="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um tipo de carga</a:t>
                      </a:r>
                      <a:endParaRPr lang="pt-BR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171874"/>
                  </a:ext>
                </a:extLst>
              </a:tr>
              <a:tr h="473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Baixa Impedância de Entrada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Alta Impedância de Entrada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95058"/>
                  </a:ext>
                </a:extLst>
              </a:tr>
              <a:tr h="519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Maior sensibilidade de sinal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Menor sensibilidade de sinal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61416"/>
                  </a:ext>
                </a:extLst>
              </a:tr>
              <a:tr h="519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Maior ganho de tensão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Menor ganho</a:t>
                      </a:r>
                      <a:r>
                        <a:rPr lang="pt-BR" sz="1600" b="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tensão</a:t>
                      </a:r>
                      <a:endParaRPr lang="pt-BR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02702"/>
                  </a:ext>
                </a:extLst>
              </a:tr>
              <a:tr h="519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Instável em relação</a:t>
                      </a:r>
                      <a:r>
                        <a:rPr lang="pt-BR" sz="1600" b="0" baseline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Temperatura</a:t>
                      </a:r>
                      <a:endParaRPr lang="pt-BR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Estável em relação à Temperatura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2711"/>
                  </a:ext>
                </a:extLst>
              </a:tr>
              <a:tr h="519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Maior Tamanho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Menor Tamanho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394335B-F05C-4DB4-929C-277A7A27D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Simulação de circuitos com JFET</a:t>
            </a:r>
          </a:p>
        </p:txBody>
      </p:sp>
    </p:spTree>
    <p:extLst>
      <p:ext uri="{BB962C8B-B14F-4D97-AF65-F5344CB8AC3E}">
        <p14:creationId xmlns:p14="http://schemas.microsoft.com/office/powerpoint/2010/main" val="21267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B663-6C4C-4D28-B06A-A0F61C8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Multisim</a:t>
            </a:r>
            <a:r>
              <a:rPr lang="pt-BR" dirty="0"/>
              <a:t>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448B-1928-43F9-9670-954BF1342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Simulador online: </a:t>
            </a:r>
            <a:r>
              <a:rPr lang="pt-BR" dirty="0">
                <a:hlinkClick r:id="rId2"/>
              </a:rPr>
              <a:t>https://www.multisim.com/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B0AF76-8767-4E18-B559-EB537DF8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00" y="2114393"/>
            <a:ext cx="6352381" cy="305044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A6ACA32-A144-4555-85CF-434E78780ADD}"/>
              </a:ext>
            </a:extLst>
          </p:cNvPr>
          <p:cNvSpPr/>
          <p:nvPr/>
        </p:nvSpPr>
        <p:spPr>
          <a:xfrm>
            <a:off x="3172910" y="52741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www.multisim.com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44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D2B153D-3DA5-4766-B129-9DADC096CB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4745182" cy="4914081"/>
          </a:xfrm>
        </p:spPr>
        <p:txBody>
          <a:bodyPr/>
          <a:lstStyle/>
          <a:p>
            <a:r>
              <a:rPr lang="pt-BR" dirty="0"/>
              <a:t>Encontre o ponto de operação do seguinte circuito por meio da simulação: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A09FFA-ACEC-43E4-9710-38293600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766915"/>
            <a:ext cx="3349476" cy="46917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A482BA0-DF4D-43A6-988C-A96641946815}"/>
              </a:ext>
            </a:extLst>
          </p:cNvPr>
          <p:cNvSpPr/>
          <p:nvPr/>
        </p:nvSpPr>
        <p:spPr>
          <a:xfrm>
            <a:off x="5320365" y="55881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Malvino (2016, p. 435).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785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JFET: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Curva de carga;</a:t>
            </a:r>
          </a:p>
          <a:p>
            <a:pPr lvl="1"/>
            <a:r>
              <a:rPr lang="pt-BR" dirty="0"/>
              <a:t>Polarização.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03DE9BB-4E39-4DFF-BA81-AF45AB4930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Montar o circuito de </a:t>
            </a:r>
            <a:br>
              <a:rPr lang="pt-BR" dirty="0"/>
            </a:br>
            <a:r>
              <a:rPr lang="pt-BR" dirty="0"/>
              <a:t>polarização e obter</a:t>
            </a:r>
            <a:br>
              <a:rPr lang="pt-BR" dirty="0"/>
            </a:br>
            <a:r>
              <a:rPr lang="pt-BR" dirty="0"/>
              <a:t>o ponto de operação</a:t>
            </a:r>
            <a:br>
              <a:rPr lang="pt-BR" dirty="0"/>
            </a:br>
            <a:r>
              <a:rPr lang="pt-BR" dirty="0"/>
              <a:t>por meio da simulação;</a:t>
            </a:r>
          </a:p>
          <a:p>
            <a:r>
              <a:rPr lang="pt-BR" dirty="0"/>
              <a:t>Ajustar a transcondutância</a:t>
            </a:r>
            <a:br>
              <a:rPr lang="pt-BR" dirty="0"/>
            </a:br>
            <a:r>
              <a:rPr lang="pt-BR" dirty="0"/>
              <a:t>do JFET para 3500;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D3C135-4C3D-43A5-85EF-21928FCB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92" y="921999"/>
            <a:ext cx="3072246" cy="411461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2FB9CDD-EEBA-4257-9A04-0FF6DD1EE43A}"/>
              </a:ext>
            </a:extLst>
          </p:cNvPr>
          <p:cNvSpPr/>
          <p:nvPr/>
        </p:nvSpPr>
        <p:spPr>
          <a:xfrm>
            <a:off x="5529980" y="4978482"/>
            <a:ext cx="196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37273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56ACD07-719F-4838-9B83-F0A2B868F1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Montar e simular o circuito amplificador: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E10454-0359-4580-AE31-F41D08DF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1779"/>
            <a:ext cx="6712527" cy="42592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F05C8F9-F22F-465B-97B1-2C2024075B8B}"/>
              </a:ext>
            </a:extLst>
          </p:cNvPr>
          <p:cNvSpPr/>
          <p:nvPr/>
        </p:nvSpPr>
        <p:spPr>
          <a:xfrm>
            <a:off x="5115699" y="5403998"/>
            <a:ext cx="196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33517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4540B27-63FE-488F-8558-14A2CD1C9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MOSFET</a:t>
            </a:r>
          </a:p>
        </p:txBody>
      </p:sp>
    </p:spTree>
    <p:extLst>
      <p:ext uri="{BB962C8B-B14F-4D97-AF65-F5344CB8AC3E}">
        <p14:creationId xmlns:p14="http://schemas.microsoft.com/office/powerpoint/2010/main" val="42355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8153400" cy="4914081"/>
          </a:xfrm>
        </p:spPr>
        <p:txBody>
          <a:bodyPr/>
          <a:lstStyle/>
          <a:p>
            <a:r>
              <a:rPr lang="pt-BR" dirty="0"/>
              <a:t>A corrente a ser fornecida para um circuito, que circulará entre o terminal </a:t>
            </a:r>
            <a:r>
              <a:rPr lang="pt-BR" i="1" dirty="0"/>
              <a:t>Fonte </a:t>
            </a:r>
            <a:r>
              <a:rPr lang="pt-BR" dirty="0"/>
              <a:t>e o </a:t>
            </a:r>
            <a:r>
              <a:rPr lang="pt-BR" i="1" dirty="0"/>
              <a:t>Dreno</a:t>
            </a:r>
            <a:r>
              <a:rPr lang="pt-BR" dirty="0"/>
              <a:t> do FET,</a:t>
            </a:r>
            <a:r>
              <a:rPr lang="pt-BR" i="1" dirty="0"/>
              <a:t> </a:t>
            </a:r>
            <a:r>
              <a:rPr lang="pt-BR" dirty="0"/>
              <a:t>é controlada pela tensão aplicada no terminal </a:t>
            </a:r>
            <a:r>
              <a:rPr lang="pt-BR" i="1" dirty="0"/>
              <a:t>Porta;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54" y="2368735"/>
            <a:ext cx="6436329" cy="313410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56104" y="5710659"/>
            <a:ext cx="1984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https://bit.ly/2SfkGaC</a:t>
            </a:r>
          </a:p>
        </p:txBody>
      </p:sp>
    </p:spTree>
    <p:extLst>
      <p:ext uri="{BB962C8B-B14F-4D97-AF65-F5344CB8AC3E}">
        <p14:creationId xmlns:p14="http://schemas.microsoft.com/office/powerpoint/2010/main" val="17906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Polarização do </a:t>
            </a:r>
            <a:r>
              <a:rPr lang="pt-BR" dirty="0" err="1"/>
              <a:t>mosfet</a:t>
            </a:r>
            <a:r>
              <a:rPr lang="pt-BR" dirty="0"/>
              <a:t>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3" y="1786014"/>
            <a:ext cx="7604648" cy="346748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21336" y="5542497"/>
            <a:ext cx="1984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https://bit.ly/2SfkGaC</a:t>
            </a:r>
          </a:p>
        </p:txBody>
      </p:sp>
    </p:spTree>
    <p:extLst>
      <p:ext uri="{BB962C8B-B14F-4D97-AF65-F5344CB8AC3E}">
        <p14:creationId xmlns:p14="http://schemas.microsoft.com/office/powerpoint/2010/main" val="25957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Características importantes do MOSFET:</a:t>
            </a:r>
          </a:p>
          <a:p>
            <a:pPr lvl="1"/>
            <a:r>
              <a:rPr lang="pt-BR" dirty="0"/>
              <a:t>Acionado por tensão;</a:t>
            </a:r>
          </a:p>
          <a:p>
            <a:pPr lvl="1"/>
            <a:r>
              <a:rPr lang="pt-BR" dirty="0"/>
              <a:t>Possui região ativa pequena </a:t>
            </a:r>
            <a:r>
              <a:rPr lang="pt-BR" dirty="0">
                <a:sym typeface="Wingdings" panose="05000000000000000000" pitchFamily="2" charset="2"/>
              </a:rPr>
              <a:t> utilizado largamente como chave;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Perdas ôhmicas normalmente menores que no transistor;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64" y="3567498"/>
            <a:ext cx="6113709" cy="226303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43407" y="5553536"/>
            <a:ext cx="2513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https://goo.gl/images/qoTV9T</a:t>
            </a:r>
          </a:p>
        </p:txBody>
      </p:sp>
    </p:spTree>
    <p:extLst>
      <p:ext uri="{BB962C8B-B14F-4D97-AF65-F5344CB8AC3E}">
        <p14:creationId xmlns:p14="http://schemas.microsoft.com/office/powerpoint/2010/main" val="7955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ECEC8F2-A7A0-4E19-8E41-7D1D8CD9C6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Realizar a simulação de um circuito de MOSFET operando como chave:</a:t>
            </a:r>
          </a:p>
        </p:txBody>
      </p:sp>
      <p:pic>
        <p:nvPicPr>
          <p:cNvPr id="1026" name="Picture 2" descr="Chave">
            <a:extLst>
              <a:ext uri="{FF2B5EF4-FFF2-40B4-BE49-F238E27FC236}">
                <a16:creationId xmlns:a16="http://schemas.microsoft.com/office/drawing/2014/main" id="{94652DF8-C26D-481C-AC70-F56950DE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0" y="1907259"/>
            <a:ext cx="5119255" cy="30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BFAB95-5179-4433-8F73-0ABD9B6EB63A}"/>
              </a:ext>
            </a:extLst>
          </p:cNvPr>
          <p:cNvSpPr txBox="1"/>
          <p:nvPr/>
        </p:nvSpPr>
        <p:spPr>
          <a:xfrm>
            <a:off x="2812473" y="5185064"/>
            <a:ext cx="6567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https://images.app.goo.gl/GE9FocpURKsXBxYbA</a:t>
            </a:r>
          </a:p>
        </p:txBody>
      </p:sp>
    </p:spTree>
    <p:extLst>
      <p:ext uri="{BB962C8B-B14F-4D97-AF65-F5344CB8AC3E}">
        <p14:creationId xmlns:p14="http://schemas.microsoft.com/office/powerpoint/2010/main" val="27164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amplificadores com JFET;</a:t>
            </a:r>
          </a:p>
          <a:p>
            <a:r>
              <a:rPr lang="pt-BR" dirty="0"/>
              <a:t>Simulação de circuitos com JFET;</a:t>
            </a:r>
          </a:p>
          <a:p>
            <a:r>
              <a:rPr lang="pt-BR" dirty="0"/>
              <a:t>MOSFET: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Operação como chave.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amplificadores com JFET;</a:t>
            </a:r>
          </a:p>
          <a:p>
            <a:r>
              <a:rPr lang="pt-BR" dirty="0"/>
              <a:t>Simulação de circuitos com JFET;</a:t>
            </a:r>
          </a:p>
          <a:p>
            <a:r>
              <a:rPr lang="pt-BR" dirty="0"/>
              <a:t>MOSFET: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Operação como chave.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FDE71E5-82A4-4DD0-9B49-830D6BF2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transistor de efeito de campo (JFET)</a:t>
            </a:r>
          </a:p>
        </p:txBody>
      </p:sp>
    </p:spTree>
    <p:extLst>
      <p:ext uri="{BB962C8B-B14F-4D97-AF65-F5344CB8AC3E}">
        <p14:creationId xmlns:p14="http://schemas.microsoft.com/office/powerpoint/2010/main" val="23396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565287" y="766916"/>
            <a:ext cx="6434002" cy="4914081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Funcionamento do JFET:</a:t>
            </a:r>
          </a:p>
          <a:p>
            <a:pPr marL="811213" lvl="1"/>
            <a:r>
              <a:rPr lang="pt-BR" dirty="0">
                <a:latin typeface="Foco"/>
              </a:rPr>
              <a:t>V</a:t>
            </a:r>
            <a:r>
              <a:rPr lang="pt-BR" baseline="-25000" dirty="0">
                <a:latin typeface="Foco"/>
              </a:rPr>
              <a:t>DS</a:t>
            </a:r>
            <a:r>
              <a:rPr lang="pt-BR" dirty="0">
                <a:latin typeface="Foco"/>
              </a:rPr>
              <a:t> estabelece o fluxo de corrente;</a:t>
            </a:r>
          </a:p>
          <a:p>
            <a:pPr marL="811213" lvl="1"/>
            <a:r>
              <a:rPr lang="pt-BR" dirty="0">
                <a:latin typeface="Foco"/>
              </a:rPr>
              <a:t>V</a:t>
            </a:r>
            <a:r>
              <a:rPr lang="pt-BR" baseline="-25000" dirty="0">
                <a:latin typeface="Foco"/>
              </a:rPr>
              <a:t>GS</a:t>
            </a:r>
            <a:r>
              <a:rPr lang="pt-BR" dirty="0">
                <a:latin typeface="Foco"/>
              </a:rPr>
              <a:t> controla o canal do fluxo </a:t>
            </a:r>
            <a:r>
              <a:rPr lang="pt-BR" dirty="0">
                <a:latin typeface="Foco"/>
                <a:sym typeface="Wingdings" panose="05000000000000000000" pitchFamily="2" charset="2"/>
              </a:rPr>
              <a:t> q</a:t>
            </a:r>
            <a:r>
              <a:rPr lang="pt-BR" dirty="0">
                <a:latin typeface="Foco"/>
              </a:rPr>
              <a:t>uanto mais negativo, menor é o fluxo de corrente.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683244" y="5643129"/>
            <a:ext cx="196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68AB60-A490-438B-848D-ACEAF5D1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0877" y="956973"/>
            <a:ext cx="4797272" cy="27025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EF283F4-57E4-4D49-A989-D4134E623F10}"/>
              </a:ext>
            </a:extLst>
          </p:cNvPr>
          <p:cNvSpPr txBox="1"/>
          <p:nvPr/>
        </p:nvSpPr>
        <p:spPr>
          <a:xfrm>
            <a:off x="8407616" y="3659544"/>
            <a:ext cx="2033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 : (MALVINO, 2008)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5D913BC-C384-4860-BD26-BE3EC05D9F34}"/>
              </a:ext>
            </a:extLst>
          </p:cNvPr>
          <p:cNvSpPr/>
          <p:nvPr/>
        </p:nvSpPr>
        <p:spPr>
          <a:xfrm rot="20288406">
            <a:off x="6152447" y="3846026"/>
            <a:ext cx="96981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D8001F-115F-49C4-BF04-373E88DC02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905" y="2768539"/>
            <a:ext cx="3942632" cy="30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5257800" cy="4914081"/>
          </a:xfrm>
        </p:spPr>
        <p:txBody>
          <a:bodyPr/>
          <a:lstStyle/>
          <a:p>
            <a:r>
              <a:rPr lang="pt-BR" dirty="0"/>
              <a:t>Podemos dizer que uma variação da tensão porta-fonte de um JFET resultará em uma variação de corrente de dreno utilizando-se o </a:t>
            </a:r>
            <a:r>
              <a:rPr lang="pt-BR" i="1" dirty="0"/>
              <a:t>fator de transcondutância (</a:t>
            </a:r>
            <a:r>
              <a:rPr lang="pt-BR" i="1" dirty="0" err="1"/>
              <a:t>g</a:t>
            </a:r>
            <a:r>
              <a:rPr lang="pt-BR" i="1" baseline="-25000" dirty="0" err="1"/>
              <a:t>m</a:t>
            </a:r>
            <a:r>
              <a:rPr lang="pt-BR" i="1" dirty="0"/>
              <a:t>):</a:t>
            </a:r>
            <a:br>
              <a:rPr lang="pt-BR" dirty="0"/>
            </a:b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33" y="3851454"/>
            <a:ext cx="2615331" cy="5532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43" y="4593079"/>
            <a:ext cx="2251510" cy="11326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155" y="442830"/>
            <a:ext cx="3706606" cy="340862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712692" y="392812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adaptado de </a:t>
            </a:r>
            <a:r>
              <a:rPr lang="pt-BR" sz="1200" dirty="0" err="1">
                <a:latin typeface="MuseoSans-300"/>
              </a:rPr>
              <a:t>Boylestad</a:t>
            </a:r>
            <a:r>
              <a:rPr lang="pt-BR" sz="1200" dirty="0">
                <a:latin typeface="MuseoSans-300"/>
              </a:rPr>
              <a:t> (2011, p. 401).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123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fator de transcondutância também pode ser determinado pela derivada de </a:t>
            </a:r>
            <a:r>
              <a:rPr lang="pt-BR" i="1" dirty="0"/>
              <a:t>I</a:t>
            </a:r>
            <a:r>
              <a:rPr lang="pt-BR" i="1" baseline="-25000" dirty="0"/>
              <a:t>D</a:t>
            </a:r>
            <a:r>
              <a:rPr lang="pt-BR" i="1" dirty="0"/>
              <a:t> </a:t>
            </a:r>
            <a:r>
              <a:rPr lang="pt-BR" dirty="0"/>
              <a:t>em relação à </a:t>
            </a:r>
            <a:r>
              <a:rPr lang="pt-BR" i="1" dirty="0"/>
              <a:t>V</a:t>
            </a:r>
            <a:r>
              <a:rPr lang="pt-BR" i="1" baseline="-25000" dirty="0"/>
              <a:t>GS</a:t>
            </a:r>
            <a:r>
              <a:rPr lang="pt-BR" i="1" dirty="0"/>
              <a:t> </a:t>
            </a:r>
            <a:r>
              <a:rPr lang="pt-BR" dirty="0"/>
              <a:t>por meio da equação de Shockley: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o valor máximo para o fator de transcondutância (</a:t>
            </a:r>
            <a:r>
              <a:rPr lang="pt-BR" i="1" dirty="0"/>
              <a:t>g</a:t>
            </a:r>
            <a:r>
              <a:rPr lang="pt-BR" i="1" baseline="-25000" dirty="0"/>
              <a:t>m</a:t>
            </a:r>
            <a:r>
              <a:rPr lang="pt-BR" baseline="-25000" dirty="0"/>
              <a:t>0</a:t>
            </a:r>
            <a:r>
              <a:rPr lang="pt-BR" dirty="0"/>
              <a:t>) ocorre quando </a:t>
            </a:r>
            <a:r>
              <a:rPr lang="pt-BR" i="1" dirty="0"/>
              <a:t>VGS=</a:t>
            </a:r>
            <a:r>
              <a:rPr lang="pt-BR" dirty="0"/>
              <a:t>0, com isso: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16" y="2303654"/>
            <a:ext cx="2713334" cy="11253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867" y="4560099"/>
            <a:ext cx="1886614" cy="11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Impedância de entrada do JFET:</a:t>
            </a:r>
          </a:p>
          <a:p>
            <a:pPr lvl="1"/>
            <a:r>
              <a:rPr lang="pt-BR" dirty="0"/>
              <a:t>Idealmente infinito;</a:t>
            </a:r>
          </a:p>
          <a:p>
            <a:pPr lvl="1"/>
            <a:r>
              <a:rPr lang="pt-BR" dirty="0"/>
              <a:t>1000 M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para situações práticas;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Impedância de saída: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92" y="551067"/>
            <a:ext cx="4744357" cy="3131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83" y="3452280"/>
            <a:ext cx="3421196" cy="10450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565492" y="368234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Tavares (2018, p. 64).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364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 equivalente CA para um JFET: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72" y="1732040"/>
            <a:ext cx="5806910" cy="28394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87498" y="50913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Tavares (2018, p. 65).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4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657</Words>
  <Application>Microsoft Office PowerPoint</Application>
  <PresentationFormat>Widescreen</PresentationFormat>
  <Paragraphs>110</Paragraphs>
  <Slides>29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Foco</vt:lpstr>
      <vt:lpstr>Museo 700</vt:lpstr>
      <vt:lpstr>MuseoSans-300</vt:lpstr>
      <vt:lpstr>Verdana</vt:lpstr>
      <vt:lpstr>Tema do Office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Multisim online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158</cp:revision>
  <dcterms:created xsi:type="dcterms:W3CDTF">2019-05-25T16:55:55Z</dcterms:created>
  <dcterms:modified xsi:type="dcterms:W3CDTF">2020-10-29T23:42:00Z</dcterms:modified>
</cp:coreProperties>
</file>