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352" r:id="rId2"/>
    <p:sldId id="437" r:id="rId3"/>
    <p:sldId id="484" r:id="rId4"/>
    <p:sldId id="501" r:id="rId5"/>
    <p:sldId id="394" r:id="rId6"/>
    <p:sldId id="503" r:id="rId7"/>
    <p:sldId id="504" r:id="rId8"/>
    <p:sldId id="505" r:id="rId9"/>
    <p:sldId id="395" r:id="rId10"/>
    <p:sldId id="506" r:id="rId11"/>
    <p:sldId id="508" r:id="rId12"/>
    <p:sldId id="398" r:id="rId13"/>
    <p:sldId id="509" r:id="rId14"/>
    <p:sldId id="510" r:id="rId15"/>
    <p:sldId id="507" r:id="rId16"/>
    <p:sldId id="511" r:id="rId17"/>
    <p:sldId id="500" r:id="rId18"/>
    <p:sldId id="399" r:id="rId19"/>
    <p:sldId id="514" r:id="rId20"/>
    <p:sldId id="502" r:id="rId21"/>
    <p:sldId id="275" r:id="rId22"/>
    <p:sldId id="370" r:id="rId23"/>
    <p:sldId id="512" r:id="rId24"/>
    <p:sldId id="471" r:id="rId25"/>
    <p:sldId id="346" r:id="rId26"/>
    <p:sldId id="321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ina Carolina Ferrari" initials="MCF" lastIdx="11" clrIdx="0">
    <p:extLst>
      <p:ext uri="{19B8F6BF-5375-455C-9EA6-DF929625EA0E}">
        <p15:presenceInfo xmlns:p15="http://schemas.microsoft.com/office/powerpoint/2012/main" userId="S-1-5-21-1231882768-1224874989-327642922-5439764" providerId="AD"/>
      </p:ext>
    </p:extLst>
  </p:cmAuthor>
  <p:cmAuthor id="2" name="felipe henrique souza fonseca" initials="fhsf" lastIdx="4" clrIdx="1">
    <p:extLst>
      <p:ext uri="{19B8F6BF-5375-455C-9EA6-DF929625EA0E}">
        <p15:presenceInfo xmlns:p15="http://schemas.microsoft.com/office/powerpoint/2012/main" userId="6f360fee2bef9a6e" providerId="Windows Live"/>
      </p:ext>
    </p:extLst>
  </p:cmAuthor>
  <p:cmAuthor id="3" name="Charles" initials="C" lastIdx="2" clrIdx="2">
    <p:extLst>
      <p:ext uri="{19B8F6BF-5375-455C-9EA6-DF929625EA0E}">
        <p15:presenceInfo xmlns:p15="http://schemas.microsoft.com/office/powerpoint/2012/main" userId="Char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073472"/>
    <a:srgbClr val="228963"/>
    <a:srgbClr val="A7D4F0"/>
    <a:srgbClr val="FFC548"/>
    <a:srgbClr val="002060"/>
    <a:srgbClr val="84C1A2"/>
    <a:srgbClr val="FFFFFF"/>
    <a:srgbClr val="A9D5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44" autoAdjust="0"/>
    <p:restoredTop sz="94694"/>
  </p:normalViewPr>
  <p:slideViewPr>
    <p:cSldViewPr snapToGrid="0" snapToObjects="1">
      <p:cViewPr varScale="1">
        <p:scale>
          <a:sx n="67" d="100"/>
          <a:sy n="67" d="100"/>
        </p:scale>
        <p:origin x="8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92E07-77D9-A548-9C5A-DACDFE821087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66509-F9D0-4D4D-9B99-7C4569DF24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785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4D973924-3577-6847-9AB0-023F6988B8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3663" y="971832"/>
            <a:ext cx="5223821" cy="260785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lang="pt-BR" sz="6600" b="1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 marL="228600" indent="0">
              <a:buNone/>
              <a:defRPr lang="pt-BR" sz="1800" dirty="0" smtClean="0"/>
            </a:lvl2pPr>
            <a:lvl3pPr marL="685800" indent="0">
              <a:buNone/>
              <a:defRPr lang="pt-BR" sz="1800" dirty="0" smtClean="0"/>
            </a:lvl3pPr>
            <a:lvl4pPr marL="1143000" indent="0">
              <a:buNone/>
              <a:defRPr lang="pt-BR" dirty="0" smtClean="0"/>
            </a:lvl4pPr>
            <a:lvl5pPr marL="1600200" indent="0">
              <a:buNone/>
              <a:defRPr lang="pt-BR" dirty="0"/>
            </a:lvl5pPr>
          </a:lstStyle>
          <a:p>
            <a:pPr marL="0" lvl="0">
              <a:lnSpc>
                <a:spcPts val="7000"/>
              </a:lnSpc>
            </a:pPr>
            <a:r>
              <a:rPr lang="pt-BR" dirty="0"/>
              <a:t>Insira o nome da disciplina</a:t>
            </a:r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CE513DE4-E89D-C143-A3AA-6A2C5B30547C}"/>
              </a:ext>
            </a:extLst>
          </p:cNvPr>
          <p:cNvSpPr/>
          <p:nvPr userDrawn="1"/>
        </p:nvSpPr>
        <p:spPr>
          <a:xfrm>
            <a:off x="7712240" y="2073442"/>
            <a:ext cx="6874044" cy="6874044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282FE969-1CA7-8F4F-BD71-F8D63B53864F}"/>
              </a:ext>
            </a:extLst>
          </p:cNvPr>
          <p:cNvSpPr/>
          <p:nvPr userDrawn="1"/>
        </p:nvSpPr>
        <p:spPr>
          <a:xfrm>
            <a:off x="5965267" y="-5465867"/>
            <a:ext cx="9569116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7C032C7A-2BAE-3D42-AE2F-0186DBE713B1}"/>
              </a:ext>
            </a:extLst>
          </p:cNvPr>
          <p:cNvSpPr/>
          <p:nvPr userDrawn="1"/>
        </p:nvSpPr>
        <p:spPr>
          <a:xfrm>
            <a:off x="8412462" y="1517286"/>
            <a:ext cx="3449053" cy="3449053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38FDA61E-E788-864C-B8F2-A0EE43336250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Arredondado 11">
            <a:extLst>
              <a:ext uri="{FF2B5EF4-FFF2-40B4-BE49-F238E27FC236}">
                <a16:creationId xmlns:a16="http://schemas.microsoft.com/office/drawing/2014/main" id="{14DC3B0E-98C1-4543-86C9-32692BE53E27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D89D9BAB-2764-2342-8EFB-637AC9EBBB95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>
            <a:extLst>
              <a:ext uri="{FF2B5EF4-FFF2-40B4-BE49-F238E27FC236}">
                <a16:creationId xmlns:a16="http://schemas.microsoft.com/office/drawing/2014/main" id="{92B707A1-B152-344D-99D3-42440E89677D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Arredondado 14">
            <a:extLst>
              <a:ext uri="{FF2B5EF4-FFF2-40B4-BE49-F238E27FC236}">
                <a16:creationId xmlns:a16="http://schemas.microsoft.com/office/drawing/2014/main" id="{D153B30C-442C-C64C-A2F3-BC127FCA3073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C54A4A45-7958-4847-920C-5442ADF684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3255" y="3746094"/>
            <a:ext cx="5205800" cy="141197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buNone/>
              <a:defRPr lang="pt-BR" sz="3200" b="1" baseline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2800" smtClean="0"/>
            </a:lvl2pPr>
            <a:lvl3pPr>
              <a:defRPr lang="pt-BR" sz="2800" smtClean="0"/>
            </a:lvl3pPr>
            <a:lvl4pPr>
              <a:defRPr lang="pt-BR" sz="2800" smtClean="0"/>
            </a:lvl4pPr>
            <a:lvl5pPr>
              <a:defRPr lang="pt-BR" sz="2800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Nome da seção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54050" y="5324475"/>
            <a:ext cx="5205413" cy="9144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marL="0" indent="0">
              <a:buNone/>
              <a:defRPr lang="pt-BR" sz="2400" b="0" baseline="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pPr lvl="0">
              <a:lnSpc>
                <a:spcPts val="7000"/>
              </a:lnSpc>
            </a:pPr>
            <a:r>
              <a:rPr lang="pt-BR" dirty="0"/>
              <a:t>Nome do Professor</a:t>
            </a:r>
          </a:p>
        </p:txBody>
      </p:sp>
    </p:spTree>
    <p:extLst>
      <p:ext uri="{BB962C8B-B14F-4D97-AF65-F5344CB8AC3E}">
        <p14:creationId xmlns:p14="http://schemas.microsoft.com/office/powerpoint/2010/main" val="90338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8" accel="50000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>
        <p:tmplLst>
          <p:tmpl>
            <p:tnLst>
              <p:par>
                <p:cTn presetID="2" presetClass="entr" presetSubtype="8" accel="50000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>
        <p:tmplLst>
          <p:tmpl>
            <p:tnLst>
              <p:par>
                <p:cTn presetID="2" presetClass="entr" presetSubtype="8" accel="50000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o sem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97524" y="5436416"/>
            <a:ext cx="571208" cy="2166257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0" y="6682154"/>
            <a:ext cx="12192000" cy="175847"/>
          </a:xfrm>
          <a:prstGeom prst="rect">
            <a:avLst/>
          </a:prstGeom>
          <a:solidFill>
            <a:srgbClr val="024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73" r="20601"/>
          <a:stretch/>
        </p:blipFill>
        <p:spPr>
          <a:xfrm rot="5400000" flipH="1">
            <a:off x="10861332" y="-835591"/>
            <a:ext cx="495078" cy="2166259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349" y="333375"/>
            <a:ext cx="11713468" cy="6238896"/>
          </a:xfrm>
        </p:spPr>
        <p:txBody>
          <a:bodyPr/>
          <a:lstStyle/>
          <a:p>
            <a:pPr lvl="0"/>
            <a:r>
              <a:rPr lang="pt-BR"/>
              <a:t>Clique para adicionar um texto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839D-C5AF-4FCC-B3CB-C785EF2D0401}" type="datetimeFigureOut">
              <a:rPr lang="pt-BR" smtClean="0"/>
              <a:pPr/>
              <a:t>04/11/2020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49D4-CACC-4A4B-871D-DCC18FF57A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738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S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92771F9B-B98E-6344-B064-BEB651646B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C000">
                  <a:alpha val="48000"/>
                </a:srgbClr>
              </a:gs>
              <a:gs pos="100000">
                <a:srgbClr val="F6D99E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D5AD780F-29CA-5C49-BF48-F605227F934F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29771"/>
            <a:ext cx="739149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3C70AE-6767-D74E-B761-80E0C5D7D753}"/>
              </a:ext>
            </a:extLst>
          </p:cNvPr>
          <p:cNvSpPr txBox="1"/>
          <p:nvPr userDrawn="1"/>
        </p:nvSpPr>
        <p:spPr>
          <a:xfrm>
            <a:off x="1045029" y="696943"/>
            <a:ext cx="3207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4000" b="1">
                <a:solidFill>
                  <a:srgbClr val="073472"/>
                </a:solidFill>
                <a:cs typeface="Arial" panose="020B0604020202020204" pitchFamily="34" charset="0"/>
              </a:defRPr>
            </a:lvl1pPr>
          </a:lstStyle>
          <a:p>
            <a:pPr lvl="0"/>
            <a:r>
              <a:rPr lang="pt-BR" sz="3600" b="0" dirty="0">
                <a:solidFill>
                  <a:schemeClr val="accent2">
                    <a:lumMod val="75000"/>
                  </a:schemeClr>
                </a:solidFill>
              </a:rPr>
              <a:t>Resolução da SP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134BDC1-F1FC-9641-B0FC-9131DBD392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841500"/>
            <a:ext cx="6972300" cy="341629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pt-BR" sz="6600" b="1" baseline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1800" smtClean="0"/>
            </a:lvl2pPr>
            <a:lvl3pPr>
              <a:defRPr lang="pt-BR" sz="1800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Insira o título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0475AE9-87CE-E541-B693-F4EB9A2B3CAD}"/>
              </a:ext>
            </a:extLst>
          </p:cNvPr>
          <p:cNvCxnSpPr>
            <a:cxnSpLocks/>
          </p:cNvCxnSpPr>
          <p:nvPr userDrawn="1"/>
        </p:nvCxnSpPr>
        <p:spPr>
          <a:xfrm>
            <a:off x="-142662" y="1343274"/>
            <a:ext cx="4356000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Arredondado 26">
            <a:extLst>
              <a:ext uri="{FF2B5EF4-FFF2-40B4-BE49-F238E27FC236}">
                <a16:creationId xmlns:a16="http://schemas.microsoft.com/office/drawing/2014/main" id="{78F36A4E-7CA9-5848-826F-A32D396A98F0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Arredondado 27">
            <a:extLst>
              <a:ext uri="{FF2B5EF4-FFF2-40B4-BE49-F238E27FC236}">
                <a16:creationId xmlns:a16="http://schemas.microsoft.com/office/drawing/2014/main" id="{CD14A89C-9727-7D44-BF64-AA3BAE0C396E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Arredondado 28">
            <a:extLst>
              <a:ext uri="{FF2B5EF4-FFF2-40B4-BE49-F238E27FC236}">
                <a16:creationId xmlns:a16="http://schemas.microsoft.com/office/drawing/2014/main" id="{996DE24F-C88C-B048-BC9B-FFEB246D28A8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Arredondado 29">
            <a:extLst>
              <a:ext uri="{FF2B5EF4-FFF2-40B4-BE49-F238E27FC236}">
                <a16:creationId xmlns:a16="http://schemas.microsoft.com/office/drawing/2014/main" id="{CFC46E11-F5AD-9442-8AF7-E20DAA157DA2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Arredondado 39">
            <a:extLst>
              <a:ext uri="{FF2B5EF4-FFF2-40B4-BE49-F238E27FC236}">
                <a16:creationId xmlns:a16="http://schemas.microsoft.com/office/drawing/2014/main" id="{189A93CB-EE7F-9C4E-B8AE-9E9D3EF5B662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Arredondado 40">
            <a:extLst>
              <a:ext uri="{FF2B5EF4-FFF2-40B4-BE49-F238E27FC236}">
                <a16:creationId xmlns:a16="http://schemas.microsoft.com/office/drawing/2014/main" id="{7794B61D-A023-8643-ABE4-BFFA6EB8DF8E}"/>
              </a:ext>
            </a:extLst>
          </p:cNvPr>
          <p:cNvSpPr/>
          <p:nvPr userDrawn="1"/>
        </p:nvSpPr>
        <p:spPr>
          <a:xfrm>
            <a:off x="8115300" y="-3994563"/>
            <a:ext cx="9303162" cy="9303162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Arredondado 41">
            <a:extLst>
              <a:ext uri="{FF2B5EF4-FFF2-40B4-BE49-F238E27FC236}">
                <a16:creationId xmlns:a16="http://schemas.microsoft.com/office/drawing/2014/main" id="{B41E4FC5-327A-E048-AF7C-5C4F39E41286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Arredondado 42">
            <a:extLst>
              <a:ext uri="{FF2B5EF4-FFF2-40B4-BE49-F238E27FC236}">
                <a16:creationId xmlns:a16="http://schemas.microsoft.com/office/drawing/2014/main" id="{B33C4FEA-AC67-BD49-B997-D0D2EA575D4D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85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animBg="1"/>
      <p:bldP spid="29" grpId="0" animBg="1"/>
      <p:bldP spid="30" grpId="0" animBg="1"/>
      <p:bldP spid="40" grpId="0" animBg="1"/>
      <p:bldP spid="41" grpId="0" animBg="1"/>
      <p:bldP spid="42" grpId="0" animBg="1"/>
      <p:bldP spid="4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Contextualiz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92771F9B-B98E-6344-B064-BEB651646B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15CA0">
                  <a:lumMod val="87000"/>
                  <a:alpha val="6000"/>
                </a:srgbClr>
              </a:gs>
              <a:gs pos="100000">
                <a:srgbClr val="3F96CF">
                  <a:lumMod val="93000"/>
                  <a:alpha val="20000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3C70AE-6767-D74E-B761-80E0C5D7D753}"/>
              </a:ext>
            </a:extLst>
          </p:cNvPr>
          <p:cNvSpPr txBox="1"/>
          <p:nvPr userDrawn="1"/>
        </p:nvSpPr>
        <p:spPr>
          <a:xfrm>
            <a:off x="1028141" y="683511"/>
            <a:ext cx="202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4000" b="1">
                <a:solidFill>
                  <a:srgbClr val="073472"/>
                </a:solidFill>
                <a:cs typeface="Arial" panose="020B0604020202020204" pitchFamily="34" charset="0"/>
              </a:defRPr>
            </a:lvl1pPr>
          </a:lstStyle>
          <a:p>
            <a:pPr lvl="0"/>
            <a:r>
              <a:rPr lang="pt-BR" sz="3600" b="0" dirty="0"/>
              <a:t>Conceitos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134BDC1-F1FC-9641-B0FC-9131DBD392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841500"/>
            <a:ext cx="6972300" cy="341629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pt-BR" sz="6600" b="1" baseline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1800" smtClean="0"/>
            </a:lvl2pPr>
            <a:lvl3pPr>
              <a:defRPr lang="pt-BR" sz="1800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Insira o título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0475AE9-87CE-E541-B693-F4EB9A2B3CAD}"/>
              </a:ext>
            </a:extLst>
          </p:cNvPr>
          <p:cNvCxnSpPr>
            <a:cxnSpLocks/>
          </p:cNvCxnSpPr>
          <p:nvPr userDrawn="1"/>
        </p:nvCxnSpPr>
        <p:spPr>
          <a:xfrm>
            <a:off x="-114300" y="1244128"/>
            <a:ext cx="3816147" cy="0"/>
          </a:xfrm>
          <a:prstGeom prst="line">
            <a:avLst/>
          </a:prstGeom>
          <a:ln w="9525">
            <a:solidFill>
              <a:srgbClr val="073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Arredondado 30">
            <a:extLst>
              <a:ext uri="{FF2B5EF4-FFF2-40B4-BE49-F238E27FC236}">
                <a16:creationId xmlns:a16="http://schemas.microsoft.com/office/drawing/2014/main" id="{1968B66C-90D0-114E-A406-AB2CED57753D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00E33B5F-17BB-3B48-94DC-F03A455BD486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Arredondado 32">
            <a:extLst>
              <a:ext uri="{FF2B5EF4-FFF2-40B4-BE49-F238E27FC236}">
                <a16:creationId xmlns:a16="http://schemas.microsoft.com/office/drawing/2014/main" id="{383D0C61-A2FA-F74B-9B3E-5464EAB2DC90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Arredondado 33">
            <a:extLst>
              <a:ext uri="{FF2B5EF4-FFF2-40B4-BE49-F238E27FC236}">
                <a16:creationId xmlns:a16="http://schemas.microsoft.com/office/drawing/2014/main" id="{10854AA5-9E88-3D4E-A07F-50E6B611361B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Arredondado 34">
            <a:extLst>
              <a:ext uri="{FF2B5EF4-FFF2-40B4-BE49-F238E27FC236}">
                <a16:creationId xmlns:a16="http://schemas.microsoft.com/office/drawing/2014/main" id="{3DACE1BB-97FB-954A-9F4A-53F643A2A379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Arredondado 35">
            <a:extLst>
              <a:ext uri="{FF2B5EF4-FFF2-40B4-BE49-F238E27FC236}">
                <a16:creationId xmlns:a16="http://schemas.microsoft.com/office/drawing/2014/main" id="{52EE10FD-13F5-9D4F-A9B4-A41795D530D4}"/>
              </a:ext>
            </a:extLst>
          </p:cNvPr>
          <p:cNvSpPr/>
          <p:nvPr userDrawn="1"/>
        </p:nvSpPr>
        <p:spPr>
          <a:xfrm>
            <a:off x="7759963" y="-4651581"/>
            <a:ext cx="9303162" cy="9303162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19CB79DC-D682-AC4D-BC79-C3BB6BC84E70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29771"/>
            <a:ext cx="739149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Arredondado 37">
            <a:extLst>
              <a:ext uri="{FF2B5EF4-FFF2-40B4-BE49-F238E27FC236}">
                <a16:creationId xmlns:a16="http://schemas.microsoft.com/office/drawing/2014/main" id="{E1181AB9-FC9D-354A-872D-E21898282F68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Arredondado 38">
            <a:extLst>
              <a:ext uri="{FF2B5EF4-FFF2-40B4-BE49-F238E27FC236}">
                <a16:creationId xmlns:a16="http://schemas.microsoft.com/office/drawing/2014/main" id="{8A7F776E-577C-174C-9FB9-269695C910F3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ágraf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ACC9734-F307-6A46-B4E4-435F43F076F3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95873"/>
            <a:ext cx="7678831" cy="0"/>
          </a:xfrm>
          <a:prstGeom prst="line">
            <a:avLst/>
          </a:prstGeom>
          <a:ln w="19050">
            <a:solidFill>
              <a:srgbClr val="073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E145B303-F7C1-0348-81D1-B68E263287D7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8EEC796E-03A2-664C-8AA1-2A64DAE6358F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A7D4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ítulo 9">
            <a:extLst>
              <a:ext uri="{FF2B5EF4-FFF2-40B4-BE49-F238E27FC236}">
                <a16:creationId xmlns:a16="http://schemas.microsoft.com/office/drawing/2014/main" id="{107B7366-67B0-AC4A-8E78-1E4E5F4F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741"/>
            <a:ext cx="1070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pt-BR" sz="4000" b="1">
                <a:solidFill>
                  <a:srgbClr val="07347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pt-BR" dirty="0"/>
              <a:t>Clique para editar o título Mestre</a:t>
            </a:r>
          </a:p>
        </p:txBody>
      </p:sp>
      <p:sp>
        <p:nvSpPr>
          <p:cNvPr id="19" name="Espaço Reservado para Conteúdo 15">
            <a:extLst>
              <a:ext uri="{FF2B5EF4-FFF2-40B4-BE49-F238E27FC236}">
                <a16:creationId xmlns:a16="http://schemas.microsoft.com/office/drawing/2014/main" id="{CE1CEE93-A0B9-D74E-90C6-786F2EFCE3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90663"/>
            <a:ext cx="7564438" cy="4160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8001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2573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657350" indent="-28575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2114550" indent="-28575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marL="228600" lvl="0" indent="-228600"/>
            <a:r>
              <a:rPr lang="pt-BR" dirty="0"/>
              <a:t>Clique para editar os estilos de texto Mestres</a:t>
            </a:r>
          </a:p>
          <a:p>
            <a:pPr marL="685800" lvl="1" indent="-228600"/>
            <a:r>
              <a:rPr lang="pt-BR" dirty="0"/>
              <a:t>Segundo nível</a:t>
            </a:r>
          </a:p>
          <a:p>
            <a:pPr marL="1143000" lvl="2" indent="-228600"/>
            <a:r>
              <a:rPr lang="pt-BR" dirty="0"/>
              <a:t>Terceiro nível</a:t>
            </a:r>
          </a:p>
          <a:p>
            <a:pPr marL="1600200" lvl="3" indent="-228600"/>
            <a:r>
              <a:rPr lang="pt-BR" dirty="0"/>
              <a:t>Quarto nível</a:t>
            </a:r>
          </a:p>
          <a:p>
            <a:pPr marL="2057400" lvl="4" indent="-228600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2875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ACC9734-F307-6A46-B4E4-435F43F076F3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95873"/>
            <a:ext cx="7678831" cy="0"/>
          </a:xfrm>
          <a:prstGeom prst="line">
            <a:avLst/>
          </a:prstGeom>
          <a:ln w="19050">
            <a:solidFill>
              <a:srgbClr val="073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E145B303-F7C1-0348-81D1-B68E263287D7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8EEC796E-03A2-664C-8AA1-2A64DAE6358F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A7D4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Conteúdo 15">
            <a:extLst>
              <a:ext uri="{FF2B5EF4-FFF2-40B4-BE49-F238E27FC236}">
                <a16:creationId xmlns:a16="http://schemas.microsoft.com/office/drawing/2014/main" id="{CE1CEE93-A0B9-D74E-90C6-786F2EFCE39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766916"/>
            <a:ext cx="7564438" cy="49140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z="280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800100" indent="-34290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257300" indent="-34290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657350" indent="-28575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2114550" indent="-28575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marL="228600" lvl="0" indent="-228600"/>
            <a:r>
              <a:rPr lang="pt-BR" dirty="0"/>
              <a:t>Insira os tópicos da aula</a:t>
            </a:r>
          </a:p>
          <a:p>
            <a:pPr marL="685800" lvl="1" indent="-228600"/>
            <a:r>
              <a:rPr lang="pt-BR" dirty="0"/>
              <a:t>Segundo nível</a:t>
            </a:r>
          </a:p>
          <a:p>
            <a:pPr marL="1143000" lvl="2" indent="-228600"/>
            <a:r>
              <a:rPr lang="pt-BR" dirty="0"/>
              <a:t>Terceiro nível</a:t>
            </a:r>
          </a:p>
          <a:p>
            <a:pPr marL="1600200" lvl="3" indent="-228600"/>
            <a:r>
              <a:rPr lang="pt-BR" dirty="0"/>
              <a:t>Quarto nível</a:t>
            </a:r>
          </a:p>
          <a:p>
            <a:pPr marL="2057400" lvl="4" indent="-228600"/>
            <a:r>
              <a:rPr lang="pt-BR" dirty="0"/>
              <a:t>Quinto nível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Inte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92771F9B-B98E-6344-B064-BEB651646B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A8CEB1">
                  <a:alpha val="52000"/>
                </a:srgbClr>
              </a:gs>
              <a:gs pos="100000">
                <a:srgbClr val="74A041">
                  <a:alpha val="51000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D5AD780F-29CA-5C49-BF48-F605227F934F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29771"/>
            <a:ext cx="739149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3C70AE-6767-D74E-B761-80E0C5D7D753}"/>
              </a:ext>
            </a:extLst>
          </p:cNvPr>
          <p:cNvSpPr txBox="1"/>
          <p:nvPr userDrawn="1"/>
        </p:nvSpPr>
        <p:spPr>
          <a:xfrm>
            <a:off x="1045029" y="652699"/>
            <a:ext cx="194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4000" b="1">
                <a:solidFill>
                  <a:srgbClr val="073472"/>
                </a:solidFill>
                <a:cs typeface="Arial" panose="020B0604020202020204" pitchFamily="34" charset="0"/>
              </a:defRPr>
            </a:lvl1pPr>
          </a:lstStyle>
          <a:p>
            <a:pPr lvl="0"/>
            <a:r>
              <a:rPr lang="pt-BR" sz="3600" b="0" dirty="0">
                <a:solidFill>
                  <a:schemeClr val="accent6">
                    <a:lumMod val="50000"/>
                  </a:schemeClr>
                </a:solidFill>
              </a:rPr>
              <a:t>Interação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134BDC1-F1FC-9641-B0FC-9131DBD392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841500"/>
            <a:ext cx="6972300" cy="341629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pt-BR" sz="6600" b="1" baseline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1800" smtClean="0"/>
            </a:lvl2pPr>
            <a:lvl3pPr>
              <a:defRPr lang="pt-BR" sz="1800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Insira o título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0475AE9-87CE-E541-B693-F4EB9A2B3CAD}"/>
              </a:ext>
            </a:extLst>
          </p:cNvPr>
          <p:cNvCxnSpPr>
            <a:cxnSpLocks/>
          </p:cNvCxnSpPr>
          <p:nvPr userDrawn="1"/>
        </p:nvCxnSpPr>
        <p:spPr>
          <a:xfrm>
            <a:off x="-114300" y="1244128"/>
            <a:ext cx="3168000" cy="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Arredondado 26">
            <a:extLst>
              <a:ext uri="{FF2B5EF4-FFF2-40B4-BE49-F238E27FC236}">
                <a16:creationId xmlns:a16="http://schemas.microsoft.com/office/drawing/2014/main" id="{78F36A4E-7CA9-5848-826F-A32D396A98F0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Arredondado 27">
            <a:extLst>
              <a:ext uri="{FF2B5EF4-FFF2-40B4-BE49-F238E27FC236}">
                <a16:creationId xmlns:a16="http://schemas.microsoft.com/office/drawing/2014/main" id="{CD14A89C-9727-7D44-BF64-AA3BAE0C396E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Arredondado 28">
            <a:extLst>
              <a:ext uri="{FF2B5EF4-FFF2-40B4-BE49-F238E27FC236}">
                <a16:creationId xmlns:a16="http://schemas.microsoft.com/office/drawing/2014/main" id="{996DE24F-C88C-B048-BC9B-FFEB246D28A8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Arredondado 29">
            <a:extLst>
              <a:ext uri="{FF2B5EF4-FFF2-40B4-BE49-F238E27FC236}">
                <a16:creationId xmlns:a16="http://schemas.microsoft.com/office/drawing/2014/main" id="{CFC46E11-F5AD-9442-8AF7-E20DAA157DA2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Arredondado 39">
            <a:extLst>
              <a:ext uri="{FF2B5EF4-FFF2-40B4-BE49-F238E27FC236}">
                <a16:creationId xmlns:a16="http://schemas.microsoft.com/office/drawing/2014/main" id="{189A93CB-EE7F-9C4E-B8AE-9E9D3EF5B662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Arredondado 40">
            <a:extLst>
              <a:ext uri="{FF2B5EF4-FFF2-40B4-BE49-F238E27FC236}">
                <a16:creationId xmlns:a16="http://schemas.microsoft.com/office/drawing/2014/main" id="{7794B61D-A023-8643-ABE4-BFFA6EB8DF8E}"/>
              </a:ext>
            </a:extLst>
          </p:cNvPr>
          <p:cNvSpPr/>
          <p:nvPr userDrawn="1"/>
        </p:nvSpPr>
        <p:spPr>
          <a:xfrm>
            <a:off x="8115300" y="-3994563"/>
            <a:ext cx="9303162" cy="9303162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Arredondado 41">
            <a:extLst>
              <a:ext uri="{FF2B5EF4-FFF2-40B4-BE49-F238E27FC236}">
                <a16:creationId xmlns:a16="http://schemas.microsoft.com/office/drawing/2014/main" id="{B41E4FC5-327A-E048-AF7C-5C4F39E41286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Arredondado 42">
            <a:extLst>
              <a:ext uri="{FF2B5EF4-FFF2-40B4-BE49-F238E27FC236}">
                <a16:creationId xmlns:a16="http://schemas.microsoft.com/office/drawing/2014/main" id="{B33C4FEA-AC67-BD49-B997-D0D2EA575D4D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7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animBg="1"/>
      <p:bldP spid="29" grpId="0" animBg="1"/>
      <p:bldP spid="30" grpId="0" animBg="1"/>
      <p:bldP spid="40" grpId="0" animBg="1"/>
      <p:bldP spid="41" grpId="0" animBg="1"/>
      <p:bldP spid="42" grpId="0" animBg="1"/>
      <p:bldP spid="4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ulo uma linha 3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1200"/>
            <a:ext cx="12192000" cy="28368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184" y="1052514"/>
            <a:ext cx="11713633" cy="5544838"/>
          </a:xfrm>
        </p:spPr>
        <p:txBody>
          <a:bodyPr/>
          <a:lstStyle/>
          <a:p>
            <a:pPr lvl="0"/>
            <a:r>
              <a:rPr lang="pt-BR" dirty="0"/>
              <a:t>Clique para adicionar um texto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839D-C5AF-4FCC-B3CB-C785EF2D0401}" type="datetimeFigureOut">
              <a:rPr lang="pt-BR" smtClean="0"/>
              <a:pPr/>
              <a:t>04/11/2020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49D4-CACC-4A4B-871D-DCC18FF57A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12192000" cy="825500"/>
          </a:xfrm>
          <a:prstGeom prst="rect">
            <a:avLst/>
          </a:prstGeom>
          <a:solidFill>
            <a:srgbClr val="0E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184" y="188914"/>
            <a:ext cx="11713633" cy="59688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0620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ulo uma lin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97524" y="5436416"/>
            <a:ext cx="571208" cy="2166257"/>
          </a:xfrm>
          <a:prstGeom prst="rect">
            <a:avLst/>
          </a:prstGeom>
        </p:spPr>
      </p:pic>
      <p:sp>
        <p:nvSpPr>
          <p:cNvPr id="11" name="Retângulo 10"/>
          <p:cNvSpPr/>
          <p:nvPr userDrawn="1"/>
        </p:nvSpPr>
        <p:spPr>
          <a:xfrm>
            <a:off x="0" y="6682154"/>
            <a:ext cx="12192000" cy="175847"/>
          </a:xfrm>
          <a:prstGeom prst="rect">
            <a:avLst/>
          </a:prstGeom>
          <a:solidFill>
            <a:srgbClr val="024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73" r="20601"/>
          <a:stretch/>
        </p:blipFill>
        <p:spPr>
          <a:xfrm rot="5400000" flipH="1">
            <a:off x="10861332" y="-835591"/>
            <a:ext cx="495078" cy="2166259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184" y="1052514"/>
            <a:ext cx="11713633" cy="55448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/>
              <a:t>Clique para adicionar um texto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839D-C5AF-4FCC-B3CB-C785EF2D0401}" type="datetimeFigureOut">
              <a:rPr lang="pt-BR" smtClean="0"/>
              <a:pPr/>
              <a:t>04/11/2020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49D4-CACC-4A4B-871D-DCC18FF57A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184" y="188914"/>
            <a:ext cx="11713633" cy="596881"/>
          </a:xfrm>
        </p:spPr>
        <p:txBody>
          <a:bodyPr/>
          <a:lstStyle>
            <a:lvl1pPr>
              <a:defRPr>
                <a:solidFill>
                  <a:srgbClr val="3C87AD"/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4116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ulo uma linha gu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184" y="1052514"/>
            <a:ext cx="11713633" cy="5544838"/>
          </a:xfrm>
        </p:spPr>
        <p:txBody>
          <a:bodyPr/>
          <a:lstStyle>
            <a:lvl1pPr>
              <a:defRPr>
                <a:latin typeface="Foco" panose="020B0504050202020203" pitchFamily="34" charset="0"/>
              </a:defRPr>
            </a:lvl1pPr>
            <a:lvl2pPr>
              <a:defRPr>
                <a:latin typeface="Foco" panose="020B0504050202020203" pitchFamily="34" charset="0"/>
              </a:defRPr>
            </a:lvl2pPr>
            <a:lvl3pPr>
              <a:defRPr>
                <a:latin typeface="Foco" panose="020B0504050202020203" pitchFamily="34" charset="0"/>
              </a:defRPr>
            </a:lvl3pPr>
            <a:lvl4pPr>
              <a:defRPr>
                <a:latin typeface="Foco" panose="020B0504050202020203" pitchFamily="34" charset="0"/>
              </a:defRPr>
            </a:lvl4pPr>
            <a:lvl5pPr>
              <a:defRPr>
                <a:latin typeface="Foco" panose="020B0504050202020203" pitchFamily="34" charset="0"/>
              </a:defRPr>
            </a:lvl5pPr>
          </a:lstStyle>
          <a:p>
            <a:pPr lvl="0"/>
            <a:r>
              <a:rPr lang="pt-BR" dirty="0"/>
              <a:t>Clique para adicionar um texto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oco" panose="020B0504050202020203" pitchFamily="34" charset="0"/>
              </a:defRPr>
            </a:lvl1pPr>
          </a:lstStyle>
          <a:p>
            <a:fld id="{F05F839D-C5AF-4FCC-B3CB-C785EF2D0401}" type="datetimeFigureOut">
              <a:rPr lang="pt-BR" smtClean="0"/>
              <a:pPr/>
              <a:t>04/11/2020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Foco" panose="020B0504050202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oco" panose="020B0504050202020203" pitchFamily="34" charset="0"/>
              </a:defRPr>
            </a:lvl1pPr>
          </a:lstStyle>
          <a:p>
            <a:fld id="{86EA49D4-CACC-4A4B-871D-DCC18FF57A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12192000" cy="825500"/>
          </a:xfrm>
          <a:prstGeom prst="rect">
            <a:avLst/>
          </a:prstGeom>
          <a:solidFill>
            <a:srgbClr val="0E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schemeClr val="bg1"/>
              </a:solidFill>
              <a:latin typeface="Museo 700" panose="02000000000000000000" pitchFamily="50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184" y="188914"/>
            <a:ext cx="11713633" cy="59688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useo 700" panose="02000000000000000000" pitchFamily="50" charset="0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843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ulo uma lin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97524" y="5436416"/>
            <a:ext cx="571208" cy="2166257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0" y="6682154"/>
            <a:ext cx="12192000" cy="175847"/>
          </a:xfrm>
          <a:prstGeom prst="rect">
            <a:avLst/>
          </a:prstGeom>
          <a:solidFill>
            <a:srgbClr val="024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73" r="20601"/>
          <a:stretch/>
        </p:blipFill>
        <p:spPr>
          <a:xfrm rot="5400000" flipH="1">
            <a:off x="10861332" y="-835591"/>
            <a:ext cx="495078" cy="2166259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184" y="1052514"/>
            <a:ext cx="11713633" cy="5544838"/>
          </a:xfrm>
        </p:spPr>
        <p:txBody>
          <a:bodyPr/>
          <a:lstStyle/>
          <a:p>
            <a:pPr lvl="0"/>
            <a:r>
              <a:rPr lang="pt-BR"/>
              <a:t>Clique para adicionar um texto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839D-C5AF-4FCC-B3CB-C785EF2D0401}" type="datetimeFigureOut">
              <a:rPr lang="pt-BR" smtClean="0"/>
              <a:pPr/>
              <a:t>04/11/2020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49D4-CACC-4A4B-871D-DCC18FF57A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184" y="188914"/>
            <a:ext cx="11713633" cy="596881"/>
          </a:xfrm>
        </p:spPr>
        <p:txBody>
          <a:bodyPr/>
          <a:lstStyle>
            <a:lvl1pPr>
              <a:defRPr>
                <a:solidFill>
                  <a:srgbClr val="3A85AB"/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8892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461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9" r:id="rId4"/>
    <p:sldLayoutId id="2147483668" r:id="rId5"/>
    <p:sldLayoutId id="2147483671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CE8A248-461D-3044-9E10-9AB650B0C4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Eletrônica Analógica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BFAEFC-CC6E-EC44-A4D0-2291BB2E5F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Aula 11 –  Fundamentos dos amplificadores operacionais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813561-4B96-8449-9382-E460FA43FE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>
                <a:solidFill>
                  <a:srgbClr val="404040"/>
                </a:solidFill>
              </a:rPr>
              <a:t>Prof. Giancarlo Michelino Gaeta Lopes</a:t>
            </a:r>
          </a:p>
        </p:txBody>
      </p:sp>
    </p:spTree>
    <p:extLst>
      <p:ext uri="{BB962C8B-B14F-4D97-AF65-F5344CB8AC3E}">
        <p14:creationId xmlns:p14="http://schemas.microsoft.com/office/powerpoint/2010/main" val="55981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097E6C9-2E1F-41C8-BB44-D89C8184686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Assim como o amplificador diferencial, o </a:t>
            </a:r>
            <a:r>
              <a:rPr lang="pt-BR" dirty="0" err="1"/>
              <a:t>amp-op</a:t>
            </a:r>
            <a:r>
              <a:rPr lang="pt-BR" dirty="0"/>
              <a:t> pode operar em entrada simples, entrada dupla e modo comum;</a:t>
            </a:r>
          </a:p>
          <a:p>
            <a:r>
              <a:rPr lang="pt-BR" dirty="0"/>
              <a:t>A alimentação </a:t>
            </a:r>
            <a:r>
              <a:rPr lang="pt-BR" dirty="0">
                <a:sym typeface="Wingdings" panose="05000000000000000000" pitchFamily="2" charset="2"/>
              </a:rPr>
              <a:t>pode ser </a:t>
            </a:r>
            <a:r>
              <a:rPr lang="pt-BR" dirty="0"/>
              <a:t>simples ou simétrica;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66064ED-B757-42CC-9D25-F4373F3688D4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57" y="3050478"/>
            <a:ext cx="4567252" cy="263051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D99691B-8ED5-4693-A056-8DFB84164029}"/>
              </a:ext>
            </a:extLst>
          </p:cNvPr>
          <p:cNvSpPr/>
          <p:nvPr/>
        </p:nvSpPr>
        <p:spPr>
          <a:xfrm>
            <a:off x="6400801" y="5553112"/>
            <a:ext cx="1925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</a:t>
            </a:r>
          </a:p>
        </p:txBody>
      </p:sp>
    </p:spTree>
    <p:extLst>
      <p:ext uri="{BB962C8B-B14F-4D97-AF65-F5344CB8AC3E}">
        <p14:creationId xmlns:p14="http://schemas.microsoft.com/office/powerpoint/2010/main" val="234446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D66DA7A3-7F2F-4F80-A555-5326BE7A665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Diagrama esquemático de um </a:t>
            </a:r>
            <a:r>
              <a:rPr lang="pt-BR" dirty="0" err="1"/>
              <a:t>amp-op</a:t>
            </a:r>
            <a:r>
              <a:rPr lang="pt-BR" dirty="0"/>
              <a:t>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75D44E-EAC2-4302-B074-71960FFFB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26" y="1250694"/>
            <a:ext cx="6893574" cy="417689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724BB81-8F65-4A17-BDFC-D0689EF8DDD4}"/>
              </a:ext>
            </a:extLst>
          </p:cNvPr>
          <p:cNvSpPr txBox="1"/>
          <p:nvPr/>
        </p:nvSpPr>
        <p:spPr>
          <a:xfrm>
            <a:off x="3574473" y="5480026"/>
            <a:ext cx="65670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b="0" i="0" dirty="0">
                <a:effectLst/>
                <a:latin typeface="MuseoSans-300"/>
              </a:rPr>
              <a:t>Fonte: Schuler (2013b, p. 13).</a:t>
            </a:r>
            <a:r>
              <a:rPr lang="de-DE" sz="1100" dirty="0"/>
              <a:t> </a:t>
            </a:r>
            <a:br>
              <a:rPr lang="de-DE" sz="1100" dirty="0"/>
            </a:b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2188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Características de um amplificador operacional: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Rejeição de modo comum  redução de ruído;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Alta impedância de entrada  não drenam corrente do sinal de entrada;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Baixa impedância de saída  maximiza a transferência de potência;</a:t>
            </a:r>
          </a:p>
          <a:p>
            <a:pPr lvl="1"/>
            <a:r>
              <a:rPr lang="pt-BR" dirty="0"/>
              <a:t>Alto ganho </a:t>
            </a:r>
            <a:r>
              <a:rPr lang="pt-BR" dirty="0">
                <a:sym typeface="Wingdings" panose="05000000000000000000" pitchFamily="2" charset="2"/>
              </a:rPr>
              <a:t> pode ser controlado pela adição de componentes externos;</a:t>
            </a:r>
          </a:p>
          <a:p>
            <a:pPr lvl="1"/>
            <a:endParaRPr lang="pt-B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287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85D23A21-74FE-4BA3-A9A6-FFDBC58D1E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A razão de rejeição de modo comum é dada por:</a:t>
            </a:r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A</a:t>
            </a:r>
            <a:r>
              <a:rPr lang="pt-BR" baseline="-25000" dirty="0"/>
              <a:t>d</a:t>
            </a:r>
            <a:r>
              <a:rPr lang="pt-BR" dirty="0"/>
              <a:t> é o ganho diferencial;</a:t>
            </a:r>
          </a:p>
          <a:p>
            <a:pPr lvl="1"/>
            <a:r>
              <a:rPr lang="pt-BR" dirty="0"/>
              <a:t>A</a:t>
            </a:r>
            <a:r>
              <a:rPr lang="pt-BR" baseline="-25000" dirty="0"/>
              <a:t>c</a:t>
            </a:r>
            <a:r>
              <a:rPr lang="pt-BR" dirty="0"/>
              <a:t> é o ganho em modo comum;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A68EB33-056A-4D65-947F-3FC81A2DEC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8"/>
          <a:stretch/>
        </p:blipFill>
        <p:spPr>
          <a:xfrm>
            <a:off x="3305897" y="1801090"/>
            <a:ext cx="1873986" cy="77585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C39928B-45E8-4B01-A3C7-682883650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660" y="4281056"/>
            <a:ext cx="3410558" cy="96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2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511BA92-8558-4F85-895D-25694506CBB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O ganho de tensão do </a:t>
            </a:r>
            <a:r>
              <a:rPr lang="pt-BR" dirty="0" err="1"/>
              <a:t>amp-op</a:t>
            </a:r>
            <a:r>
              <a:rPr lang="pt-BR" dirty="0"/>
              <a:t> é dado por: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slew</a:t>
            </a:r>
            <a:r>
              <a:rPr lang="pt-BR" dirty="0"/>
              <a:t> rate especifica a taxa máxima de variação da saída quando um sinal é aplicado na entrada: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6ED3DEA-5453-48F4-B4E5-EE1490271B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35"/>
          <a:stretch/>
        </p:blipFill>
        <p:spPr>
          <a:xfrm>
            <a:off x="1888850" y="1538631"/>
            <a:ext cx="1442243" cy="9507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F4F6314-40BB-463B-BE56-192DE1248D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4743090" y="1550993"/>
            <a:ext cx="2705820" cy="92605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6A601EF-286E-4B96-A6FD-DA7EC1EBC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4101" y="3905562"/>
            <a:ext cx="2792635" cy="92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2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BE31156-703F-47FA-837A-61F8AC2AB5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/>
              <a:t>Amp-op</a:t>
            </a:r>
            <a:r>
              <a:rPr lang="pt-BR" dirty="0"/>
              <a:t> ideal  x real</a:t>
            </a:r>
          </a:p>
        </p:txBody>
      </p:sp>
    </p:spTree>
    <p:extLst>
      <p:ext uri="{BB962C8B-B14F-4D97-AF65-F5344CB8AC3E}">
        <p14:creationId xmlns:p14="http://schemas.microsoft.com/office/powerpoint/2010/main" val="276890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326671D-CD19-4E5E-8205-877241DBB08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Existem vários circuitos integrados com amplificadores operacionais comercialmente;</a:t>
            </a:r>
          </a:p>
          <a:p>
            <a:r>
              <a:rPr lang="pt-BR" dirty="0"/>
              <a:t>Um dos mais famosos, considerado o </a:t>
            </a:r>
            <a:r>
              <a:rPr lang="pt-BR" dirty="0">
                <a:sym typeface="Wingdings" panose="05000000000000000000" pitchFamily="2" charset="2"/>
              </a:rPr>
              <a:t>padrão da </a:t>
            </a:r>
            <a:br>
              <a:rPr lang="pt-BR" dirty="0">
                <a:sym typeface="Wingdings" panose="05000000000000000000" pitchFamily="2" charset="2"/>
              </a:rPr>
            </a:br>
            <a:r>
              <a:rPr lang="pt-BR" dirty="0">
                <a:sym typeface="Wingdings" panose="05000000000000000000" pitchFamily="2" charset="2"/>
              </a:rPr>
              <a:t>indústria e comercializado desde 1960</a:t>
            </a:r>
            <a:r>
              <a:rPr lang="pt-BR" dirty="0"/>
              <a:t> é o 741: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F1A38BC-4F50-4F3C-AD23-F9E066D2E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32" y="2913903"/>
            <a:ext cx="7794206" cy="251708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264065C-D5ED-42FA-8AFD-B4D035D74A48}"/>
              </a:ext>
            </a:extLst>
          </p:cNvPr>
          <p:cNvSpPr/>
          <p:nvPr/>
        </p:nvSpPr>
        <p:spPr>
          <a:xfrm>
            <a:off x="3515813" y="5436542"/>
            <a:ext cx="1925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</a:t>
            </a:r>
          </a:p>
        </p:txBody>
      </p:sp>
    </p:spTree>
    <p:extLst>
      <p:ext uri="{BB962C8B-B14F-4D97-AF65-F5344CB8AC3E}">
        <p14:creationId xmlns:p14="http://schemas.microsoft.com/office/powerpoint/2010/main" val="107193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8890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1001" y="614515"/>
            <a:ext cx="9594490" cy="331488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357478" y="4081801"/>
            <a:ext cx="1925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</a:t>
            </a:r>
          </a:p>
        </p:txBody>
      </p:sp>
    </p:spTree>
    <p:extLst>
      <p:ext uri="{BB962C8B-B14F-4D97-AF65-F5344CB8AC3E}">
        <p14:creationId xmlns:p14="http://schemas.microsoft.com/office/powerpoint/2010/main" val="22142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>
                <a:sym typeface="Wingdings" panose="05000000000000000000" pitchFamily="2" charset="2"/>
              </a:rPr>
              <a:t>Tipos de montagens possíveis: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Sem realimentação  circuitos comparadores simples;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Realimentação positiva  circuitos osciladores e </a:t>
            </a:r>
            <a:br>
              <a:rPr lang="pt-BR" dirty="0">
                <a:sym typeface="Wingdings" panose="05000000000000000000" pitchFamily="2" charset="2"/>
              </a:rPr>
            </a:br>
            <a:r>
              <a:rPr lang="pt-BR" dirty="0">
                <a:sym typeface="Wingdings" panose="05000000000000000000" pitchFamily="2" charset="2"/>
              </a:rPr>
              <a:t>comparadores;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Realimentação negativa circuitos amplificadores;</a:t>
            </a:r>
          </a:p>
          <a:p>
            <a:pPr marL="889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603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DB5DC4D-73BB-4F13-9A4D-8F6B979D99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Análise do datasheet de um </a:t>
            </a:r>
            <a:r>
              <a:rPr lang="pt-BR" dirty="0" err="1"/>
              <a:t>amp-op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643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DB39A-C79B-694E-9EF3-182C515D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 aula passada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DEEB78-BC6B-7D44-8435-E5F45D1A4E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Circuitos amplificadores com JFET;</a:t>
            </a:r>
          </a:p>
          <a:p>
            <a:r>
              <a:rPr lang="pt-BR" dirty="0"/>
              <a:t>Simulação de circuitos com JFET;</a:t>
            </a:r>
          </a:p>
          <a:p>
            <a:r>
              <a:rPr lang="pt-BR" dirty="0"/>
              <a:t>MOSFET:</a:t>
            </a:r>
          </a:p>
          <a:p>
            <a:pPr lvl="1"/>
            <a:r>
              <a:rPr lang="pt-BR" dirty="0"/>
              <a:t>Funcionamento;</a:t>
            </a:r>
          </a:p>
          <a:p>
            <a:pPr lvl="1"/>
            <a:r>
              <a:rPr lang="pt-BR" dirty="0"/>
              <a:t>Operação como chave.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781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C57CA68-A227-4F6D-88FC-1E6007822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Aplicação do </a:t>
            </a:r>
            <a:r>
              <a:rPr lang="pt-BR" dirty="0" err="1"/>
              <a:t>amp-op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52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O ruído de baixa frequência, como o gerado pela rede, causa a distorção dos sinais presentes em um circuito eletrônico;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Como projetar um circuito que amplifique o sinal e não o </a:t>
            </a:r>
            <a:r>
              <a:rPr lang="pt-BR" dirty="0" err="1"/>
              <a:t>ruido</a:t>
            </a:r>
            <a:r>
              <a:rPr lang="pt-BR" dirty="0"/>
              <a:t>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5246"/>
            <a:ext cx="7820025" cy="161925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928715" y="4144497"/>
            <a:ext cx="20341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Teixeira (2018, p. 195).</a:t>
            </a:r>
          </a:p>
        </p:txBody>
      </p:sp>
    </p:spTree>
    <p:extLst>
      <p:ext uri="{BB962C8B-B14F-4D97-AF65-F5344CB8AC3E}">
        <p14:creationId xmlns:p14="http://schemas.microsoft.com/office/powerpoint/2010/main" val="328757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Resolvendo a Situação-Problema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838199" y="1490663"/>
            <a:ext cx="7668491" cy="4160837"/>
          </a:xfrm>
        </p:spPr>
        <p:txBody>
          <a:bodyPr/>
          <a:lstStyle/>
          <a:p>
            <a:r>
              <a:rPr lang="pt-BR" dirty="0"/>
              <a:t>De uma forma geral, a tensão de saída de um amplificador operacional é dada por: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razão de rejeição de modo comum é dada por: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BB45EF-2BF3-4FA1-9449-1596CB88D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857" y="2560493"/>
            <a:ext cx="3076143" cy="51521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D54031-D44B-480F-9080-680D1126D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671" y="3358428"/>
            <a:ext cx="2544798" cy="53426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AD96091-902B-4CF6-AA92-1E929E434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025" y="3201700"/>
            <a:ext cx="2647950" cy="84772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2FE3916-2708-4A32-817C-844147C3F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0553" y="4786746"/>
            <a:ext cx="3512730" cy="100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9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838199" y="766916"/>
            <a:ext cx="9455727" cy="4914081"/>
          </a:xfrm>
        </p:spPr>
        <p:txBody>
          <a:bodyPr/>
          <a:lstStyle/>
          <a:p>
            <a:r>
              <a:rPr lang="pt-BR" dirty="0"/>
              <a:t>Para o 741, o CMRR é de 90dB </a:t>
            </a:r>
            <a:r>
              <a:rPr lang="pt-BR" dirty="0">
                <a:sym typeface="Wingdings" panose="05000000000000000000" pitchFamily="2" charset="2"/>
              </a:rPr>
              <a:t> ganho diferencial 31622,78 vezes maior que o ganho de modo comum;</a:t>
            </a:r>
            <a:endParaRPr lang="pt-BR" dirty="0"/>
          </a:p>
          <a:p>
            <a:r>
              <a:rPr lang="pt-BR" dirty="0"/>
              <a:t>Devido a razão de rejeição em modo comum do </a:t>
            </a:r>
            <a:r>
              <a:rPr lang="pt-BR" dirty="0" err="1"/>
              <a:t>amp-op</a:t>
            </a:r>
            <a:r>
              <a:rPr lang="pt-BR" dirty="0"/>
              <a:t>, é possível utilizar a sua característica diferencial para eliminar o ruído;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41" y="3527763"/>
            <a:ext cx="7461756" cy="2014053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304826" y="5644240"/>
            <a:ext cx="20341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Teixeira (2018, p. 206).</a:t>
            </a:r>
          </a:p>
        </p:txBody>
      </p:sp>
    </p:spTree>
    <p:extLst>
      <p:ext uri="{BB962C8B-B14F-4D97-AF65-F5344CB8AC3E}">
        <p14:creationId xmlns:p14="http://schemas.microsoft.com/office/powerpoint/2010/main" val="4141245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2594969-AFDE-4CEE-9FF7-7CA323632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/>
              <a:t>Dúvidas?!</a:t>
            </a:r>
          </a:p>
        </p:txBody>
      </p:sp>
    </p:spTree>
    <p:extLst>
      <p:ext uri="{BB962C8B-B14F-4D97-AF65-F5344CB8AC3E}">
        <p14:creationId xmlns:p14="http://schemas.microsoft.com/office/powerpoint/2010/main" val="200049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DB39A-C79B-694E-9EF3-182C515D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DEEB78-BC6B-7D44-8435-E5F45D1A4E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Amplificadores operacionais:</a:t>
            </a:r>
          </a:p>
          <a:p>
            <a:pPr lvl="1"/>
            <a:r>
              <a:rPr lang="pt-BR" dirty="0"/>
              <a:t>Simbologia;</a:t>
            </a:r>
          </a:p>
          <a:p>
            <a:pPr lvl="1"/>
            <a:r>
              <a:rPr lang="pt-BR" dirty="0"/>
              <a:t>Características;</a:t>
            </a:r>
          </a:p>
          <a:p>
            <a:pPr lvl="1"/>
            <a:r>
              <a:rPr lang="pt-BR" dirty="0"/>
              <a:t>Funcionamento;</a:t>
            </a:r>
          </a:p>
          <a:p>
            <a:pPr lvl="1"/>
            <a:r>
              <a:rPr lang="pt-BR" dirty="0"/>
              <a:t>Ideal x real;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065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6">
            <a:extLst>
              <a:ext uri="{FF2B5EF4-FFF2-40B4-BE49-F238E27FC236}">
                <a16:creationId xmlns:a16="http://schemas.microsoft.com/office/drawing/2014/main" id="{9398894D-1718-7F40-BBB1-DF902E9C2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1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3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DB39A-C79B-694E-9EF3-182C515D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Nessa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DEEB78-BC6B-7D44-8435-E5F45D1A4E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Amplificadores operacionais:</a:t>
            </a:r>
          </a:p>
          <a:p>
            <a:pPr lvl="1"/>
            <a:r>
              <a:rPr lang="pt-BR" dirty="0"/>
              <a:t>Simbologia;</a:t>
            </a:r>
          </a:p>
          <a:p>
            <a:pPr lvl="1"/>
            <a:r>
              <a:rPr lang="pt-BR" dirty="0"/>
              <a:t>Características;</a:t>
            </a:r>
          </a:p>
          <a:p>
            <a:pPr lvl="1"/>
            <a:r>
              <a:rPr lang="pt-BR" dirty="0"/>
              <a:t>Funcionamento;</a:t>
            </a:r>
          </a:p>
          <a:p>
            <a:pPr lvl="1"/>
            <a:r>
              <a:rPr lang="pt-BR" dirty="0"/>
              <a:t>Ideal x real;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1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D8E9610-315C-45D9-B102-E51387FF8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Amplificadores operacionais</a:t>
            </a:r>
          </a:p>
        </p:txBody>
      </p:sp>
    </p:spTree>
    <p:extLst>
      <p:ext uri="{BB962C8B-B14F-4D97-AF65-F5344CB8AC3E}">
        <p14:creationId xmlns:p14="http://schemas.microsoft.com/office/powerpoint/2010/main" val="340953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Amplificadores operacionais:</a:t>
            </a:r>
          </a:p>
          <a:p>
            <a:pPr lvl="1"/>
            <a:r>
              <a:rPr lang="pt-BR" dirty="0"/>
              <a:t>Componente eletrônico que possui em sua estrutura interna um junção de resistores, capacitores e transistores;</a:t>
            </a:r>
          </a:p>
          <a:p>
            <a:pPr lvl="1"/>
            <a:r>
              <a:rPr lang="pt-BR" dirty="0"/>
              <a:t>Utilizado para realizar operações matemáticas com sinais;</a:t>
            </a:r>
          </a:p>
          <a:p>
            <a:pPr lvl="1"/>
            <a:r>
              <a:rPr lang="pt-BR" dirty="0"/>
              <a:t>Amplificação de sinais de baixa amplitude;</a:t>
            </a:r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51585" y="4043418"/>
            <a:ext cx="3475475" cy="170262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863602" y="5619265"/>
            <a:ext cx="24514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https://goo.gl/images/Po0s9I</a:t>
            </a:r>
          </a:p>
        </p:txBody>
      </p:sp>
    </p:spTree>
    <p:extLst>
      <p:ext uri="{BB962C8B-B14F-4D97-AF65-F5344CB8AC3E}">
        <p14:creationId xmlns:p14="http://schemas.microsoft.com/office/powerpoint/2010/main" val="268584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866DE67-72FB-407C-8DB5-ADD84F2508D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766916"/>
            <a:ext cx="7710055" cy="4914081"/>
          </a:xfrm>
        </p:spPr>
        <p:txBody>
          <a:bodyPr/>
          <a:lstStyle/>
          <a:p>
            <a:r>
              <a:rPr lang="pt-BR" dirty="0"/>
              <a:t>O amplificador operacional tem sua estrutura interna baseada em um amplificador diferencial: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8AA57B4-4A5B-4045-9A5F-DE85689DC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282" y="1866899"/>
            <a:ext cx="5058209" cy="390374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97B4077-7476-41C1-810B-7FBAD376438A}"/>
              </a:ext>
            </a:extLst>
          </p:cNvPr>
          <p:cNvSpPr txBox="1"/>
          <p:nvPr/>
        </p:nvSpPr>
        <p:spPr>
          <a:xfrm>
            <a:off x="5624946" y="5573274"/>
            <a:ext cx="65670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dirty="0">
                <a:effectLst/>
                <a:latin typeface="MuseoSans-300"/>
              </a:rPr>
              <a:t>Fonte: adaptado de Schuler (2013b, p. 2).</a:t>
            </a:r>
            <a:r>
              <a:rPr lang="pt-BR" sz="1100" dirty="0"/>
              <a:t> </a:t>
            </a:r>
            <a:br>
              <a:rPr lang="pt-BR" sz="1100" dirty="0"/>
            </a:b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74258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6E1CF205-52C3-498A-8BAF-06D41DA3BB4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3054" y="766916"/>
            <a:ext cx="6567054" cy="4914081"/>
          </a:xfrm>
        </p:spPr>
        <p:txBody>
          <a:bodyPr/>
          <a:lstStyle/>
          <a:p>
            <a:r>
              <a:rPr lang="pt-BR" dirty="0"/>
              <a:t>O amplificador diferencial pode operar de diversas formas:</a:t>
            </a:r>
          </a:p>
          <a:p>
            <a:pPr lvl="1"/>
            <a:r>
              <a:rPr lang="pt-BR" dirty="0"/>
              <a:t>Entrada simples </a:t>
            </a:r>
            <a:r>
              <a:rPr lang="pt-BR" dirty="0">
                <a:sym typeface="Wingdings" panose="05000000000000000000" pitchFamily="2" charset="2"/>
              </a:rPr>
              <a:t> uma entrada aterrada;</a:t>
            </a:r>
            <a:endParaRPr lang="pt-BR" dirty="0"/>
          </a:p>
          <a:p>
            <a:pPr lvl="1"/>
            <a:r>
              <a:rPr lang="pt-BR" dirty="0"/>
              <a:t>Entrada dupla </a:t>
            </a:r>
            <a:r>
              <a:rPr lang="pt-BR" dirty="0">
                <a:sym typeface="Wingdings" panose="05000000000000000000" pitchFamily="2" charset="2"/>
              </a:rPr>
              <a:t> sinais de polaridade oposta nas entradas;</a:t>
            </a:r>
            <a:endParaRPr lang="pt-BR" dirty="0"/>
          </a:p>
          <a:p>
            <a:pPr lvl="1"/>
            <a:r>
              <a:rPr lang="pt-BR" dirty="0"/>
              <a:t>Modo-comum </a:t>
            </a:r>
            <a:r>
              <a:rPr lang="pt-BR" dirty="0">
                <a:sym typeface="Wingdings" panose="05000000000000000000" pitchFamily="2" charset="2"/>
              </a:rPr>
              <a:t> mesmo sinal em ambas entradas;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135E4A-6364-47C1-BC9C-156A201F2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81" y="1517973"/>
            <a:ext cx="4420991" cy="341196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D4EBD3-B643-43AE-B4B5-3E787FB260DA}"/>
              </a:ext>
            </a:extLst>
          </p:cNvPr>
          <p:cNvSpPr txBox="1"/>
          <p:nvPr/>
        </p:nvSpPr>
        <p:spPr>
          <a:xfrm>
            <a:off x="1759527" y="5090024"/>
            <a:ext cx="65670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dirty="0">
                <a:effectLst/>
                <a:latin typeface="MuseoSans-300"/>
              </a:rPr>
              <a:t>Fonte: adaptado de Schuler (2013b, p. 2).</a:t>
            </a:r>
            <a:r>
              <a:rPr lang="pt-BR" sz="1100" dirty="0"/>
              <a:t> </a:t>
            </a:r>
            <a:br>
              <a:rPr lang="pt-BR" sz="1100" dirty="0"/>
            </a:b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58911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8D3E4B3-F647-457F-8BAA-D2D60A595FE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Principais seções de um amplificador operacional: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BF57A02-0781-4995-803C-04E96BAA0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564" y="1804322"/>
            <a:ext cx="6553200" cy="38766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DA55B14-0C92-407D-A841-E78AA3F6B13D}"/>
              </a:ext>
            </a:extLst>
          </p:cNvPr>
          <p:cNvSpPr txBox="1"/>
          <p:nvPr/>
        </p:nvSpPr>
        <p:spPr>
          <a:xfrm>
            <a:off x="3920836" y="5680997"/>
            <a:ext cx="65670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b="0" i="0" dirty="0">
                <a:effectLst/>
                <a:latin typeface="MuseoSans-300"/>
              </a:rPr>
              <a:t>Fonte: Schuler (2013b, p. 12).</a:t>
            </a:r>
            <a:r>
              <a:rPr lang="de-DE" sz="1100" dirty="0"/>
              <a:t> </a:t>
            </a:r>
            <a:br>
              <a:rPr lang="de-DE" sz="1100" dirty="0"/>
            </a:b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53503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816B82-35F7-4E70-9BDC-27C30751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Símbolo do </a:t>
            </a:r>
            <a:r>
              <a:rPr lang="pt-BR" dirty="0" err="1"/>
              <a:t>amp-op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quarter" idx="10"/>
          </p:nvPr>
        </p:nvSpPr>
        <p:spPr>
          <a:xfrm>
            <a:off x="838200" y="1490663"/>
            <a:ext cx="8042564" cy="4160837"/>
          </a:xfrm>
        </p:spPr>
        <p:txBody>
          <a:bodyPr/>
          <a:lstStyle/>
          <a:p>
            <a:r>
              <a:rPr lang="pt-BR" dirty="0"/>
              <a:t>Duas entradas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inversora e não inversora;</a:t>
            </a:r>
          </a:p>
          <a:p>
            <a:r>
              <a:rPr lang="pt-BR" dirty="0"/>
              <a:t>Saída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multiplica por um ganho a diferença de tensão entre as duas entradas:	                    ;</a:t>
            </a:r>
          </a:p>
        </p:txBody>
      </p:sp>
      <p:pic>
        <p:nvPicPr>
          <p:cNvPr id="4" name="Imagem 3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57" y="2973171"/>
            <a:ext cx="4996744" cy="2877886"/>
          </a:xfrm>
          <a:prstGeom prst="rect">
            <a:avLst/>
          </a:prstGeom>
        </p:spPr>
      </p:pic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902951"/>
              </p:ext>
            </p:extLst>
          </p:nvPr>
        </p:nvGraphicFramePr>
        <p:xfrm>
          <a:off x="5994550" y="2614855"/>
          <a:ext cx="1944216" cy="437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1143000" imgH="254000" progId="Equation.DSMT4">
                  <p:embed/>
                </p:oleObj>
              </mc:Choice>
              <mc:Fallback>
                <p:oleObj name="Equation" r:id="rId4" imgW="1143000" imgH="25400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550" y="2614855"/>
                        <a:ext cx="1944216" cy="4374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tângulo 6"/>
          <p:cNvSpPr/>
          <p:nvPr/>
        </p:nvSpPr>
        <p:spPr>
          <a:xfrm>
            <a:off x="6400801" y="5553112"/>
            <a:ext cx="1925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</a:t>
            </a:r>
          </a:p>
        </p:txBody>
      </p:sp>
    </p:spTree>
    <p:extLst>
      <p:ext uri="{BB962C8B-B14F-4D97-AF65-F5344CB8AC3E}">
        <p14:creationId xmlns:p14="http://schemas.microsoft.com/office/powerpoint/2010/main" val="299628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5390</TotalTime>
  <Words>607</Words>
  <Application>Microsoft Office PowerPoint</Application>
  <PresentationFormat>Widescreen</PresentationFormat>
  <Paragraphs>101</Paragraphs>
  <Slides>26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Foco</vt:lpstr>
      <vt:lpstr>Museo 700</vt:lpstr>
      <vt:lpstr>MuseoSans-300</vt:lpstr>
      <vt:lpstr>Tema do Office</vt:lpstr>
      <vt:lpstr>Equation</vt:lpstr>
      <vt:lpstr>Apresentação do PowerPoint</vt:lpstr>
      <vt:lpstr>Na aula passada</vt:lpstr>
      <vt:lpstr>Nessa aula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Símbolo do amp-op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Resolvendo a Situação-Problema 1</vt:lpstr>
      <vt:lpstr>Apresentação do PowerPoint</vt:lpstr>
      <vt:lpstr>Apresentação do PowerPoint</vt:lpstr>
      <vt:lpstr>Recapitulando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Enrico Santos Palmero</dc:creator>
  <cp:lastModifiedBy>Giancarlo Gaeta</cp:lastModifiedBy>
  <cp:revision>167</cp:revision>
  <dcterms:created xsi:type="dcterms:W3CDTF">2019-05-25T16:55:55Z</dcterms:created>
  <dcterms:modified xsi:type="dcterms:W3CDTF">2020-11-04T21:51:15Z</dcterms:modified>
</cp:coreProperties>
</file>