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52" r:id="rId2"/>
    <p:sldId id="484" r:id="rId3"/>
    <p:sldId id="437" r:id="rId4"/>
    <p:sldId id="501" r:id="rId5"/>
    <p:sldId id="395" r:id="rId6"/>
    <p:sldId id="398" r:id="rId7"/>
    <p:sldId id="509" r:id="rId8"/>
    <p:sldId id="516" r:id="rId9"/>
    <p:sldId id="372" r:id="rId10"/>
    <p:sldId id="382" r:id="rId11"/>
    <p:sldId id="392" r:id="rId12"/>
    <p:sldId id="515" r:id="rId13"/>
    <p:sldId id="517" r:id="rId14"/>
    <p:sldId id="518" r:id="rId15"/>
    <p:sldId id="400" r:id="rId16"/>
    <p:sldId id="401" r:id="rId17"/>
    <p:sldId id="402" r:id="rId18"/>
    <p:sldId id="403" r:id="rId19"/>
    <p:sldId id="404" r:id="rId20"/>
    <p:sldId id="405" r:id="rId21"/>
    <p:sldId id="519" r:id="rId22"/>
    <p:sldId id="406" r:id="rId23"/>
    <p:sldId id="471" r:id="rId24"/>
    <p:sldId id="409" r:id="rId25"/>
    <p:sldId id="346" r:id="rId26"/>
    <p:sldId id="32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291" autoAdjust="0"/>
  </p:normalViewPr>
  <p:slideViewPr>
    <p:cSldViewPr snapToGrid="0" snapToObjects="1">
      <p:cViewPr varScale="1">
        <p:scale>
          <a:sx n="69" d="100"/>
          <a:sy n="69" d="100"/>
        </p:scale>
        <p:origin x="738" y="48"/>
      </p:cViewPr>
      <p:guideLst/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 usar uma abordagem digital e dizer que, quando o ímã está próximo do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sensor, teremos nível lógico 1 e, caso contrário, nível lógico 0. Dessa forma, a cada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rotação completa, teremos um único nível lógico 1 e uma sequência de 0 até que o ímã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 novamente pelo sensor, formando uma onda quadrada</a:t>
            </a: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35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349" y="333375"/>
            <a:ext cx="11713468" cy="6238896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3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0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 g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F05F839D-C5AF-4FCC-B3CB-C785EF2D0401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700" panose="02000000000000000000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43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/>
              <a:t>Clique para adicionar um texto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A85AB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89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4.wmf"/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9.wmf"/><Relationship Id="rId3" Type="http://schemas.openxmlformats.org/officeDocument/2006/relationships/image" Target="../media/image31.e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12 –  Circuitos básicos com </a:t>
            </a:r>
            <a:r>
              <a:rPr lang="pt-BR" dirty="0" err="1"/>
              <a:t>amp-op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 a Situação-Problema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Realizar a análise da razão de </a:t>
            </a:r>
            <a:br>
              <a:rPr lang="pt-BR" dirty="0"/>
            </a:br>
            <a:r>
              <a:rPr lang="pt-BR" dirty="0"/>
              <a:t>rejeição de modo comum do</a:t>
            </a:r>
            <a:br>
              <a:rPr lang="pt-BR" dirty="0"/>
            </a:br>
            <a:r>
              <a:rPr lang="pt-BR" dirty="0"/>
              <a:t>amplificador operacional;</a:t>
            </a:r>
          </a:p>
          <a:p>
            <a:r>
              <a:rPr lang="pt-BR" dirty="0"/>
              <a:t>Sendo R3/R1 = 500 e </a:t>
            </a:r>
            <a:br>
              <a:rPr lang="pt-BR" dirty="0"/>
            </a:br>
            <a:r>
              <a:rPr lang="pt-BR" dirty="0"/>
              <a:t>CMRR = 80 dB:</a:t>
            </a:r>
          </a:p>
          <a:p>
            <a:pPr marL="8890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834" y="1490664"/>
            <a:ext cx="5506201" cy="214720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277134" y="370766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adaptada de Aguirre (2013, p 146).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000" y="4462657"/>
            <a:ext cx="2295663" cy="92632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496" y="4550875"/>
            <a:ext cx="2052845" cy="4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Como a tensão de saída possui variação de 20 </a:t>
            </a:r>
            <a:r>
              <a:rPr lang="pt-BR" dirty="0" err="1"/>
              <a:t>mV</a:t>
            </a:r>
            <a:r>
              <a:rPr lang="pt-BR" dirty="0"/>
              <a:t>, deve se trocar o amplificador operacional;</a:t>
            </a:r>
          </a:p>
          <a:p>
            <a:r>
              <a:rPr lang="pt-BR" dirty="0"/>
              <a:t>Selecionando um </a:t>
            </a:r>
            <a:r>
              <a:rPr lang="pt-BR" dirty="0" err="1"/>
              <a:t>amp-op</a:t>
            </a:r>
            <a:r>
              <a:rPr lang="pt-BR" dirty="0"/>
              <a:t> com CMRR = 120 dB, temos: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19" y="3086293"/>
            <a:ext cx="2422049" cy="10247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46" y="4111005"/>
            <a:ext cx="1730192" cy="9316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17" y="5042647"/>
            <a:ext cx="1747151" cy="5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0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4A2C054-86DE-4A60-982F-3E0786EC7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Circuitos básicos com </a:t>
            </a:r>
            <a:r>
              <a:rPr lang="pt-BR" dirty="0" err="1"/>
              <a:t>amp-op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7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505B-A885-4D61-B46E-ADA88E57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em malha aberta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765E7-C146-4AB5-8C07-420C0815FB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amp-op</a:t>
            </a:r>
            <a:r>
              <a:rPr lang="pt-BR" dirty="0"/>
              <a:t> opera sem realimentação nenhuma, com ganho determinado pelo fabricante </a:t>
            </a:r>
            <a:r>
              <a:rPr lang="pt-BR" dirty="0">
                <a:sym typeface="Wingdings" panose="05000000000000000000" pitchFamily="2" charset="2"/>
              </a:rPr>
              <a:t> comparador;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AD7FB7-D7FA-4380-B952-859F796E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42" y="3281362"/>
            <a:ext cx="4314825" cy="20859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77106FD-2EF8-4E0B-8A5C-0769E4AC6853}"/>
              </a:ext>
            </a:extLst>
          </p:cNvPr>
          <p:cNvSpPr/>
          <p:nvPr/>
        </p:nvSpPr>
        <p:spPr>
          <a:xfrm>
            <a:off x="3449336" y="5514092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24362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A6264-52E3-400D-9414-B8185F3F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com realimentação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2C4E9-34EF-49D9-AE0E-2CF3AA4059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Pode ser utilizada a realimentação:</a:t>
            </a:r>
          </a:p>
          <a:p>
            <a:pPr lvl="1"/>
            <a:r>
              <a:rPr lang="pt-BR" dirty="0"/>
              <a:t>Negativa: circuitos amplificadores;</a:t>
            </a:r>
          </a:p>
          <a:p>
            <a:pPr lvl="1"/>
            <a:r>
              <a:rPr lang="pt-BR" dirty="0"/>
              <a:t>Positiva: circuitos osciladores;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D74262-80E7-488A-8AD4-21050580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25" y="3033712"/>
            <a:ext cx="7564438" cy="212529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6D21612-3358-40E0-ACCD-25F738F170BF}"/>
              </a:ext>
            </a:extLst>
          </p:cNvPr>
          <p:cNvSpPr/>
          <p:nvPr/>
        </p:nvSpPr>
        <p:spPr>
          <a:xfrm>
            <a:off x="3449336" y="5514092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41933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Amplificador inversor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5564372" cy="4160837"/>
          </a:xfrm>
        </p:spPr>
        <p:txBody>
          <a:bodyPr/>
          <a:lstStyle/>
          <a:p>
            <a:pPr marL="360363" lvl="1"/>
            <a:r>
              <a:rPr lang="pt-BR" sz="2800" dirty="0"/>
              <a:t>Impedância de entrada infinita </a:t>
            </a:r>
            <a:r>
              <a:rPr lang="pt-BR" sz="2800" dirty="0">
                <a:sym typeface="Wingdings" panose="05000000000000000000" pitchFamily="2" charset="2"/>
              </a:rPr>
              <a:t> não há corrente sendo drenada pelas entradas;</a:t>
            </a:r>
          </a:p>
          <a:p>
            <a:pPr marL="360363" lvl="1"/>
            <a:r>
              <a:rPr lang="pt-BR" sz="2800" dirty="0">
                <a:sym typeface="Wingdings" panose="05000000000000000000" pitchFamily="2" charset="2"/>
              </a:rPr>
              <a:t>Não há diferença de potencial entre as entradas;</a:t>
            </a:r>
          </a:p>
          <a:p>
            <a:pPr marL="360363" lvl="1"/>
            <a:r>
              <a:rPr lang="pt-BR" sz="2800" dirty="0">
                <a:sym typeface="Wingdings" panose="05000000000000000000" pitchFamily="2" charset="2"/>
              </a:rPr>
              <a:t>Tensão da entrada inversora igual a tensão da entrada não  inversora  “curto circuito virtual”;</a:t>
            </a:r>
            <a:endParaRPr lang="pt-BR" sz="2800" dirty="0"/>
          </a:p>
        </p:txBody>
      </p:sp>
      <p:pic>
        <p:nvPicPr>
          <p:cNvPr id="4" name="Imagem 3" descr="ampop 2.bmp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3662" y="704741"/>
            <a:ext cx="5564373" cy="313325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919595" y="3699497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210816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Resistência R2 faz a realimentação negativa;</a:t>
            </a:r>
          </a:p>
          <a:p>
            <a:endParaRPr lang="pt-BR" dirty="0"/>
          </a:p>
        </p:txBody>
      </p:sp>
      <p:pic>
        <p:nvPicPr>
          <p:cNvPr id="4" name="Imagem 3" descr="ampop 2.bmp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4592" y="1128512"/>
            <a:ext cx="5673628" cy="3056999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671040"/>
              </p:ext>
            </p:extLst>
          </p:nvPr>
        </p:nvGraphicFramePr>
        <p:xfrm>
          <a:off x="8497514" y="1128512"/>
          <a:ext cx="1368152" cy="82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381000" imgH="228600" progId="Equation.DSMT4">
                  <p:embed/>
                </p:oleObj>
              </mc:Choice>
              <mc:Fallback>
                <p:oleObj name="Equation" r:id="rId4" imgW="381000" imgH="2286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7514" y="1128512"/>
                        <a:ext cx="1368152" cy="820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448854"/>
              </p:ext>
            </p:extLst>
          </p:nvPr>
        </p:nvGraphicFramePr>
        <p:xfrm>
          <a:off x="8231248" y="2140933"/>
          <a:ext cx="1807528" cy="68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596900" imgH="228600" progId="Equation.DSMT4">
                  <p:embed/>
                </p:oleObj>
              </mc:Choice>
              <mc:Fallback>
                <p:oleObj name="Equation" r:id="rId6" imgW="596900" imgH="22860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248" y="2140933"/>
                        <a:ext cx="1807528" cy="688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45467"/>
              </p:ext>
            </p:extLst>
          </p:nvPr>
        </p:nvGraphicFramePr>
        <p:xfrm>
          <a:off x="8036242" y="2962876"/>
          <a:ext cx="2197540" cy="667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749300" imgH="228600" progId="Equation.DSMT4">
                  <p:embed/>
                </p:oleObj>
              </mc:Choice>
              <mc:Fallback>
                <p:oleObj name="Equation" r:id="rId8" imgW="749300" imgH="22860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242" y="2962876"/>
                        <a:ext cx="2197540" cy="667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53050"/>
              </p:ext>
            </p:extLst>
          </p:nvPr>
        </p:nvGraphicFramePr>
        <p:xfrm>
          <a:off x="1325618" y="4457561"/>
          <a:ext cx="2875833" cy="109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0" imgW="1155199" imgH="444307" progId="Equation.DSMT4">
                  <p:embed/>
                </p:oleObj>
              </mc:Choice>
              <mc:Fallback>
                <p:oleObj name="Equation" r:id="rId10" imgW="1155199" imgH="444307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618" y="4457561"/>
                        <a:ext cx="2875833" cy="10932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952"/>
              </p:ext>
            </p:extLst>
          </p:nvPr>
        </p:nvGraphicFramePr>
        <p:xfrm>
          <a:off x="5103812" y="4477709"/>
          <a:ext cx="19843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2" imgW="825480" imgH="507960" progId="Equation.DSMT4">
                  <p:embed/>
                </p:oleObj>
              </mc:Choice>
              <mc:Fallback>
                <p:oleObj name="Equation" r:id="rId12" imgW="825480" imgH="507960" progId="Equation.DSMT4">
                  <p:embed/>
                  <p:pic>
                    <p:nvPicPr>
                      <p:cNvPr id="14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2" y="4477709"/>
                        <a:ext cx="1984375" cy="1196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/>
          <p:cNvSpPr/>
          <p:nvPr/>
        </p:nvSpPr>
        <p:spPr>
          <a:xfrm>
            <a:off x="838200" y="3883229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132959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Amplificador não inversor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200" y="1280917"/>
            <a:ext cx="7564438" cy="4160837"/>
          </a:xfrm>
        </p:spPr>
        <p:txBody>
          <a:bodyPr/>
          <a:lstStyle/>
          <a:p>
            <a:r>
              <a:rPr lang="pt-BR" dirty="0"/>
              <a:t>Mantém a polaridade do sinal;</a:t>
            </a:r>
          </a:p>
        </p:txBody>
      </p:sp>
      <p:pic>
        <p:nvPicPr>
          <p:cNvPr id="4098" name="Picture 2" descr="a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620" y="1128840"/>
            <a:ext cx="4052439" cy="394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641102"/>
              </p:ext>
            </p:extLst>
          </p:nvPr>
        </p:nvGraphicFramePr>
        <p:xfrm>
          <a:off x="2035790" y="1795388"/>
          <a:ext cx="839265" cy="50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381000" imgH="228600" progId="Equation.DSMT4">
                  <p:embed/>
                </p:oleObj>
              </mc:Choice>
              <mc:Fallback>
                <p:oleObj name="Equation" r:id="rId4" imgW="38100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790" y="1795388"/>
                        <a:ext cx="839265" cy="503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04242"/>
              </p:ext>
            </p:extLst>
          </p:nvPr>
        </p:nvGraphicFramePr>
        <p:xfrm>
          <a:off x="1371941" y="2342381"/>
          <a:ext cx="2020432" cy="86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1015559" imgH="444307" progId="Equation.DSMT4">
                  <p:embed/>
                </p:oleObj>
              </mc:Choice>
              <mc:Fallback>
                <p:oleObj name="Equation" r:id="rId6" imgW="1015559" imgH="444307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941" y="2342381"/>
                        <a:ext cx="2020432" cy="868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64093"/>
              </p:ext>
            </p:extLst>
          </p:nvPr>
        </p:nvGraphicFramePr>
        <p:xfrm>
          <a:off x="1371941" y="3216126"/>
          <a:ext cx="2020432" cy="95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8" imgW="926698" imgH="444307" progId="Equation.DSMT4">
                  <p:embed/>
                </p:oleObj>
              </mc:Choice>
              <mc:Fallback>
                <p:oleObj name="Equation" r:id="rId8" imgW="926698" imgH="444307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941" y="3216126"/>
                        <a:ext cx="2020432" cy="958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52001"/>
              </p:ext>
            </p:extLst>
          </p:nvPr>
        </p:nvGraphicFramePr>
        <p:xfrm>
          <a:off x="1422582" y="4202287"/>
          <a:ext cx="1919149" cy="91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0" imgW="926698" imgH="444307" progId="Equation.DSMT4">
                  <p:embed/>
                </p:oleObj>
              </mc:Choice>
              <mc:Fallback>
                <p:oleObj name="Equation" r:id="rId10" imgW="926698" imgH="444307" progId="Equation.DSMT4">
                  <p:embed/>
                  <p:pic>
                    <p:nvPicPr>
                      <p:cNvPr id="13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582" y="4202287"/>
                        <a:ext cx="1919149" cy="910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25943"/>
              </p:ext>
            </p:extLst>
          </p:nvPr>
        </p:nvGraphicFramePr>
        <p:xfrm>
          <a:off x="1422582" y="5112399"/>
          <a:ext cx="2020432" cy="85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2" imgW="1040948" imgH="444307" progId="Equation.DSMT4">
                  <p:embed/>
                </p:oleObj>
              </mc:Choice>
              <mc:Fallback>
                <p:oleObj name="Equation" r:id="rId12" imgW="1040948" imgH="444307" progId="Equation.DSMT4">
                  <p:embed/>
                  <p:pic>
                    <p:nvPicPr>
                      <p:cNvPr id="15" name="Obje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582" y="5112399"/>
                        <a:ext cx="2020432" cy="852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39752"/>
              </p:ext>
            </p:extLst>
          </p:nvPr>
        </p:nvGraphicFramePr>
        <p:xfrm>
          <a:off x="3995047" y="3121237"/>
          <a:ext cx="2889981" cy="122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4" imgW="1180800" imgH="507960" progId="Equation.DSMT4">
                  <p:embed/>
                </p:oleObj>
              </mc:Choice>
              <mc:Fallback>
                <p:oleObj name="Equation" r:id="rId14" imgW="1180800" imgH="507960" progId="Equation.DSMT4">
                  <p:embed/>
                  <p:pic>
                    <p:nvPicPr>
                      <p:cNvPr id="17" name="Objeto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047" y="3121237"/>
                        <a:ext cx="2889981" cy="1223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/>
          <p:cNvSpPr/>
          <p:nvPr/>
        </p:nvSpPr>
        <p:spPr>
          <a:xfrm>
            <a:off x="8648681" y="3594270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7903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</p:spPr>
        <p:txBody>
          <a:bodyPr/>
          <a:lstStyle/>
          <a:p>
            <a:r>
              <a:rPr lang="pt-BR" dirty="0"/>
              <a:t>Amplificador somador não inversor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Fazendo todos os resistores iguais:</a:t>
            </a:r>
          </a:p>
        </p:txBody>
      </p:sp>
      <p:pic>
        <p:nvPicPr>
          <p:cNvPr id="4" name="Imagem 3" descr="ampop 3.bmp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180" y="1351072"/>
            <a:ext cx="5654820" cy="3416016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655352"/>
              </p:ext>
            </p:extLst>
          </p:nvPr>
        </p:nvGraphicFramePr>
        <p:xfrm>
          <a:off x="6257909" y="2057864"/>
          <a:ext cx="5290126" cy="110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2336800" imgH="482600" progId="Equation.DSMT4">
                  <p:embed/>
                </p:oleObj>
              </mc:Choice>
              <mc:Fallback>
                <p:oleObj name="Equation" r:id="rId4" imgW="2336800" imgH="4826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09" y="2057864"/>
                        <a:ext cx="5290126" cy="1101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975302"/>
              </p:ext>
            </p:extLst>
          </p:nvPr>
        </p:nvGraphicFramePr>
        <p:xfrm>
          <a:off x="3294888" y="5391150"/>
          <a:ext cx="2012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888" y="5391150"/>
                        <a:ext cx="2012950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ângulo 8"/>
          <p:cNvSpPr/>
          <p:nvPr/>
        </p:nvSpPr>
        <p:spPr>
          <a:xfrm>
            <a:off x="3393772" y="4620264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24709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Amplificador somador inversor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88900" indent="0">
              <a:buNone/>
            </a:pPr>
            <a:endParaRPr lang="pt-BR" dirty="0"/>
          </a:p>
          <a:p>
            <a:endParaRPr lang="pt-BR" sz="2000" dirty="0"/>
          </a:p>
          <a:p>
            <a:r>
              <a:rPr lang="pt-BR" dirty="0"/>
              <a:t>Fazendo todos os resistores iguais:</a:t>
            </a:r>
          </a:p>
        </p:txBody>
      </p:sp>
      <p:pic>
        <p:nvPicPr>
          <p:cNvPr id="4" name="Imagem 3" descr="ampop 4.bmp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103" y="1621179"/>
            <a:ext cx="6417512" cy="2964676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455642"/>
              </p:ext>
            </p:extLst>
          </p:nvPr>
        </p:nvGraphicFramePr>
        <p:xfrm>
          <a:off x="7668346" y="2118728"/>
          <a:ext cx="3572056" cy="1301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333440" imgH="482400" progId="Equation.DSMT4">
                  <p:embed/>
                </p:oleObj>
              </mc:Choice>
              <mc:Fallback>
                <p:oleObj name="Equation" r:id="rId4" imgW="1333440" imgH="4824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6" y="2118728"/>
                        <a:ext cx="3572056" cy="1301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895737"/>
              </p:ext>
            </p:extLst>
          </p:nvPr>
        </p:nvGraphicFramePr>
        <p:xfrm>
          <a:off x="2798610" y="5248166"/>
          <a:ext cx="2260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1066680" imgH="253800" progId="Equation.DSMT4">
                  <p:embed/>
                </p:oleObj>
              </mc:Choice>
              <mc:Fallback>
                <p:oleObj name="Equation" r:id="rId6" imgW="1066680" imgH="25380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610" y="5248166"/>
                        <a:ext cx="22606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ângulo 8"/>
          <p:cNvSpPr/>
          <p:nvPr/>
        </p:nvSpPr>
        <p:spPr>
          <a:xfrm>
            <a:off x="4145106" y="4298156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260738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Amplificadores operacionais:</a:t>
            </a:r>
          </a:p>
          <a:p>
            <a:pPr lvl="1"/>
            <a:r>
              <a:rPr lang="pt-BR" dirty="0"/>
              <a:t>Simbologia;</a:t>
            </a:r>
          </a:p>
          <a:p>
            <a:pPr lvl="1"/>
            <a:r>
              <a:rPr lang="pt-BR" dirty="0"/>
              <a:t>Características;</a:t>
            </a:r>
          </a:p>
          <a:p>
            <a:pPr lvl="1"/>
            <a:r>
              <a:rPr lang="pt-BR" dirty="0"/>
              <a:t>Funcionamento;</a:t>
            </a:r>
          </a:p>
          <a:p>
            <a:pPr lvl="1"/>
            <a:r>
              <a:rPr lang="pt-BR" dirty="0"/>
              <a:t>Ideal x real;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Amplificador diferencial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Fazendo todos os resistores iguais:</a:t>
            </a:r>
          </a:p>
        </p:txBody>
      </p:sp>
      <p:pic>
        <p:nvPicPr>
          <p:cNvPr id="4" name="Imagem 3" descr="ampop 5.bmp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950" y="1417004"/>
            <a:ext cx="4969423" cy="3561930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87560"/>
              </p:ext>
            </p:extLst>
          </p:nvPr>
        </p:nvGraphicFramePr>
        <p:xfrm>
          <a:off x="6588293" y="1406668"/>
          <a:ext cx="4456234" cy="93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2311400" imgH="482600" progId="Equation.DSMT4">
                  <p:embed/>
                </p:oleObj>
              </mc:Choice>
              <mc:Fallback>
                <p:oleObj name="Equation" r:id="rId4" imgW="2311400" imgH="4826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93" y="1406668"/>
                        <a:ext cx="4456234" cy="935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221105"/>
              </p:ext>
            </p:extLst>
          </p:nvPr>
        </p:nvGraphicFramePr>
        <p:xfrm>
          <a:off x="3186114" y="5384423"/>
          <a:ext cx="17224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812520" imgH="228600" progId="Equation.DSMT4">
                  <p:embed/>
                </p:oleObj>
              </mc:Choice>
              <mc:Fallback>
                <p:oleObj name="Equation" r:id="rId6" imgW="812520" imgH="22860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5384423"/>
                        <a:ext cx="1722437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ângulo 8"/>
          <p:cNvSpPr/>
          <p:nvPr/>
        </p:nvSpPr>
        <p:spPr>
          <a:xfrm>
            <a:off x="838200" y="4563435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535929-2A1E-4377-BD61-BAC5A75BA88E}"/>
              </a:ext>
            </a:extLst>
          </p:cNvPr>
          <p:cNvSpPr txBox="1"/>
          <p:nvPr/>
        </p:nvSpPr>
        <p:spPr>
          <a:xfrm>
            <a:off x="6588293" y="2627306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Se R1 = R3 e R2 = R4: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8633797-D85A-49FB-B839-63BEB36E04D1}"/>
                  </a:ext>
                </a:extLst>
              </p:cNvPr>
              <p:cNvSpPr txBox="1"/>
              <p:nvPr/>
            </p:nvSpPr>
            <p:spPr>
              <a:xfrm>
                <a:off x="7165420" y="3220572"/>
                <a:ext cx="3018006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8633797-D85A-49FB-B839-63BEB36E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20" y="3220572"/>
                <a:ext cx="3018006" cy="877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15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1D715-850A-4AA6-9867-5ECE200F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Amplificador de instrumentação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902044-EB45-4DC3-835B-CCFF0F3F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1072"/>
            <a:ext cx="6716424" cy="44730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0E7B88-8D0C-4AC3-94F5-9F51977D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614" y="2027525"/>
            <a:ext cx="3899359" cy="114516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2F31B62-6DA3-4B9F-9D04-892FB6087B22}"/>
              </a:ext>
            </a:extLst>
          </p:cNvPr>
          <p:cNvSpPr/>
          <p:nvPr/>
        </p:nvSpPr>
        <p:spPr>
          <a:xfrm>
            <a:off x="3913910" y="5547129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428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Utilizado para desacoplamento de sinais;</a:t>
            </a:r>
          </a:p>
          <a:p>
            <a:r>
              <a:rPr lang="pt-BR" dirty="0"/>
              <a:t>Tensão de saída é igual a tensão de entrada;</a:t>
            </a:r>
          </a:p>
          <a:p>
            <a:endParaRPr lang="pt-BR" dirty="0"/>
          </a:p>
        </p:txBody>
      </p:sp>
      <p:pic>
        <p:nvPicPr>
          <p:cNvPr id="10242" name="Picture 2" descr="Resultado de imagem para buffer com amp o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57" y="704741"/>
            <a:ext cx="5119191" cy="38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423149" y="3686434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10929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2594969-AFDE-4CEE-9FF7-7CA323632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Dúvidas?!</a:t>
            </a:r>
          </a:p>
        </p:txBody>
      </p:sp>
    </p:spTree>
    <p:extLst>
      <p:ext uri="{BB962C8B-B14F-4D97-AF65-F5344CB8AC3E}">
        <p14:creationId xmlns:p14="http://schemas.microsoft.com/office/powerpoint/2010/main" val="20004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31966"/>
            <a:ext cx="8529389" cy="5779944"/>
          </a:xfrm>
        </p:spPr>
      </p:pic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6607859" y="534063"/>
            <a:ext cx="4968228" cy="1079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454025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5350" indent="-438150" algn="l" defTabSz="914400" rtl="0" eaLnBrk="1" latinLnBrk="0" hangingPunct="1">
              <a:spcBef>
                <a:spcPct val="20000"/>
              </a:spcBef>
              <a:buClr>
                <a:srgbClr val="3997D3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997D3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997D3"/>
              </a:buClr>
              <a:buFont typeface="Arial" panose="020B0604020202020204" pitchFamily="34" charset="0"/>
              <a:buChar char="-"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997D3"/>
              </a:buClr>
              <a:buFont typeface="Arial" panose="020B0604020202020204" pitchFamily="34" charset="0"/>
              <a:buChar char="·"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Calcule </a:t>
            </a:r>
            <a:r>
              <a:rPr lang="pt-BR" dirty="0" err="1">
                <a:solidFill>
                  <a:schemeClr val="tx1"/>
                </a:solidFill>
              </a:rPr>
              <a:t>Vout</a:t>
            </a:r>
            <a:r>
              <a:rPr lang="pt-BR" dirty="0">
                <a:solidFill>
                  <a:schemeClr val="tx1"/>
                </a:solidFill>
              </a:rPr>
              <a:t>. Considere os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amplificadores ideais.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7D6A238-0E8F-4286-B1BC-B75495D17EBB}"/>
              </a:ext>
            </a:extLst>
          </p:cNvPr>
          <p:cNvSpPr/>
          <p:nvPr/>
        </p:nvSpPr>
        <p:spPr>
          <a:xfrm>
            <a:off x="4682524" y="5432106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39317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básicos com </a:t>
            </a:r>
            <a:r>
              <a:rPr lang="pt-BR" dirty="0" err="1"/>
              <a:t>amp-op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Amplificador inversor;</a:t>
            </a:r>
          </a:p>
          <a:p>
            <a:pPr lvl="1"/>
            <a:r>
              <a:rPr lang="pt-BR" dirty="0"/>
              <a:t>Amplificador não inversor;</a:t>
            </a:r>
          </a:p>
          <a:p>
            <a:pPr lvl="1"/>
            <a:r>
              <a:rPr lang="pt-BR" dirty="0"/>
              <a:t>Amplificador somador;</a:t>
            </a:r>
          </a:p>
          <a:p>
            <a:pPr lvl="1"/>
            <a:r>
              <a:rPr lang="pt-BR" dirty="0"/>
              <a:t>Amplificador subtrator;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Circuitos básicos com </a:t>
            </a:r>
            <a:r>
              <a:rPr lang="pt-BR" dirty="0" err="1"/>
              <a:t>amp-op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Amplificador inversor;</a:t>
            </a:r>
          </a:p>
          <a:p>
            <a:pPr lvl="1"/>
            <a:r>
              <a:rPr lang="pt-BR" dirty="0"/>
              <a:t>Amplificador não inversor;</a:t>
            </a:r>
          </a:p>
          <a:p>
            <a:pPr lvl="1"/>
            <a:r>
              <a:rPr lang="pt-BR" dirty="0"/>
              <a:t>Amplificador somador;</a:t>
            </a:r>
          </a:p>
          <a:p>
            <a:pPr lvl="1"/>
            <a:r>
              <a:rPr lang="pt-BR" dirty="0"/>
              <a:t>Amplificador subtrator;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D8E9610-315C-45D9-B102-E51387FF8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Amplificadores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40953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alimentação </a:t>
            </a:r>
            <a:r>
              <a:rPr lang="pt-BR" dirty="0">
                <a:sym typeface="Wingdings" panose="05000000000000000000" pitchFamily="2" charset="2"/>
              </a:rPr>
              <a:t>pode ser </a:t>
            </a:r>
            <a:r>
              <a:rPr lang="pt-BR" dirty="0"/>
              <a:t>simples ou simétrica;</a:t>
            </a:r>
          </a:p>
          <a:p>
            <a:r>
              <a:rPr lang="pt-BR" dirty="0"/>
              <a:t>Duas entradas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inversora e não inversora;</a:t>
            </a:r>
          </a:p>
          <a:p>
            <a:r>
              <a:rPr lang="pt-BR" dirty="0"/>
              <a:t>Saída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multiplica por um ganho a diferença de tensão entre as duas entradas:	                     ;</a:t>
            </a:r>
          </a:p>
        </p:txBody>
      </p:sp>
      <p:pic>
        <p:nvPicPr>
          <p:cNvPr id="4" name="Imagem 3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57" y="2973171"/>
            <a:ext cx="4996744" cy="2877886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91256"/>
              </p:ext>
            </p:extLst>
          </p:nvPr>
        </p:nvGraphicFramePr>
        <p:xfrm>
          <a:off x="6222927" y="2437695"/>
          <a:ext cx="1944216" cy="43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143000" imgH="254000" progId="Equation.DSMT4">
                  <p:embed/>
                </p:oleObj>
              </mc:Choice>
              <mc:Fallback>
                <p:oleObj name="Equation" r:id="rId4" imgW="1143000" imgH="2540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927" y="2437695"/>
                        <a:ext cx="1944216" cy="437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/>
          <p:cNvSpPr/>
          <p:nvPr/>
        </p:nvSpPr>
        <p:spPr>
          <a:xfrm>
            <a:off x="6400801" y="5553112"/>
            <a:ext cx="19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</a:t>
            </a:r>
          </a:p>
        </p:txBody>
      </p:sp>
    </p:spTree>
    <p:extLst>
      <p:ext uri="{BB962C8B-B14F-4D97-AF65-F5344CB8AC3E}">
        <p14:creationId xmlns:p14="http://schemas.microsoft.com/office/powerpoint/2010/main" val="29962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Características de um amplificador operacional: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Rejeição de modo comum  redução de ruído;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Alta impedância de entrada  não drenam corrente do sinal de entrada;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Baixa impedância de saída  maximiza a transferência de potência;</a:t>
            </a:r>
          </a:p>
          <a:p>
            <a:pPr lvl="1"/>
            <a:r>
              <a:rPr lang="pt-BR" dirty="0"/>
              <a:t>Alto ganho </a:t>
            </a:r>
            <a:r>
              <a:rPr lang="pt-BR" dirty="0">
                <a:sym typeface="Wingdings" panose="05000000000000000000" pitchFamily="2" charset="2"/>
              </a:rPr>
              <a:t> pode ser controlado pela adição de componentes externos;</a:t>
            </a:r>
          </a:p>
          <a:p>
            <a:pPr lvl="1"/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8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5D23A21-74FE-4BA3-A9A6-FFDBC58D1E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razão de rejeição de modo comum é dada por: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</a:t>
            </a:r>
            <a:r>
              <a:rPr lang="pt-BR" baseline="-25000" dirty="0"/>
              <a:t>d</a:t>
            </a:r>
            <a:r>
              <a:rPr lang="pt-BR" dirty="0"/>
              <a:t> é o ganho diferencial;</a:t>
            </a:r>
          </a:p>
          <a:p>
            <a:pPr lvl="1"/>
            <a:r>
              <a:rPr lang="pt-BR" dirty="0"/>
              <a:t>A</a:t>
            </a:r>
            <a:r>
              <a:rPr lang="pt-BR" baseline="-25000" dirty="0"/>
              <a:t>c</a:t>
            </a:r>
            <a:r>
              <a:rPr lang="pt-BR" dirty="0"/>
              <a:t> é o ganho em modo comum;</a:t>
            </a:r>
          </a:p>
          <a:p>
            <a:r>
              <a:rPr lang="pt-BR" dirty="0"/>
              <a:t>O ganho de tensão do </a:t>
            </a:r>
            <a:r>
              <a:rPr lang="pt-BR" dirty="0" err="1"/>
              <a:t>amp-op</a:t>
            </a:r>
            <a:r>
              <a:rPr lang="pt-BR" dirty="0"/>
              <a:t> é dado por: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68EB33-056A-4D65-947F-3FC81A2DE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8"/>
          <a:stretch/>
        </p:blipFill>
        <p:spPr>
          <a:xfrm>
            <a:off x="2128261" y="1911926"/>
            <a:ext cx="1873986" cy="7758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C39928B-45E8-4B01-A3C7-68288365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81" y="1900792"/>
            <a:ext cx="3122837" cy="8791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6A0D5C-E56C-4D77-8E54-AB845F0373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35"/>
          <a:stretch/>
        </p:blipFill>
        <p:spPr>
          <a:xfrm>
            <a:off x="1888850" y="4730217"/>
            <a:ext cx="1442243" cy="9507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78C72CF-9E67-4564-AE20-2163810310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4743090" y="4742579"/>
            <a:ext cx="2705820" cy="9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2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632A17A-38CF-4A2F-8DE8-7E9B863AA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Importância do CMRR</a:t>
            </a:r>
          </a:p>
        </p:txBody>
      </p:sp>
    </p:spTree>
    <p:extLst>
      <p:ext uri="{BB962C8B-B14F-4D97-AF65-F5344CB8AC3E}">
        <p14:creationId xmlns:p14="http://schemas.microsoft.com/office/powerpoint/2010/main" val="23846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Situação: </a:t>
            </a:r>
            <a:br>
              <a:rPr lang="pt-BR" dirty="0"/>
            </a:br>
            <a:r>
              <a:rPr lang="pt-BR" dirty="0"/>
              <a:t>Ponte de </a:t>
            </a:r>
            <a:br>
              <a:rPr lang="pt-BR" dirty="0"/>
            </a:br>
            <a:r>
              <a:rPr lang="pt-BR" dirty="0" err="1"/>
              <a:t>Wheatstone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ligada a um </a:t>
            </a:r>
            <a:br>
              <a:rPr lang="pt-BR" dirty="0"/>
            </a:br>
            <a:r>
              <a:rPr lang="pt-BR" dirty="0"/>
              <a:t>amplificador </a:t>
            </a:r>
            <a:br>
              <a:rPr lang="pt-BR" dirty="0"/>
            </a:br>
            <a:r>
              <a:rPr lang="pt-BR" dirty="0"/>
              <a:t>diferencial: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Utilizar o LM741, com suas características de amplificação e rejeição de modo comum é a melhor opção?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16" y="861124"/>
            <a:ext cx="7598802" cy="29632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55248" y="391857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adaptada de Aguirre (2013, p 146).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8715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613</Words>
  <Application>Microsoft Office PowerPoint</Application>
  <PresentationFormat>Widescreen</PresentationFormat>
  <Paragraphs>116</Paragraphs>
  <Slides>26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Foco</vt:lpstr>
      <vt:lpstr>Museo 700</vt:lpstr>
      <vt:lpstr>MuseoSans-300</vt:lpstr>
      <vt:lpstr>Tema do Office</vt:lpstr>
      <vt:lpstr>Equation</vt:lpstr>
      <vt:lpstr>Apresentação do PowerPoint</vt:lpstr>
      <vt:lpstr>Na aula passada</vt:lpstr>
      <vt:lpstr>Nessa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Resolvendo a Situação-Problema</vt:lpstr>
      <vt:lpstr>Apresentação do PowerPoint</vt:lpstr>
      <vt:lpstr>Apresentação do PowerPoint</vt:lpstr>
      <vt:lpstr>Operação em malha aberta</vt:lpstr>
      <vt:lpstr>Operação com realimentação</vt:lpstr>
      <vt:lpstr>Amplificador inversor</vt:lpstr>
      <vt:lpstr>Apresentação do PowerPoint</vt:lpstr>
      <vt:lpstr>Amplificador não inversor</vt:lpstr>
      <vt:lpstr>Amplificador somador não inversor</vt:lpstr>
      <vt:lpstr>Amplificador somador inversor</vt:lpstr>
      <vt:lpstr>Amplificador diferencial</vt:lpstr>
      <vt:lpstr>Amplificador de instrumentação</vt:lpstr>
      <vt:lpstr>Buffer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175</cp:revision>
  <dcterms:created xsi:type="dcterms:W3CDTF">2019-05-25T16:55:55Z</dcterms:created>
  <dcterms:modified xsi:type="dcterms:W3CDTF">2020-11-11T23:16:44Z</dcterms:modified>
</cp:coreProperties>
</file>