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52" r:id="rId2"/>
    <p:sldId id="437" r:id="rId3"/>
    <p:sldId id="484" r:id="rId4"/>
    <p:sldId id="501" r:id="rId5"/>
    <p:sldId id="520" r:id="rId6"/>
    <p:sldId id="521" r:id="rId7"/>
    <p:sldId id="522" r:id="rId8"/>
    <p:sldId id="538" r:id="rId9"/>
    <p:sldId id="539" r:id="rId10"/>
    <p:sldId id="540" r:id="rId11"/>
    <p:sldId id="536" r:id="rId12"/>
    <p:sldId id="541" r:id="rId13"/>
    <p:sldId id="523" r:id="rId14"/>
    <p:sldId id="524" r:id="rId15"/>
    <p:sldId id="525" r:id="rId16"/>
    <p:sldId id="526" r:id="rId17"/>
    <p:sldId id="527" r:id="rId18"/>
    <p:sldId id="407" r:id="rId19"/>
    <p:sldId id="529" r:id="rId20"/>
    <p:sldId id="530" r:id="rId21"/>
    <p:sldId id="531" r:id="rId22"/>
    <p:sldId id="532" r:id="rId23"/>
    <p:sldId id="533" r:id="rId24"/>
    <p:sldId id="534" r:id="rId25"/>
    <p:sldId id="516" r:id="rId26"/>
    <p:sldId id="383" r:id="rId27"/>
    <p:sldId id="391" r:id="rId28"/>
    <p:sldId id="535" r:id="rId29"/>
    <p:sldId id="471" r:id="rId30"/>
    <p:sldId id="346" r:id="rId31"/>
    <p:sldId id="321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na Carolina Ferrari" initials="MCF" lastIdx="11" clrIdx="0">
    <p:extLst>
      <p:ext uri="{19B8F6BF-5375-455C-9EA6-DF929625EA0E}">
        <p15:presenceInfo xmlns:p15="http://schemas.microsoft.com/office/powerpoint/2012/main" userId="S-1-5-21-1231882768-1224874989-327642922-5439764" providerId="AD"/>
      </p:ext>
    </p:extLst>
  </p:cmAuthor>
  <p:cmAuthor id="2" name="felipe henrique souza fonseca" initials="fhsf" lastIdx="4" clrIdx="1">
    <p:extLst>
      <p:ext uri="{19B8F6BF-5375-455C-9EA6-DF929625EA0E}">
        <p15:presenceInfo xmlns:p15="http://schemas.microsoft.com/office/powerpoint/2012/main" userId="6f360fee2bef9a6e" providerId="Windows Live"/>
      </p:ext>
    </p:extLst>
  </p:cmAuthor>
  <p:cmAuthor id="3" name="Charles" initials="C" lastIdx="2" clrIdx="2">
    <p:extLst>
      <p:ext uri="{19B8F6BF-5375-455C-9EA6-DF929625EA0E}">
        <p15:presenceInfo xmlns:p15="http://schemas.microsoft.com/office/powerpoint/2012/main" userId="Char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73472"/>
    <a:srgbClr val="228963"/>
    <a:srgbClr val="A7D4F0"/>
    <a:srgbClr val="FFC548"/>
    <a:srgbClr val="002060"/>
    <a:srgbClr val="84C1A2"/>
    <a:srgbClr val="FFFFFF"/>
    <a:srgbClr val="A9D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4" autoAdjust="0"/>
    <p:restoredTop sz="94291" autoAdjust="0"/>
  </p:normalViewPr>
  <p:slideViewPr>
    <p:cSldViewPr snapToGrid="0" snapToObjects="1">
      <p:cViewPr varScale="1">
        <p:scale>
          <a:sx n="69" d="100"/>
          <a:sy n="69" d="100"/>
        </p:scale>
        <p:origin x="738" y="48"/>
      </p:cViewPr>
      <p:guideLst/>
    </p:cSldViewPr>
  </p:slideViewPr>
  <p:outlineViewPr>
    <p:cViewPr>
      <p:scale>
        <a:sx n="33" d="100"/>
        <a:sy n="33" d="100"/>
      </p:scale>
      <p:origin x="0" y="-8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92E07-77D9-A548-9C5A-DACDFE821087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66509-F9D0-4D4D-9B99-7C4569DF24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78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tensão V0 é a tensão de saída desse sistema, medida</a:t>
            </a:r>
            <a:r>
              <a:rPr lang="pt-BR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 o coletor e a terra. Quando o sensor estiver ligado, haverá fluxo de corrente</a:t>
            </a:r>
            <a:r>
              <a:rPr lang="pt-BR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 fonte de alimentação para o terra, e a tensão V0 será igual a zero. Caso contrário, a</a:t>
            </a:r>
            <a:r>
              <a:rPr lang="pt-BR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tensão V0 será a tensão da fonte de alimentação VLS. Portanto, quando o sensor estiver</a:t>
            </a:r>
            <a:r>
              <a:rPr lang="pt-BR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ligado, teremos nível lógico 0 na saída e, consequentemente, teremos nível lógico 1</a:t>
            </a:r>
            <a:b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quando estiver desligado.</a:t>
            </a:r>
            <a:b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6BC2E-A335-4B86-88E7-477B7651790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10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4D973924-3577-6847-9AB0-023F6988B8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3663" y="971832"/>
            <a:ext cx="5223821" cy="260785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lang="pt-BR" sz="66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 marL="228600" indent="0">
              <a:buNone/>
              <a:defRPr lang="pt-BR" sz="1800" dirty="0" smtClean="0"/>
            </a:lvl2pPr>
            <a:lvl3pPr marL="685800" indent="0">
              <a:buNone/>
              <a:defRPr lang="pt-BR" sz="1800" dirty="0" smtClean="0"/>
            </a:lvl3pPr>
            <a:lvl4pPr marL="1143000" indent="0">
              <a:buNone/>
              <a:defRPr lang="pt-BR" dirty="0" smtClean="0"/>
            </a:lvl4pPr>
            <a:lvl5pPr marL="1600200" indent="0">
              <a:buNone/>
              <a:defRPr lang="pt-BR" dirty="0"/>
            </a:lvl5pPr>
          </a:lstStyle>
          <a:p>
            <a:pPr marL="0" lvl="0">
              <a:lnSpc>
                <a:spcPts val="7000"/>
              </a:lnSpc>
            </a:pPr>
            <a:r>
              <a:rPr lang="pt-BR" dirty="0"/>
              <a:t>Insira o nome da disciplina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CE513DE4-E89D-C143-A3AA-6A2C5B30547C}"/>
              </a:ext>
            </a:extLst>
          </p:cNvPr>
          <p:cNvSpPr/>
          <p:nvPr userDrawn="1"/>
        </p:nvSpPr>
        <p:spPr>
          <a:xfrm>
            <a:off x="7712240" y="2073442"/>
            <a:ext cx="6874044" cy="6874044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282FE969-1CA7-8F4F-BD71-F8D63B53864F}"/>
              </a:ext>
            </a:extLst>
          </p:cNvPr>
          <p:cNvSpPr/>
          <p:nvPr userDrawn="1"/>
        </p:nvSpPr>
        <p:spPr>
          <a:xfrm>
            <a:off x="5965267" y="-5465867"/>
            <a:ext cx="9569116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7C032C7A-2BAE-3D42-AE2F-0186DBE713B1}"/>
              </a:ext>
            </a:extLst>
          </p:cNvPr>
          <p:cNvSpPr/>
          <p:nvPr userDrawn="1"/>
        </p:nvSpPr>
        <p:spPr>
          <a:xfrm>
            <a:off x="8412462" y="1517286"/>
            <a:ext cx="3449053" cy="3449053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38FDA61E-E788-864C-B8F2-A0EE4333625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14DC3B0E-98C1-4543-86C9-32692BE53E27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D89D9BAB-2764-2342-8EFB-637AC9EBBB95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92B707A1-B152-344D-99D3-42440E89677D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D153B30C-442C-C64C-A2F3-BC127FCA3073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C54A4A45-7958-4847-920C-5442ADF684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3255" y="3746094"/>
            <a:ext cx="5205800" cy="141197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buNone/>
              <a:defRPr lang="pt-BR" sz="3200" b="1" baseline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2800" smtClean="0"/>
            </a:lvl2pPr>
            <a:lvl3pPr>
              <a:defRPr lang="pt-BR" sz="2800" smtClean="0"/>
            </a:lvl3pPr>
            <a:lvl4pPr>
              <a:defRPr lang="pt-BR" sz="2800" smtClean="0"/>
            </a:lvl4pPr>
            <a:lvl5pPr>
              <a:defRPr lang="pt-BR" sz="2800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Nome da seção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54050" y="5324475"/>
            <a:ext cx="5205413" cy="9144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>
              <a:buNone/>
              <a:defRPr lang="pt-BR" sz="2400" b="0" baseline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 lvl="0">
              <a:lnSpc>
                <a:spcPts val="7000"/>
              </a:lnSpc>
            </a:pPr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9033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o sem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97524" y="5436416"/>
            <a:ext cx="571208" cy="2166257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6682154"/>
            <a:ext cx="12192000" cy="175847"/>
          </a:xfrm>
          <a:prstGeom prst="rect">
            <a:avLst/>
          </a:prstGeom>
          <a:solidFill>
            <a:srgbClr val="02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3" r="20601"/>
          <a:stretch/>
        </p:blipFill>
        <p:spPr>
          <a:xfrm rot="5400000" flipH="1">
            <a:off x="10861332" y="-835591"/>
            <a:ext cx="495078" cy="216625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349" y="333375"/>
            <a:ext cx="11713468" cy="6238896"/>
          </a:xfrm>
        </p:spPr>
        <p:txBody>
          <a:bodyPr/>
          <a:lstStyle/>
          <a:p>
            <a:pPr lvl="0"/>
            <a:r>
              <a:rPr lang="pt-BR"/>
              <a:t>Clique para adicionar um texto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738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C000">
                  <a:alpha val="48000"/>
                </a:srgbClr>
              </a:gs>
              <a:gs pos="100000">
                <a:srgbClr val="F6D99E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D5AD780F-29CA-5C49-BF48-F605227F934F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45029" y="696943"/>
            <a:ext cx="3207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>
                <a:solidFill>
                  <a:schemeClr val="accent2">
                    <a:lumMod val="75000"/>
                  </a:schemeClr>
                </a:solidFill>
              </a:rPr>
              <a:t>Resolução da SP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42662" y="1343274"/>
            <a:ext cx="435600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78F36A4E-7CA9-5848-826F-A32D396A98F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CD14A89C-9727-7D44-BF64-AA3BAE0C396E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996DE24F-C88C-B048-BC9B-FFEB246D28A8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CFC46E11-F5AD-9442-8AF7-E20DAA157DA2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189A93CB-EE7F-9C4E-B8AE-9E9D3EF5B662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Arredondado 40">
            <a:extLst>
              <a:ext uri="{FF2B5EF4-FFF2-40B4-BE49-F238E27FC236}">
                <a16:creationId xmlns:a16="http://schemas.microsoft.com/office/drawing/2014/main" id="{7794B61D-A023-8643-ABE4-BFFA6EB8DF8E}"/>
              </a:ext>
            </a:extLst>
          </p:cNvPr>
          <p:cNvSpPr/>
          <p:nvPr userDrawn="1"/>
        </p:nvSpPr>
        <p:spPr>
          <a:xfrm>
            <a:off x="8115300" y="-3994563"/>
            <a:ext cx="9303162" cy="9303162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B41E4FC5-327A-E048-AF7C-5C4F39E41286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B33C4FEA-AC67-BD49-B997-D0D2EA575D4D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0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  <p:bldP spid="42" grpId="0" animBg="1"/>
      <p:bldP spid="4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Contextualiz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15CA0">
                  <a:lumMod val="87000"/>
                  <a:alpha val="6000"/>
                </a:srgbClr>
              </a:gs>
              <a:gs pos="100000">
                <a:srgbClr val="3F96CF">
                  <a:lumMod val="93000"/>
                  <a:alpha val="20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28141" y="683511"/>
            <a:ext cx="202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/>
              <a:t>Conceitos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14300" y="1244128"/>
            <a:ext cx="3816147" cy="0"/>
          </a:xfrm>
          <a:prstGeom prst="line">
            <a:avLst/>
          </a:prstGeom>
          <a:ln w="9525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Arredondado 30">
            <a:extLst>
              <a:ext uri="{FF2B5EF4-FFF2-40B4-BE49-F238E27FC236}">
                <a16:creationId xmlns:a16="http://schemas.microsoft.com/office/drawing/2014/main" id="{1968B66C-90D0-114E-A406-AB2CED57753D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00E33B5F-17BB-3B48-94DC-F03A455BD486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Arredondado 32">
            <a:extLst>
              <a:ext uri="{FF2B5EF4-FFF2-40B4-BE49-F238E27FC236}">
                <a16:creationId xmlns:a16="http://schemas.microsoft.com/office/drawing/2014/main" id="{383D0C61-A2FA-F74B-9B3E-5464EAB2DC90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10854AA5-9E88-3D4E-A07F-50E6B611361B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3DACE1BB-97FB-954A-9F4A-53F643A2A379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52EE10FD-13F5-9D4F-A9B4-A41795D530D4}"/>
              </a:ext>
            </a:extLst>
          </p:cNvPr>
          <p:cNvSpPr/>
          <p:nvPr userDrawn="1"/>
        </p:nvSpPr>
        <p:spPr>
          <a:xfrm>
            <a:off x="7759963" y="-4651581"/>
            <a:ext cx="9303162" cy="9303162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19CB79DC-D682-AC4D-BC79-C3BB6BC84E70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Arredondado 37">
            <a:extLst>
              <a:ext uri="{FF2B5EF4-FFF2-40B4-BE49-F238E27FC236}">
                <a16:creationId xmlns:a16="http://schemas.microsoft.com/office/drawing/2014/main" id="{E1181AB9-FC9D-354A-872D-E21898282F68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Arredondado 38">
            <a:extLst>
              <a:ext uri="{FF2B5EF4-FFF2-40B4-BE49-F238E27FC236}">
                <a16:creationId xmlns:a16="http://schemas.microsoft.com/office/drawing/2014/main" id="{8A7F776E-577C-174C-9FB9-269695C910F3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ágraf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ACC9734-F307-6A46-B4E4-435F43F076F3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95873"/>
            <a:ext cx="7678831" cy="0"/>
          </a:xfrm>
          <a:prstGeom prst="line">
            <a:avLst/>
          </a:prstGeom>
          <a:ln w="19050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E145B303-F7C1-0348-81D1-B68E263287D7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8EEC796E-03A2-664C-8AA1-2A64DAE6358F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A7D4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ítulo 9">
            <a:extLst>
              <a:ext uri="{FF2B5EF4-FFF2-40B4-BE49-F238E27FC236}">
                <a16:creationId xmlns:a16="http://schemas.microsoft.com/office/drawing/2014/main" id="{107B7366-67B0-AC4A-8E78-1E4E5F4F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741"/>
            <a:ext cx="1070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pt-BR" sz="4000" b="1">
                <a:solidFill>
                  <a:srgbClr val="07347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pt-BR" dirty="0"/>
              <a:t>Clique para editar o título Mestre</a:t>
            </a:r>
          </a:p>
        </p:txBody>
      </p:sp>
      <p:sp>
        <p:nvSpPr>
          <p:cNvPr id="19" name="Espaço Reservado para Conteúdo 15">
            <a:extLst>
              <a:ext uri="{FF2B5EF4-FFF2-40B4-BE49-F238E27FC236}">
                <a16:creationId xmlns:a16="http://schemas.microsoft.com/office/drawing/2014/main" id="{CE1CEE93-A0B9-D74E-90C6-786F2EFCE3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90663"/>
            <a:ext cx="7564438" cy="4160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001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573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57350" indent="-28575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114550" indent="-28575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228600" lvl="0" indent="-228600"/>
            <a:r>
              <a:rPr lang="pt-BR" dirty="0"/>
              <a:t>Clique para editar os estilos de texto Mestres</a:t>
            </a:r>
          </a:p>
          <a:p>
            <a:pPr marL="685800" lvl="1" indent="-228600"/>
            <a:r>
              <a:rPr lang="pt-BR" dirty="0"/>
              <a:t>Segundo nível</a:t>
            </a:r>
          </a:p>
          <a:p>
            <a:pPr marL="1143000" lvl="2" indent="-228600"/>
            <a:r>
              <a:rPr lang="pt-BR" dirty="0"/>
              <a:t>Terceiro nível</a:t>
            </a:r>
          </a:p>
          <a:p>
            <a:pPr marL="1600200" lvl="3" indent="-228600"/>
            <a:r>
              <a:rPr lang="pt-BR" dirty="0"/>
              <a:t>Quarto nível</a:t>
            </a:r>
          </a:p>
          <a:p>
            <a:pPr marL="2057400" lvl="4" indent="-228600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2875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ACC9734-F307-6A46-B4E4-435F43F076F3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95873"/>
            <a:ext cx="7678831" cy="0"/>
          </a:xfrm>
          <a:prstGeom prst="line">
            <a:avLst/>
          </a:prstGeom>
          <a:ln w="19050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E145B303-F7C1-0348-81D1-B68E263287D7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8EEC796E-03A2-664C-8AA1-2A64DAE6358F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A7D4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Conteúdo 15">
            <a:extLst>
              <a:ext uri="{FF2B5EF4-FFF2-40B4-BE49-F238E27FC236}">
                <a16:creationId xmlns:a16="http://schemas.microsoft.com/office/drawing/2014/main" id="{CE1CEE93-A0B9-D74E-90C6-786F2EFCE39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766916"/>
            <a:ext cx="7564438" cy="4914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z="280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00100" indent="-3429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57300" indent="-3429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57350" indent="-28575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114550" indent="-28575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228600" lvl="0" indent="-228600"/>
            <a:r>
              <a:rPr lang="pt-BR" dirty="0"/>
              <a:t>Insira os tópicos da aula</a:t>
            </a:r>
          </a:p>
          <a:p>
            <a:pPr marL="685800" lvl="1" indent="-228600"/>
            <a:r>
              <a:rPr lang="pt-BR" dirty="0"/>
              <a:t>Segundo nível</a:t>
            </a:r>
          </a:p>
          <a:p>
            <a:pPr marL="1143000" lvl="2" indent="-228600"/>
            <a:r>
              <a:rPr lang="pt-BR" dirty="0"/>
              <a:t>Terceiro nível</a:t>
            </a:r>
          </a:p>
          <a:p>
            <a:pPr marL="1600200" lvl="3" indent="-228600"/>
            <a:r>
              <a:rPr lang="pt-BR" dirty="0"/>
              <a:t>Quarto nível</a:t>
            </a:r>
          </a:p>
          <a:p>
            <a:pPr marL="2057400" lvl="4" indent="-228600"/>
            <a:r>
              <a:rPr lang="pt-BR" dirty="0"/>
              <a:t>Quinto nível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Inte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8CEB1">
                  <a:alpha val="52000"/>
                </a:srgbClr>
              </a:gs>
              <a:gs pos="100000">
                <a:srgbClr val="74A041">
                  <a:alpha val="51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D5AD780F-29CA-5C49-BF48-F605227F934F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45029" y="652699"/>
            <a:ext cx="194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>
                <a:solidFill>
                  <a:schemeClr val="accent6">
                    <a:lumMod val="50000"/>
                  </a:schemeClr>
                </a:solidFill>
              </a:rPr>
              <a:t>Interação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14300" y="1244128"/>
            <a:ext cx="3168000" cy="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78F36A4E-7CA9-5848-826F-A32D396A98F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CD14A89C-9727-7D44-BF64-AA3BAE0C396E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996DE24F-C88C-B048-BC9B-FFEB246D28A8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CFC46E11-F5AD-9442-8AF7-E20DAA157DA2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189A93CB-EE7F-9C4E-B8AE-9E9D3EF5B662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Arredondado 40">
            <a:extLst>
              <a:ext uri="{FF2B5EF4-FFF2-40B4-BE49-F238E27FC236}">
                <a16:creationId xmlns:a16="http://schemas.microsoft.com/office/drawing/2014/main" id="{7794B61D-A023-8643-ABE4-BFFA6EB8DF8E}"/>
              </a:ext>
            </a:extLst>
          </p:cNvPr>
          <p:cNvSpPr/>
          <p:nvPr userDrawn="1"/>
        </p:nvSpPr>
        <p:spPr>
          <a:xfrm>
            <a:off x="8115300" y="-3994563"/>
            <a:ext cx="9303162" cy="9303162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B41E4FC5-327A-E048-AF7C-5C4F39E41286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B33C4FEA-AC67-BD49-B997-D0D2EA575D4D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7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  <p:bldP spid="42" grpId="0" animBg="1"/>
      <p:bldP spid="4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uma linha 3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1200"/>
            <a:ext cx="12192000" cy="28368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/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12192000" cy="825500"/>
          </a:xfrm>
          <a:prstGeom prst="rect">
            <a:avLst/>
          </a:prstGeom>
          <a:solidFill>
            <a:srgbClr val="0E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0620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uma l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97524" y="5436416"/>
            <a:ext cx="571208" cy="2166257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6682154"/>
            <a:ext cx="12192000" cy="175847"/>
          </a:xfrm>
          <a:prstGeom prst="rect">
            <a:avLst/>
          </a:prstGeom>
          <a:solidFill>
            <a:srgbClr val="02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3" r="20601"/>
          <a:stretch/>
        </p:blipFill>
        <p:spPr>
          <a:xfrm rot="5400000" flipH="1">
            <a:off x="10861332" y="-835591"/>
            <a:ext cx="495078" cy="216625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rgbClr val="3C87AD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116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ulo uma linha gu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>
            <a:lvl1pPr>
              <a:defRPr>
                <a:latin typeface="Foco" panose="020B0504050202020203" pitchFamily="34" charset="0"/>
              </a:defRPr>
            </a:lvl1pPr>
            <a:lvl2pPr>
              <a:defRPr>
                <a:latin typeface="Foco" panose="020B0504050202020203" pitchFamily="34" charset="0"/>
              </a:defRPr>
            </a:lvl2pPr>
            <a:lvl3pPr>
              <a:defRPr>
                <a:latin typeface="Foco" panose="020B0504050202020203" pitchFamily="34" charset="0"/>
              </a:defRPr>
            </a:lvl3pPr>
            <a:lvl4pPr>
              <a:defRPr>
                <a:latin typeface="Foco" panose="020B0504050202020203" pitchFamily="34" charset="0"/>
              </a:defRPr>
            </a:lvl4pPr>
            <a:lvl5pPr>
              <a:defRPr>
                <a:latin typeface="Foco" panose="020B0504050202020203" pitchFamily="34" charset="0"/>
              </a:defRPr>
            </a:lvl5pPr>
          </a:lstStyle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oco" panose="020B0504050202020203" pitchFamily="34" charset="0"/>
              </a:defRPr>
            </a:lvl1pPr>
          </a:lstStyle>
          <a:p>
            <a:fld id="{F05F839D-C5AF-4FCC-B3CB-C785EF2D0401}" type="datetimeFigureOut">
              <a:rPr lang="pt-BR" smtClean="0"/>
              <a:pPr/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oco" panose="020B0504050202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oco" panose="020B0504050202020203" pitchFamily="34" charset="0"/>
              </a:defRPr>
            </a:lvl1pPr>
          </a:lstStyle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12192000" cy="825500"/>
          </a:xfrm>
          <a:prstGeom prst="rect">
            <a:avLst/>
          </a:prstGeom>
          <a:solidFill>
            <a:srgbClr val="0E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chemeClr val="bg1"/>
              </a:solidFill>
              <a:latin typeface="Museo 700" panose="02000000000000000000" pitchFamily="50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useo 700" panose="02000000000000000000" pitchFamily="50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843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ulo uma l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97524" y="5436416"/>
            <a:ext cx="571208" cy="2166257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6682154"/>
            <a:ext cx="12192000" cy="175847"/>
          </a:xfrm>
          <a:prstGeom prst="rect">
            <a:avLst/>
          </a:prstGeom>
          <a:solidFill>
            <a:srgbClr val="02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3" r="20601"/>
          <a:stretch/>
        </p:blipFill>
        <p:spPr>
          <a:xfrm rot="5400000" flipH="1">
            <a:off x="10861332" y="-835591"/>
            <a:ext cx="495078" cy="216625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/>
          <a:p>
            <a:pPr lvl="0"/>
            <a:r>
              <a:rPr lang="pt-BR"/>
              <a:t>Clique para adicionar um texto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rgbClr val="3A85AB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892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61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9" r:id="rId4"/>
    <p:sldLayoutId id="2147483668" r:id="rId5"/>
    <p:sldLayoutId id="2147483671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CE8A248-461D-3044-9E10-9AB650B0C4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Eletrônica Analógica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BFAEFC-CC6E-EC44-A4D0-2291BB2E5F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Aula 13 –  Aplicações com </a:t>
            </a:r>
            <a:r>
              <a:rPr lang="pt-BR" dirty="0" err="1"/>
              <a:t>amp-op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813561-4B96-8449-9382-E460FA43FE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>
                <a:solidFill>
                  <a:srgbClr val="404040"/>
                </a:solidFill>
              </a:rPr>
              <a:t>Prof. Giancarlo Michelino Gaeta Lopes</a:t>
            </a:r>
          </a:p>
        </p:txBody>
      </p:sp>
    </p:spTree>
    <p:extLst>
      <p:ext uri="{BB962C8B-B14F-4D97-AF65-F5344CB8AC3E}">
        <p14:creationId xmlns:p14="http://schemas.microsoft.com/office/powerpoint/2010/main" val="5598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872694C-C687-4669-A8AC-C7997D2EE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Comparador inversor: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B58DAD-7802-46A1-B103-F8AACCE13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375" y="764788"/>
            <a:ext cx="4572526" cy="198311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31D9006-B515-4664-85DC-D29DB0AA6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72" y="1433729"/>
            <a:ext cx="4461402" cy="399054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7AF49E9-4594-4D29-B80D-C8D782572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688" y="2990619"/>
            <a:ext cx="3038640" cy="87676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9F8901F-5136-4259-A59E-EF74C6BA4D38}"/>
              </a:ext>
            </a:extLst>
          </p:cNvPr>
          <p:cNvSpPr txBox="1"/>
          <p:nvPr/>
        </p:nvSpPr>
        <p:spPr>
          <a:xfrm>
            <a:off x="7463563" y="2653816"/>
            <a:ext cx="35785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Fonte: Teixeira (2018, p. </a:t>
            </a:r>
            <a:r>
              <a:rPr lang="pt-BR" sz="1100" dirty="0">
                <a:latin typeface="MuseoSans-300"/>
              </a:rPr>
              <a:t>239)</a:t>
            </a:r>
            <a:r>
              <a:rPr lang="pt-BR" sz="1100" b="0" i="0" dirty="0">
                <a:effectLst/>
                <a:latin typeface="MuseoSans-300"/>
              </a:rPr>
              <a:t>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BD5CB4B-E6FC-476D-ADAE-FF7511164B14}"/>
              </a:ext>
            </a:extLst>
          </p:cNvPr>
          <p:cNvSpPr txBox="1"/>
          <p:nvPr/>
        </p:nvSpPr>
        <p:spPr>
          <a:xfrm>
            <a:off x="2096561" y="5593917"/>
            <a:ext cx="35785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Fonte: Teixeira (2018, p. </a:t>
            </a:r>
            <a:r>
              <a:rPr lang="pt-BR" sz="1100" dirty="0">
                <a:latin typeface="MuseoSans-300"/>
              </a:rPr>
              <a:t>239)</a:t>
            </a:r>
            <a:r>
              <a:rPr lang="pt-BR" sz="1100" b="0" i="0" dirty="0">
                <a:effectLst/>
                <a:latin typeface="MuseoSans-300"/>
              </a:rPr>
              <a:t>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48571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FE26692-EE45-4197-8604-3580CCB8F9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248112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BC8ED30-A61C-4CAD-BAC7-2BE42D3E84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Qual a equação da tensão de saída e o valor de </a:t>
            </a:r>
            <a:r>
              <a:rPr lang="pt-BR" dirty="0" err="1"/>
              <a:t>V</a:t>
            </a:r>
            <a:r>
              <a:rPr lang="pt-BR" baseline="-25000" dirty="0" err="1"/>
              <a:t>o</a:t>
            </a:r>
            <a:r>
              <a:rPr lang="pt-BR" baseline="-25000" dirty="0"/>
              <a:t> </a:t>
            </a:r>
            <a:r>
              <a:rPr lang="pt-BR" dirty="0"/>
              <a:t>para V</a:t>
            </a:r>
            <a:r>
              <a:rPr lang="pt-BR" baseline="-25000" dirty="0"/>
              <a:t>a</a:t>
            </a:r>
            <a:r>
              <a:rPr lang="pt-BR" dirty="0"/>
              <a:t> = 2 V?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F01A0F-BA88-4C01-9F2B-4B87D2A6A6C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531389"/>
            <a:ext cx="10174591" cy="406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9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0FF0547-EB0F-4E27-AB1E-0082FE5C49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Circuitos avançados com </a:t>
            </a:r>
            <a:r>
              <a:rPr lang="pt-BR" dirty="0" err="1"/>
              <a:t>amp-op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855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C99D590-B0BA-43CE-85EB-DAE7B24F7F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É possível substituir os resistores de um amplificador inversor por impedâncias genéricas: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B9C254-3A34-4C4C-80D1-723FC5C05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538" y="2313474"/>
            <a:ext cx="5392880" cy="288028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7AEF24F-8BE2-467F-A752-F0D1A08DC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512" y="1896243"/>
            <a:ext cx="3076575" cy="10858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6F0462B-17C8-40E2-A483-FAB4EE0CB042}"/>
              </a:ext>
            </a:extLst>
          </p:cNvPr>
          <p:cNvSpPr txBox="1"/>
          <p:nvPr/>
        </p:nvSpPr>
        <p:spPr>
          <a:xfrm>
            <a:off x="3085527" y="5221936"/>
            <a:ext cx="35785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Fonte: Teixeira (2018, p. </a:t>
            </a:r>
            <a:r>
              <a:rPr lang="pt-BR" sz="1100" dirty="0">
                <a:latin typeface="MuseoSans-300"/>
              </a:rPr>
              <a:t>230)</a:t>
            </a:r>
            <a:r>
              <a:rPr lang="pt-BR" sz="1100" b="0" i="0" dirty="0">
                <a:effectLst/>
                <a:latin typeface="MuseoSans-300"/>
              </a:rPr>
              <a:t>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03815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8B954-6461-4383-B7FE-B56A4C1E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Amplificador diferenciador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07DF4A-6BA6-4D4C-AF2C-1E1BA69F977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Saída proporcional a taxa de variação do sinal de entrada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B5000A0-C705-4F47-87F3-A01B1238AC0F}"/>
              </a:ext>
            </a:extLst>
          </p:cNvPr>
          <p:cNvSpPr/>
          <p:nvPr/>
        </p:nvSpPr>
        <p:spPr>
          <a:xfrm>
            <a:off x="3168301" y="5652591"/>
            <a:ext cx="192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</a:t>
            </a:r>
          </a:p>
        </p:txBody>
      </p:sp>
      <p:pic>
        <p:nvPicPr>
          <p:cNvPr id="11" name="Imagem 10" descr="C:\Users\Giancarlo\AppData\Local\Microsoft\Windows\INetCache\Content.Word\diferenciador.emf">
            <a:extLst>
              <a:ext uri="{FF2B5EF4-FFF2-40B4-BE49-F238E27FC236}">
                <a16:creationId xmlns:a16="http://schemas.microsoft.com/office/drawing/2014/main" id="{C8C6B53D-192F-4D38-B109-298F09285B40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09" y="2540914"/>
            <a:ext cx="5307013" cy="2826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63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93A9F7D-373D-409E-8CB4-AA54B79C78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766916"/>
            <a:ext cx="5701800" cy="4914081"/>
          </a:xfrm>
        </p:spPr>
        <p:txBody>
          <a:bodyPr/>
          <a:lstStyle/>
          <a:p>
            <a:r>
              <a:rPr lang="pt-BR" dirty="0"/>
              <a:t>Considerando as características do </a:t>
            </a:r>
            <a:r>
              <a:rPr lang="pt-BR" dirty="0" err="1"/>
              <a:t>amp-op</a:t>
            </a:r>
            <a:r>
              <a:rPr lang="pt-BR" dirty="0"/>
              <a:t>, se chega ao seguinte equacionamento: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43EC4A-F849-4E8D-A2B3-8E6F95393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000" y="880588"/>
            <a:ext cx="4959274" cy="266615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4275232-2743-41B8-B240-B544C91EF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6" y="2696617"/>
            <a:ext cx="5154316" cy="105467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0E37FA6-9DDD-458E-A3C7-DEFE67A1A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005" y="4083429"/>
            <a:ext cx="2759741" cy="105467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14FC13B-6575-4892-B65C-773EE1017D43}"/>
              </a:ext>
            </a:extLst>
          </p:cNvPr>
          <p:cNvSpPr txBox="1"/>
          <p:nvPr/>
        </p:nvSpPr>
        <p:spPr>
          <a:xfrm>
            <a:off x="7920763" y="3652542"/>
            <a:ext cx="35785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Fonte: Teixeira (2018, p. </a:t>
            </a:r>
            <a:r>
              <a:rPr lang="pt-BR" sz="1100" dirty="0">
                <a:latin typeface="MuseoSans-300"/>
              </a:rPr>
              <a:t>236)</a:t>
            </a:r>
            <a:r>
              <a:rPr lang="pt-BR" sz="1100" b="0" i="0" dirty="0">
                <a:effectLst/>
                <a:latin typeface="MuseoSans-300"/>
              </a:rPr>
              <a:t>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32910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646D39E-9515-42FE-B8FE-BF0C3113B1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766916"/>
            <a:ext cx="8666018" cy="4914081"/>
          </a:xfrm>
        </p:spPr>
        <p:txBody>
          <a:bodyPr/>
          <a:lstStyle/>
          <a:p>
            <a:r>
              <a:rPr lang="pt-BR" dirty="0"/>
              <a:t>Ao se aplicar um sinal triangular simétrico na entrada do diferenciador, a saída será uma onda quadrada: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Ao se aplicar uma entrada senoidal, a saída será: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F914D3-8D22-4D93-A497-86D3A8383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731024"/>
            <a:ext cx="3222800" cy="20152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76734BA-B2F9-4D77-A339-D41224F0E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570" y="1744879"/>
            <a:ext cx="3137840" cy="2073072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F80DAF3C-2BA2-4088-8A20-D7D261E0C5CC}"/>
              </a:ext>
            </a:extLst>
          </p:cNvPr>
          <p:cNvSpPr/>
          <p:nvPr/>
        </p:nvSpPr>
        <p:spPr>
          <a:xfrm>
            <a:off x="4479058" y="2623561"/>
            <a:ext cx="62345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DDE2124-C064-4C6C-A744-78FB86CE93DA}"/>
              </a:ext>
            </a:extLst>
          </p:cNvPr>
          <p:cNvSpPr txBox="1"/>
          <p:nvPr/>
        </p:nvSpPr>
        <p:spPr>
          <a:xfrm>
            <a:off x="3805963" y="3764500"/>
            <a:ext cx="65670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Fonte: adaptada de Pertence Jr. (2012, p. 63).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1901AFF-801B-428E-A739-193737B30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237" y="4625692"/>
            <a:ext cx="3203090" cy="110054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9B66CF2-6C7D-40FC-B84E-FFB94AFD0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570" y="4888611"/>
            <a:ext cx="2269692" cy="53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2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Amplificador integrador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Faz a operação matemática da integração;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 descr="ampop 7.bmp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31389" y="1206500"/>
            <a:ext cx="5285937" cy="3172461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411691" y="4429878"/>
            <a:ext cx="192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168FF98-AC7A-40E2-9311-4C635AA72162}"/>
              </a:ext>
            </a:extLst>
          </p:cNvPr>
          <p:cNvSpPr txBox="1"/>
          <p:nvPr/>
        </p:nvSpPr>
        <p:spPr>
          <a:xfrm>
            <a:off x="7920763" y="3652542"/>
            <a:ext cx="35785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Fonte: Teixeira (2018, p. </a:t>
            </a:r>
            <a:r>
              <a:rPr lang="pt-BR" sz="1100" dirty="0">
                <a:latin typeface="MuseoSans-300"/>
              </a:rPr>
              <a:t>236</a:t>
            </a:r>
            <a:r>
              <a:rPr lang="pt-BR" sz="1100" b="0" i="0" dirty="0">
                <a:effectLst/>
                <a:latin typeface="MuseoSans-300"/>
              </a:rPr>
              <a:t>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01669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F86DC8C-83D1-4381-885A-56F641FE0F0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Analisando circuito: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Na pratica, se coloca um resistor em paralelo com o capacitor para limitar o ganho e evitar a saturação do </a:t>
            </a:r>
            <a:r>
              <a:rPr lang="pt-BR" dirty="0" err="1"/>
              <a:t>amp-op</a:t>
            </a:r>
            <a:r>
              <a:rPr lang="pt-BR" dirty="0"/>
              <a:t>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75EFDF-F192-4014-8A31-AB6EBF0BE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782" y="547559"/>
            <a:ext cx="5318319" cy="290209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D752BB-E095-4F48-A8CE-B1089EDF1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55759"/>
            <a:ext cx="4784619" cy="98930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531029-E6A8-48E6-B3B0-8128CA0CD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310" y="2458163"/>
            <a:ext cx="2360617" cy="877256"/>
          </a:xfrm>
          <a:prstGeom prst="rect">
            <a:avLst/>
          </a:prstGeom>
        </p:spPr>
      </p:pic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A8809C2A-BED1-4569-BF64-16F73F16FE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479231"/>
              </p:ext>
            </p:extLst>
          </p:nvPr>
        </p:nvGraphicFramePr>
        <p:xfrm>
          <a:off x="3714679" y="4861705"/>
          <a:ext cx="1811480" cy="1003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6" imgW="698197" imgH="393529" progId="Equation.DSMT4">
                  <p:embed/>
                </p:oleObj>
              </mc:Choice>
              <mc:Fallback>
                <p:oleObj name="Equation" r:id="rId6" imgW="698197" imgH="393529" progId="Equation.DSMT4">
                  <p:embed/>
                  <p:pic>
                    <p:nvPicPr>
                      <p:cNvPr id="8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679" y="4861705"/>
                        <a:ext cx="1811480" cy="10036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2A76E697-287F-4DFC-AF79-38A52CB2F3F9}"/>
              </a:ext>
            </a:extLst>
          </p:cNvPr>
          <p:cNvSpPr txBox="1"/>
          <p:nvPr/>
        </p:nvSpPr>
        <p:spPr>
          <a:xfrm>
            <a:off x="7941590" y="3429000"/>
            <a:ext cx="35785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Fonte: Teixeira (2018, p. </a:t>
            </a:r>
            <a:r>
              <a:rPr lang="pt-BR" sz="1100" dirty="0">
                <a:latin typeface="MuseoSans-300"/>
              </a:rPr>
              <a:t>236</a:t>
            </a:r>
            <a:r>
              <a:rPr lang="pt-BR" sz="1100" b="0" i="0" dirty="0">
                <a:effectLst/>
                <a:latin typeface="MuseoSans-300"/>
              </a:rPr>
              <a:t>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76041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B39A-C79B-694E-9EF3-182C515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 aula passada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EEB78-BC6B-7D44-8435-E5F45D1A4E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Circuitos básicos com </a:t>
            </a:r>
            <a:r>
              <a:rPr lang="pt-BR" dirty="0" err="1"/>
              <a:t>amp-op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Amplificador inversor;</a:t>
            </a:r>
          </a:p>
          <a:p>
            <a:pPr lvl="1"/>
            <a:r>
              <a:rPr lang="pt-BR" dirty="0"/>
              <a:t>Amplificador não inversor;</a:t>
            </a:r>
          </a:p>
          <a:p>
            <a:pPr lvl="1"/>
            <a:r>
              <a:rPr lang="pt-BR" dirty="0"/>
              <a:t>Amplificador somador;</a:t>
            </a:r>
          </a:p>
          <a:p>
            <a:pPr lvl="1"/>
            <a:r>
              <a:rPr lang="pt-BR" dirty="0"/>
              <a:t>Amplificador subtrator;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781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646D39E-9515-42FE-B8FE-BF0C3113B1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766916"/>
            <a:ext cx="8666018" cy="4914081"/>
          </a:xfrm>
        </p:spPr>
        <p:txBody>
          <a:bodyPr/>
          <a:lstStyle/>
          <a:p>
            <a:r>
              <a:rPr lang="pt-BR" dirty="0"/>
              <a:t>Ao se aplicar um sinal quadrado na entrada do integrador, a saída será uma onda </a:t>
            </a:r>
            <a:r>
              <a:rPr lang="pt-BR" dirty="0" err="1"/>
              <a:t>trinagular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Ao se aplicar uma entrada senoidal, a saída será: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F80DAF3C-2BA2-4088-8A20-D7D261E0C5CC}"/>
              </a:ext>
            </a:extLst>
          </p:cNvPr>
          <p:cNvSpPr/>
          <p:nvPr/>
        </p:nvSpPr>
        <p:spPr>
          <a:xfrm>
            <a:off x="4479058" y="2623561"/>
            <a:ext cx="62345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DDE2124-C064-4C6C-A744-78FB86CE93DA}"/>
              </a:ext>
            </a:extLst>
          </p:cNvPr>
          <p:cNvSpPr txBox="1"/>
          <p:nvPr/>
        </p:nvSpPr>
        <p:spPr>
          <a:xfrm>
            <a:off x="3549186" y="3777240"/>
            <a:ext cx="65670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Fonte: adaptada de Pertence Jr. (2012, p. 68).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C95E35-A761-4156-A603-FFD941FDB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10" y="1734533"/>
            <a:ext cx="3203090" cy="209376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BD9A889-4E6D-4E8F-9ADD-00B108AA0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839" y="1747126"/>
            <a:ext cx="3041539" cy="199991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79159C1-DE9D-48C4-B331-3779FD834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47" y="4627360"/>
            <a:ext cx="3203090" cy="108830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6C5D04F-EDF5-49F5-A751-8FDF9D963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9888" y="4768422"/>
            <a:ext cx="2104125" cy="80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3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812DD-04E2-4F1A-8E82-9DC2200F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Controladores analógicos com </a:t>
            </a:r>
            <a:r>
              <a:rPr lang="pt-BR" dirty="0" err="1"/>
              <a:t>amp-ops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06B9E-7869-415D-AA1D-500595C988F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490663"/>
            <a:ext cx="7834745" cy="4160837"/>
          </a:xfrm>
        </p:spPr>
        <p:txBody>
          <a:bodyPr/>
          <a:lstStyle/>
          <a:p>
            <a:r>
              <a:rPr lang="pt-BR" dirty="0"/>
              <a:t>Têm como função básica avaliar os erros ou desvios das variáveis controladas no processo, enviando um sinal elétrico aos dispositivos de acionamento;</a:t>
            </a:r>
          </a:p>
          <a:p>
            <a:r>
              <a:rPr lang="pt-BR" dirty="0"/>
              <a:t>O controlador determina o sinal de saída por meio de uma combinação de ações corretivas denominadas ações de controle, sendo elas: ação proporcional, ação integral e ação derivativa;</a:t>
            </a:r>
          </a:p>
        </p:txBody>
      </p:sp>
    </p:spTree>
    <p:extLst>
      <p:ext uri="{BB962C8B-B14F-4D97-AF65-F5344CB8AC3E}">
        <p14:creationId xmlns:p14="http://schemas.microsoft.com/office/powerpoint/2010/main" val="139472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A27E08D-011C-4659-9607-AFA53C4EB1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Controle proporcional: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dirty="0"/>
              <a:t>Há uma relação linear entre o sinal de erro de entrada (E) e a saída do controlador (C). Quando o erro é nulo, a saída é fixa em um valor (S):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0067C8-38C4-4DE7-86E3-0F3C1A112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393" y="1254266"/>
            <a:ext cx="6990052" cy="27438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C018217-1A76-4DAB-AFEE-B98AB2D58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831" y="1777494"/>
            <a:ext cx="2461068" cy="110100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27CE496-B925-4AEB-811E-D9B88CAB5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458" y="5215470"/>
            <a:ext cx="2043689" cy="61026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04209A3-51C8-4548-9340-247AED1F625F}"/>
              </a:ext>
            </a:extLst>
          </p:cNvPr>
          <p:cNvSpPr txBox="1"/>
          <p:nvPr/>
        </p:nvSpPr>
        <p:spPr>
          <a:xfrm>
            <a:off x="2964872" y="3880383"/>
            <a:ext cx="65670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Fonte: adaptada de Pertence Jr. (2012, p. 76).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44893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E63A9EC-4A77-4D4D-B68E-56104D7342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Controle integral: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A273AC-AB9A-4419-B050-C3C051198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6473"/>
            <a:ext cx="6404697" cy="288746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4761422-4D29-4B9C-AABC-509BD045796F}"/>
              </a:ext>
            </a:extLst>
          </p:cNvPr>
          <p:cNvSpPr txBox="1"/>
          <p:nvPr/>
        </p:nvSpPr>
        <p:spPr>
          <a:xfrm>
            <a:off x="3269672" y="4189354"/>
            <a:ext cx="41979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Fonte: adaptada de Pertence Jr. (2012, p. 76).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A9713B4-1CEB-4DEB-B27A-BE0B117DD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736" y="1772486"/>
            <a:ext cx="4054064" cy="97502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53134D9-867B-47F5-868C-FCF137C5D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744" y="4669477"/>
            <a:ext cx="3557010" cy="96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0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51B7DC-B206-4D5F-ABDF-446A6D2788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Controle derivativo: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969967B-1203-4ACB-A7A8-67683D547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27" y="1289515"/>
            <a:ext cx="7564438" cy="243188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F0DCF8A-5548-4329-817B-75FE24219B22}"/>
              </a:ext>
            </a:extLst>
          </p:cNvPr>
          <p:cNvSpPr txBox="1"/>
          <p:nvPr/>
        </p:nvSpPr>
        <p:spPr>
          <a:xfrm>
            <a:off x="3186545" y="3721399"/>
            <a:ext cx="65670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Fonte: adaptada de Pertence Jr. (2012, p. 77).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43510FF-0A73-47E8-84D7-1CA420819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934" y="2035222"/>
            <a:ext cx="2548339" cy="87917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25D1329-A1B0-49F5-9A28-AC51673C8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545" y="4440390"/>
            <a:ext cx="2164194" cy="8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4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632A17A-38CF-4A2F-8DE8-7E9B863AA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Controlador PID</a:t>
            </a:r>
          </a:p>
        </p:txBody>
      </p:sp>
    </p:spTree>
    <p:extLst>
      <p:ext uri="{BB962C8B-B14F-4D97-AF65-F5344CB8AC3E}">
        <p14:creationId xmlns:p14="http://schemas.microsoft.com/office/powerpoint/2010/main" val="238468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Projetar um controlador de processos analógico (vazão) utilizando amplificadores operacionais;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Três tipos de ação: proporcional, integral e derivativa;</a:t>
            </a:r>
          </a:p>
          <a:p>
            <a:r>
              <a:rPr lang="pt-BR" dirty="0"/>
              <a:t>Como implementar esse controlador PID?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8901"/>
            <a:ext cx="7943850" cy="184785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243674" y="4084733"/>
            <a:ext cx="2034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Teixeira (2018, p. 231).</a:t>
            </a:r>
          </a:p>
        </p:txBody>
      </p:sp>
    </p:spTree>
    <p:extLst>
      <p:ext uri="{BB962C8B-B14F-4D97-AF65-F5344CB8AC3E}">
        <p14:creationId xmlns:p14="http://schemas.microsoft.com/office/powerpoint/2010/main" val="417854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Resolvendo a Situação-Problema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>
                <a:sym typeface="Wingdings" panose="05000000000000000000" pitchFamily="2" charset="2"/>
              </a:rPr>
              <a:t>Diagrama de blocos com o controle PID: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Cada bloco pode ser substituído</a:t>
            </a:r>
            <a:br>
              <a:rPr lang="pt-BR" dirty="0">
                <a:sym typeface="Wingdings" panose="05000000000000000000" pitchFamily="2" charset="2"/>
              </a:rPr>
            </a:br>
            <a:r>
              <a:rPr lang="pt-BR" dirty="0">
                <a:sym typeface="Wingdings" panose="05000000000000000000" pitchFamily="2" charset="2"/>
              </a:rPr>
              <a:t>por uma montagem com </a:t>
            </a:r>
            <a:r>
              <a:rPr lang="pt-BR" dirty="0" err="1">
                <a:sym typeface="Wingdings" panose="05000000000000000000" pitchFamily="2" charset="2"/>
              </a:rPr>
              <a:t>amp-op</a:t>
            </a:r>
            <a:r>
              <a:rPr lang="pt-BR" dirty="0">
                <a:sym typeface="Wingdings" panose="05000000000000000000" pitchFamily="2" charset="2"/>
              </a:rPr>
              <a:t>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8" y="1995487"/>
            <a:ext cx="7524750" cy="286702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658876" y="4751250"/>
            <a:ext cx="2034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Teixeira (2018, p. 241).</a:t>
            </a:r>
          </a:p>
        </p:txBody>
      </p:sp>
    </p:spTree>
    <p:extLst>
      <p:ext uri="{BB962C8B-B14F-4D97-AF65-F5344CB8AC3E}">
        <p14:creationId xmlns:p14="http://schemas.microsoft.com/office/powerpoint/2010/main" val="93575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BF8B796-36A1-4BE9-B835-B71551738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16" y="637309"/>
            <a:ext cx="7911845" cy="5215957"/>
          </a:xfrm>
          <a:prstGeom prst="rect">
            <a:avLst/>
          </a:prstGeom>
        </p:spPr>
      </p:pic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84207C4-20FC-4696-A1F9-5FA32CA762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40436" y="766916"/>
            <a:ext cx="3103418" cy="4914081"/>
          </a:xfrm>
        </p:spPr>
        <p:txBody>
          <a:bodyPr/>
          <a:lstStyle/>
          <a:p>
            <a:r>
              <a:rPr lang="pt-BR" dirty="0"/>
              <a:t>Controlador PID com </a:t>
            </a:r>
            <a:r>
              <a:rPr lang="pt-BR" dirty="0" err="1"/>
              <a:t>amp-op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0FCE849-4B7D-4E5C-9867-1A5DC8E3AEB9}"/>
              </a:ext>
            </a:extLst>
          </p:cNvPr>
          <p:cNvSpPr/>
          <p:nvPr/>
        </p:nvSpPr>
        <p:spPr>
          <a:xfrm>
            <a:off x="5658876" y="5416993"/>
            <a:ext cx="2034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Teixeira (2018, p. 244).</a:t>
            </a:r>
          </a:p>
        </p:txBody>
      </p:sp>
    </p:spTree>
    <p:extLst>
      <p:ext uri="{BB962C8B-B14F-4D97-AF65-F5344CB8AC3E}">
        <p14:creationId xmlns:p14="http://schemas.microsoft.com/office/powerpoint/2010/main" val="115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2594969-AFDE-4CEE-9FF7-7CA323632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/>
              <a:t>Dúvidas?!</a:t>
            </a:r>
          </a:p>
        </p:txBody>
      </p:sp>
    </p:spTree>
    <p:extLst>
      <p:ext uri="{BB962C8B-B14F-4D97-AF65-F5344CB8AC3E}">
        <p14:creationId xmlns:p14="http://schemas.microsoft.com/office/powerpoint/2010/main" val="200049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B39A-C79B-694E-9EF3-182C515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Nessa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EEB78-BC6B-7D44-8435-E5F45D1A4E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Circuitos avançados com </a:t>
            </a:r>
            <a:r>
              <a:rPr lang="pt-BR" dirty="0" err="1"/>
              <a:t>amp-op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Comparadores;</a:t>
            </a:r>
          </a:p>
          <a:p>
            <a:pPr lvl="1"/>
            <a:r>
              <a:rPr lang="pt-BR" dirty="0"/>
              <a:t>Controlador proporcional;</a:t>
            </a:r>
          </a:p>
          <a:p>
            <a:pPr lvl="1"/>
            <a:r>
              <a:rPr lang="pt-BR" dirty="0"/>
              <a:t>Controlador </a:t>
            </a:r>
            <a:r>
              <a:rPr lang="pt-BR" dirty="0" err="1"/>
              <a:t>derivador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Controlador integrador;</a:t>
            </a:r>
          </a:p>
          <a:p>
            <a:pPr lvl="1"/>
            <a:r>
              <a:rPr lang="pt-BR" dirty="0"/>
              <a:t>Controlador PID;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B39A-C79B-694E-9EF3-182C515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EEB78-BC6B-7D44-8435-E5F45D1A4E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Circuitos avançados com </a:t>
            </a:r>
            <a:r>
              <a:rPr lang="pt-BR" dirty="0" err="1"/>
              <a:t>amp-op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Comparadores;</a:t>
            </a:r>
          </a:p>
          <a:p>
            <a:pPr lvl="1"/>
            <a:r>
              <a:rPr lang="pt-BR" dirty="0"/>
              <a:t>Controlador proporcional;</a:t>
            </a:r>
          </a:p>
          <a:p>
            <a:pPr lvl="1"/>
            <a:r>
              <a:rPr lang="pt-BR" dirty="0"/>
              <a:t>Controlador </a:t>
            </a:r>
            <a:r>
              <a:rPr lang="pt-BR" dirty="0" err="1"/>
              <a:t>derivador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Controlador integrador;</a:t>
            </a:r>
          </a:p>
          <a:p>
            <a:pPr lvl="1"/>
            <a:r>
              <a:rPr lang="pt-BR" dirty="0"/>
              <a:t>Controlador PID;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65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>
            <a:extLst>
              <a:ext uri="{FF2B5EF4-FFF2-40B4-BE49-F238E27FC236}">
                <a16:creationId xmlns:a16="http://schemas.microsoft.com/office/drawing/2014/main" id="{9398894D-1718-7F40-BBB1-DF902E9C2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1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3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D8E9610-315C-45D9-B102-E51387FF8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Circuitos com amplificadores operacionais</a:t>
            </a:r>
          </a:p>
        </p:txBody>
      </p:sp>
    </p:spTree>
    <p:extLst>
      <p:ext uri="{BB962C8B-B14F-4D97-AF65-F5344CB8AC3E}">
        <p14:creationId xmlns:p14="http://schemas.microsoft.com/office/powerpoint/2010/main" val="340953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ampop 2.bmp">
            <a:extLst>
              <a:ext uri="{FF2B5EF4-FFF2-40B4-BE49-F238E27FC236}">
                <a16:creationId xmlns:a16="http://schemas.microsoft.com/office/drawing/2014/main" id="{695511C1-C189-4CA9-9411-6F4DB040B74B}"/>
              </a:ext>
            </a:extLst>
          </p:cNvPr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955" y="1455409"/>
            <a:ext cx="5673628" cy="3056999"/>
          </a:xfrm>
          <a:prstGeom prst="rect">
            <a:avLst/>
          </a:prstGeom>
        </p:spPr>
      </p:pic>
      <p:pic>
        <p:nvPicPr>
          <p:cNvPr id="6" name="Picture 2" descr="aoo">
            <a:extLst>
              <a:ext uri="{FF2B5EF4-FFF2-40B4-BE49-F238E27FC236}">
                <a16:creationId xmlns:a16="http://schemas.microsoft.com/office/drawing/2014/main" id="{D1C3B19E-3B20-42C8-9AAC-AC4D60DB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310" y="1455409"/>
            <a:ext cx="4052439" cy="394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08EBF09-90BE-4CD8-AA35-B33ED2E74D13}"/>
              </a:ext>
            </a:extLst>
          </p:cNvPr>
          <p:cNvSpPr txBox="1"/>
          <p:nvPr/>
        </p:nvSpPr>
        <p:spPr>
          <a:xfrm>
            <a:off x="1993062" y="1094509"/>
            <a:ext cx="3312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Amplificador Inversor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E5CD1CE-796E-4ED8-A0EF-A3B409B024E4}"/>
              </a:ext>
            </a:extLst>
          </p:cNvPr>
          <p:cNvSpPr txBox="1"/>
          <p:nvPr/>
        </p:nvSpPr>
        <p:spPr>
          <a:xfrm>
            <a:off x="6886174" y="932189"/>
            <a:ext cx="4016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Amplificador Não-Inversor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B4EE456-407F-48EF-B927-10B476E358C0}"/>
              </a:ext>
            </a:extLst>
          </p:cNvPr>
          <p:cNvSpPr/>
          <p:nvPr/>
        </p:nvSpPr>
        <p:spPr>
          <a:xfrm>
            <a:off x="2444012" y="443338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Fonte: elaborada pelo autor.</a:t>
            </a:r>
            <a:br>
              <a:rPr lang="pt-BR" sz="1200" dirty="0"/>
            </a:br>
            <a:endParaRPr lang="pt-BR" sz="12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EC89892-8F67-4999-B5AA-D9AC12CF22BF}"/>
              </a:ext>
            </a:extLst>
          </p:cNvPr>
          <p:cNvSpPr/>
          <p:nvPr/>
        </p:nvSpPr>
        <p:spPr>
          <a:xfrm>
            <a:off x="6608416" y="559716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Fonte: elaborada pelo autor.</a:t>
            </a:r>
            <a:br>
              <a:rPr lang="pt-BR" sz="1200" dirty="0"/>
            </a:b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09632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ampop 3.bmp">
            <a:extLst>
              <a:ext uri="{FF2B5EF4-FFF2-40B4-BE49-F238E27FC236}">
                <a16:creationId xmlns:a16="http://schemas.microsoft.com/office/drawing/2014/main" id="{957261D3-EF5A-4856-B7CE-F405665C4FBB}"/>
              </a:ext>
            </a:extLst>
          </p:cNvPr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724" y="2177454"/>
            <a:ext cx="5454276" cy="3294870"/>
          </a:xfrm>
          <a:prstGeom prst="rect">
            <a:avLst/>
          </a:prstGeom>
        </p:spPr>
      </p:pic>
      <p:pic>
        <p:nvPicPr>
          <p:cNvPr id="6" name="Imagem 5" descr="ampop 4.bmp">
            <a:extLst>
              <a:ext uri="{FF2B5EF4-FFF2-40B4-BE49-F238E27FC236}">
                <a16:creationId xmlns:a16="http://schemas.microsoft.com/office/drawing/2014/main" id="{A912AAEF-099B-4E37-BC6E-4A17503AEC57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58144" y="1017466"/>
            <a:ext cx="5492132" cy="27583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FF69BD4-945F-494E-963D-FB972323D0E9}"/>
              </a:ext>
            </a:extLst>
          </p:cNvPr>
          <p:cNvSpPr txBox="1"/>
          <p:nvPr/>
        </p:nvSpPr>
        <p:spPr>
          <a:xfrm>
            <a:off x="1731818" y="1457499"/>
            <a:ext cx="2765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Somador Inversor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6B93EA-CFE0-4B27-B21D-A7BEB2B4BDD4}"/>
              </a:ext>
            </a:extLst>
          </p:cNvPr>
          <p:cNvSpPr txBox="1"/>
          <p:nvPr/>
        </p:nvSpPr>
        <p:spPr>
          <a:xfrm>
            <a:off x="7195105" y="573770"/>
            <a:ext cx="3418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Somador não-inversor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CA3F5A3-6A4C-4AF9-A772-1885CE35372D}"/>
              </a:ext>
            </a:extLst>
          </p:cNvPr>
          <p:cNvSpPr/>
          <p:nvPr/>
        </p:nvSpPr>
        <p:spPr>
          <a:xfrm>
            <a:off x="2444012" y="559723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Fonte: elaborada pelo autor.</a:t>
            </a:r>
            <a:br>
              <a:rPr lang="pt-BR" sz="1200" dirty="0"/>
            </a:br>
            <a:endParaRPr lang="pt-BR" sz="12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238C620-F7C5-4114-884A-C5C7FE1C562F}"/>
              </a:ext>
            </a:extLst>
          </p:cNvPr>
          <p:cNvSpPr/>
          <p:nvPr/>
        </p:nvSpPr>
        <p:spPr>
          <a:xfrm>
            <a:off x="7656441" y="369631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Fonte: elaborada pelo autor.</a:t>
            </a:r>
            <a:br>
              <a:rPr lang="pt-BR" sz="1200" dirty="0"/>
            </a:b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93251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ampop 5.bmp">
            <a:extLst>
              <a:ext uri="{FF2B5EF4-FFF2-40B4-BE49-F238E27FC236}">
                <a16:creationId xmlns:a16="http://schemas.microsoft.com/office/drawing/2014/main" id="{1E50A82C-A2E7-4294-93D7-EAB5CAE2227E}"/>
              </a:ext>
            </a:extLst>
          </p:cNvPr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9614" y="1485447"/>
            <a:ext cx="5717563" cy="4098174"/>
          </a:xfrm>
          <a:prstGeom prst="rect">
            <a:avLst/>
          </a:prstGeom>
        </p:spPr>
      </p:pic>
      <p:pic>
        <p:nvPicPr>
          <p:cNvPr id="6" name="Picture 2" descr="Resultado de imagem para buffer com amp op">
            <a:extLst>
              <a:ext uri="{FF2B5EF4-FFF2-40B4-BE49-F238E27FC236}">
                <a16:creationId xmlns:a16="http://schemas.microsoft.com/office/drawing/2014/main" id="{326EA178-759D-480E-A8EC-1D7429FF2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902" y="798381"/>
            <a:ext cx="5119191" cy="383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0EC16D6-E992-40F4-BF9F-736C1C755E4A}"/>
              </a:ext>
            </a:extLst>
          </p:cNvPr>
          <p:cNvSpPr txBox="1"/>
          <p:nvPr/>
        </p:nvSpPr>
        <p:spPr>
          <a:xfrm>
            <a:off x="2322606" y="934279"/>
            <a:ext cx="1563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Subtrator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F56B30D-DE5B-481A-8A67-49C527D7CE69}"/>
              </a:ext>
            </a:extLst>
          </p:cNvPr>
          <p:cNvSpPr txBox="1"/>
          <p:nvPr/>
        </p:nvSpPr>
        <p:spPr>
          <a:xfrm>
            <a:off x="8307769" y="863323"/>
            <a:ext cx="1077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Buffer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8989A6D-0642-4F61-B6D3-E27BF084718B}"/>
              </a:ext>
            </a:extLst>
          </p:cNvPr>
          <p:cNvSpPr/>
          <p:nvPr/>
        </p:nvSpPr>
        <p:spPr>
          <a:xfrm>
            <a:off x="2322606" y="559795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Fonte: elaborada pelo autor.</a:t>
            </a:r>
            <a:br>
              <a:rPr lang="pt-BR" sz="1200" dirty="0"/>
            </a:br>
            <a:endParaRPr lang="pt-BR" sz="12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69D8FF0-EA3E-46F4-A68C-439454259FBD}"/>
              </a:ext>
            </a:extLst>
          </p:cNvPr>
          <p:cNvSpPr/>
          <p:nvPr/>
        </p:nvSpPr>
        <p:spPr>
          <a:xfrm>
            <a:off x="8013539" y="367138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Fonte: elaborada pelo autor.</a:t>
            </a:r>
            <a:br>
              <a:rPr lang="pt-BR" sz="1200" dirty="0"/>
            </a:b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5527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FF58875-C36C-4047-8BBB-F32407C8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Circuitos comparadores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9BD7339-28F4-4265-A2D0-781E25157E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Os comparadores produzem saídas sob a forma de pulsos em função do nível do sinal aplicado:</a:t>
            </a:r>
          </a:p>
          <a:p>
            <a:pPr lvl="1"/>
            <a:r>
              <a:rPr lang="pt-BR" dirty="0"/>
              <a:t>Saturação positiva;</a:t>
            </a:r>
          </a:p>
          <a:p>
            <a:pPr lvl="1"/>
            <a:r>
              <a:rPr lang="pt-BR" dirty="0"/>
              <a:t>Saturação negativa;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9251F18-5C90-4259-AE55-CD4EA60A9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98" y="3796578"/>
            <a:ext cx="3871821" cy="144044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7379CC0-B0A5-4245-9007-8FADC7AB5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020" y="3709842"/>
            <a:ext cx="3721247" cy="161391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0AFD1F-B2BE-4D22-9A1C-BD373C89414A}"/>
              </a:ext>
            </a:extLst>
          </p:cNvPr>
          <p:cNvSpPr txBox="1"/>
          <p:nvPr/>
        </p:nvSpPr>
        <p:spPr>
          <a:xfrm>
            <a:off x="809571" y="5243908"/>
            <a:ext cx="3362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Comparador não inversor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0CA76E5-A1A9-4E77-A536-3508A69B2BA7}"/>
              </a:ext>
            </a:extLst>
          </p:cNvPr>
          <p:cNvSpPr txBox="1"/>
          <p:nvPr/>
        </p:nvSpPr>
        <p:spPr>
          <a:xfrm>
            <a:off x="4929911" y="5259662"/>
            <a:ext cx="2822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Comparador inversor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331FF64-2119-4518-8C0D-373BFD2DD919}"/>
              </a:ext>
            </a:extLst>
          </p:cNvPr>
          <p:cNvSpPr txBox="1"/>
          <p:nvPr/>
        </p:nvSpPr>
        <p:spPr>
          <a:xfrm>
            <a:off x="3140655" y="5662704"/>
            <a:ext cx="35785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 das imagens: Teixeira (2018, p. </a:t>
            </a:r>
            <a:r>
              <a:rPr lang="pt-BR" sz="1100" dirty="0">
                <a:latin typeface="MuseoSans-300"/>
              </a:rPr>
              <a:t>239)</a:t>
            </a:r>
            <a:r>
              <a:rPr lang="pt-BR" sz="1100" b="0" i="0" dirty="0">
                <a:effectLst/>
                <a:latin typeface="MuseoSans-300"/>
              </a:rPr>
              <a:t>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80123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E58BF6F-7DE1-4A4C-A88B-8735CE1B9B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Comparador não inversor: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397A57-9835-47D0-8299-3500F67B4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345" y="671388"/>
            <a:ext cx="4314585" cy="160516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0775D24-0966-4DFB-8906-34D31F888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395" y="2628777"/>
            <a:ext cx="3423951" cy="11903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9367095-D3B7-4D84-9742-D48CA23D2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998" y="1473969"/>
            <a:ext cx="4440041" cy="391006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762F3AB-7555-4E1C-9BE9-073E747F8D01}"/>
              </a:ext>
            </a:extLst>
          </p:cNvPr>
          <p:cNvSpPr txBox="1"/>
          <p:nvPr/>
        </p:nvSpPr>
        <p:spPr>
          <a:xfrm>
            <a:off x="7513688" y="2279501"/>
            <a:ext cx="35785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Fonte: Teixeira (2018, p. </a:t>
            </a:r>
            <a:r>
              <a:rPr lang="pt-BR" sz="1100" dirty="0">
                <a:latin typeface="MuseoSans-300"/>
              </a:rPr>
              <a:t>239)</a:t>
            </a:r>
            <a:r>
              <a:rPr lang="pt-BR" sz="1100" b="0" i="0" dirty="0">
                <a:effectLst/>
                <a:latin typeface="MuseoSans-300"/>
              </a:rPr>
              <a:t>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5F8D717-DF1F-4B99-8679-492DB4CF3028}"/>
              </a:ext>
            </a:extLst>
          </p:cNvPr>
          <p:cNvSpPr txBox="1"/>
          <p:nvPr/>
        </p:nvSpPr>
        <p:spPr>
          <a:xfrm>
            <a:off x="1888743" y="5561081"/>
            <a:ext cx="35785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Fonte: Teixeira (2018, p. </a:t>
            </a:r>
            <a:r>
              <a:rPr lang="pt-BR" sz="1100" dirty="0">
                <a:latin typeface="MuseoSans-300"/>
              </a:rPr>
              <a:t>239)</a:t>
            </a:r>
            <a:r>
              <a:rPr lang="pt-BR" sz="1100" b="0" i="0" dirty="0">
                <a:effectLst/>
                <a:latin typeface="MuseoSans-300"/>
              </a:rPr>
              <a:t>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9177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5805</TotalTime>
  <Words>798</Words>
  <Application>Microsoft Office PowerPoint</Application>
  <PresentationFormat>Widescreen</PresentationFormat>
  <Paragraphs>141</Paragraphs>
  <Slides>31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Foco</vt:lpstr>
      <vt:lpstr>Museo 700</vt:lpstr>
      <vt:lpstr>MuseoSans-300</vt:lpstr>
      <vt:lpstr>Tema do Office</vt:lpstr>
      <vt:lpstr>Equation</vt:lpstr>
      <vt:lpstr>Apresentação do PowerPoint</vt:lpstr>
      <vt:lpstr>Na aula passada</vt:lpstr>
      <vt:lpstr>Nessa aula</vt:lpstr>
      <vt:lpstr>Apresentação do PowerPoint</vt:lpstr>
      <vt:lpstr>Apresentação do PowerPoint</vt:lpstr>
      <vt:lpstr>Apresentação do PowerPoint</vt:lpstr>
      <vt:lpstr>Apresentação do PowerPoint</vt:lpstr>
      <vt:lpstr>Circuitos comparadores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Amplificador diferenciador</vt:lpstr>
      <vt:lpstr>Apresentação do PowerPoint</vt:lpstr>
      <vt:lpstr>Apresentação do PowerPoint</vt:lpstr>
      <vt:lpstr>Amplificador integrador</vt:lpstr>
      <vt:lpstr>Apresentação do PowerPoint</vt:lpstr>
      <vt:lpstr>Apresentação do PowerPoint</vt:lpstr>
      <vt:lpstr>Controladores analógicos com amp-ops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Resolvendo a Situação-Problema</vt:lpstr>
      <vt:lpstr>Apresentação do PowerPoint</vt:lpstr>
      <vt:lpstr>Apresentação do PowerPoint</vt:lpstr>
      <vt:lpstr>Recapitulando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Enrico Santos Palmero</dc:creator>
  <cp:lastModifiedBy>Giancarlo Gaeta</cp:lastModifiedBy>
  <cp:revision>188</cp:revision>
  <dcterms:created xsi:type="dcterms:W3CDTF">2019-05-25T16:55:55Z</dcterms:created>
  <dcterms:modified xsi:type="dcterms:W3CDTF">2020-11-18T22:16:42Z</dcterms:modified>
</cp:coreProperties>
</file>