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52" r:id="rId2"/>
    <p:sldId id="484" r:id="rId3"/>
    <p:sldId id="437" r:id="rId4"/>
    <p:sldId id="548" r:id="rId5"/>
    <p:sldId id="549" r:id="rId6"/>
    <p:sldId id="542" r:id="rId7"/>
    <p:sldId id="544" r:id="rId8"/>
    <p:sldId id="545" r:id="rId9"/>
    <p:sldId id="546" r:id="rId10"/>
    <p:sldId id="547" r:id="rId11"/>
    <p:sldId id="441" r:id="rId12"/>
    <p:sldId id="543" r:id="rId13"/>
    <p:sldId id="536" r:id="rId14"/>
    <p:sldId id="293" r:id="rId15"/>
    <p:sldId id="346" r:id="rId16"/>
    <p:sldId id="550" r:id="rId17"/>
    <p:sldId id="396" r:id="rId18"/>
    <p:sldId id="442" r:id="rId19"/>
    <p:sldId id="422" r:id="rId20"/>
    <p:sldId id="398" r:id="rId21"/>
    <p:sldId id="551" r:id="rId22"/>
    <p:sldId id="394" r:id="rId23"/>
    <p:sldId id="395" r:id="rId24"/>
    <p:sldId id="471" r:id="rId25"/>
    <p:sldId id="32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291" autoAdjust="0"/>
  </p:normalViewPr>
  <p:slideViewPr>
    <p:cSldViewPr snapToGrid="0" snapToObjects="1">
      <p:cViewPr varScale="1">
        <p:scale>
          <a:sx n="67" d="100"/>
          <a:sy n="67" d="100"/>
        </p:scale>
        <p:origin x="822" y="60"/>
      </p:cViewPr>
      <p:guideLst/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4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ultisim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14 –  Estudo prático de </a:t>
            </a:r>
            <a:r>
              <a:rPr lang="pt-BR" dirty="0" err="1"/>
              <a:t>amp-ops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9251F18-5C90-4259-AE55-CD4EA60A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18" y="623886"/>
            <a:ext cx="4728348" cy="17590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379CC0-B0A5-4245-9007-8FADC7AB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83" y="3221400"/>
            <a:ext cx="4754417" cy="20619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0AFD1F-B2BE-4D22-9A1C-BD373C89414A}"/>
              </a:ext>
            </a:extLst>
          </p:cNvPr>
          <p:cNvSpPr txBox="1"/>
          <p:nvPr/>
        </p:nvSpPr>
        <p:spPr>
          <a:xfrm>
            <a:off x="2037306" y="2382981"/>
            <a:ext cx="336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Comparador não inversor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CA76E5-A1A9-4E77-A536-3508A69B2BA7}"/>
              </a:ext>
            </a:extLst>
          </p:cNvPr>
          <p:cNvSpPr txBox="1"/>
          <p:nvPr/>
        </p:nvSpPr>
        <p:spPr>
          <a:xfrm>
            <a:off x="2320446" y="5283399"/>
            <a:ext cx="282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Comparador inversor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31FF64-2119-4518-8C0D-373BFD2DD919}"/>
              </a:ext>
            </a:extLst>
          </p:cNvPr>
          <p:cNvSpPr txBox="1"/>
          <p:nvPr/>
        </p:nvSpPr>
        <p:spPr>
          <a:xfrm>
            <a:off x="5862110" y="5626603"/>
            <a:ext cx="357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Teixeira (2018, p. </a:t>
            </a:r>
            <a:r>
              <a:rPr lang="pt-BR" sz="1100" dirty="0">
                <a:latin typeface="MuseoSans-300"/>
              </a:rPr>
              <a:t>239)</a:t>
            </a:r>
            <a:r>
              <a:rPr lang="pt-BR" sz="1100" b="0" i="0" dirty="0">
                <a:effectLst/>
                <a:latin typeface="MuseoSans-300"/>
              </a:rPr>
              <a:t>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2741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B663-6C4C-4D28-B06A-A0F61C8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Multisim</a:t>
            </a:r>
            <a:r>
              <a:rPr lang="pt-BR" dirty="0"/>
              <a:t>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448B-1928-43F9-9670-954BF1342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Simulador online: </a:t>
            </a:r>
            <a:r>
              <a:rPr lang="pt-BR" dirty="0">
                <a:hlinkClick r:id="rId2"/>
              </a:rPr>
              <a:t>https://www.multisim.com/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B0AF76-8767-4E18-B559-EB537DF8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00" y="2114393"/>
            <a:ext cx="6352381" cy="305044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6ACA32-A144-4555-85CF-434E78780ADD}"/>
              </a:ext>
            </a:extLst>
          </p:cNvPr>
          <p:cNvSpPr/>
          <p:nvPr/>
        </p:nvSpPr>
        <p:spPr>
          <a:xfrm>
            <a:off x="3172910" y="52741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www.multisim.com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4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4BD022-C6CD-4AAC-8C2D-FA60FC9938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Realizar a simulação de circuitos variados com </a:t>
            </a:r>
            <a:r>
              <a:rPr lang="pt-BR" dirty="0" err="1"/>
              <a:t>amp-op</a:t>
            </a:r>
            <a:r>
              <a:rPr lang="pt-BR" dirty="0"/>
              <a:t>, montando os principais circuitos individualmente e variando os sinais aplicados nas entradas;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E26692-EE45-4197-8604-3580CCB8F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4811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3" y="1760785"/>
            <a:ext cx="6134391" cy="405422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8333509" cy="4914081"/>
          </a:xfrm>
        </p:spPr>
        <p:txBody>
          <a:bodyPr/>
          <a:lstStyle/>
          <a:p>
            <a:r>
              <a:rPr lang="pt-BR" dirty="0"/>
              <a:t>Projete e simule um circuito somador inversor com ganho de -2 vezes. Qual o valor dos resistores?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17018" y="567201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2890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Amplificador inversor;</a:t>
            </a:r>
          </a:p>
          <a:p>
            <a:pPr lvl="1"/>
            <a:r>
              <a:rPr lang="pt-BR" dirty="0"/>
              <a:t>Amplificador não inversor;</a:t>
            </a:r>
          </a:p>
          <a:p>
            <a:pPr lvl="1"/>
            <a:r>
              <a:rPr lang="pt-BR" dirty="0"/>
              <a:t>Amplificador somador;</a:t>
            </a:r>
          </a:p>
          <a:p>
            <a:pPr lvl="1"/>
            <a:r>
              <a:rPr lang="pt-BR" dirty="0"/>
              <a:t>Amplificador subtrator;</a:t>
            </a:r>
          </a:p>
          <a:p>
            <a:pPr lvl="1"/>
            <a:r>
              <a:rPr lang="pt-BR" dirty="0"/>
              <a:t>Buffer;</a:t>
            </a:r>
          </a:p>
          <a:p>
            <a:r>
              <a:rPr lang="pt-BR" dirty="0"/>
              <a:t>Projeto e simulação de circuitos com </a:t>
            </a:r>
            <a:r>
              <a:rPr lang="pt-BR" dirty="0" err="1"/>
              <a:t>amp-ops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352880A-B008-4192-8901-58A7F3935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Revisão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3511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Diodo semicondutor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954"/>
            <a:ext cx="6613999" cy="230052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55600" y="371847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100" dirty="0">
                <a:latin typeface="+mj-lt"/>
              </a:rPr>
              <a:t>Fonte: adaptada de Schuler (2013, p. 42). </a:t>
            </a:r>
          </a:p>
        </p:txBody>
      </p:sp>
      <p:pic>
        <p:nvPicPr>
          <p:cNvPr id="12" name="Picture 2" descr="Resultado de imagem para diodo retificad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25" y="3872362"/>
            <a:ext cx="3141577" cy="18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000435" y="5586147"/>
            <a:ext cx="2400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/>
              <a:t>Fonte: &lt;https://goo.gl/images/xffXrE&gt;.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t="1491" r="1131" b="3450"/>
          <a:stretch/>
        </p:blipFill>
        <p:spPr>
          <a:xfrm>
            <a:off x="8239772" y="1455040"/>
            <a:ext cx="2415988" cy="167515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384094" y="3167390"/>
            <a:ext cx="25138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/>
              <a:t>Fonte: &lt;https://goo.gl/images/bWX3jC&gt;.</a:t>
            </a:r>
          </a:p>
        </p:txBody>
      </p:sp>
    </p:spTree>
    <p:extLst>
      <p:ext uri="{BB962C8B-B14F-4D97-AF65-F5344CB8AC3E}">
        <p14:creationId xmlns:p14="http://schemas.microsoft.com/office/powerpoint/2010/main" val="6524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C9E0D-4C1D-47B1-81D3-4F7E9651DE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retificadores variados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92F97D-6FED-4B1E-9794-EF197A0B0C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3" y="1381300"/>
            <a:ext cx="5161037" cy="1849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5A6270-BC98-494A-BD4F-C564DF87EF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63" y="3429000"/>
            <a:ext cx="6900175" cy="212213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2EF53CD-3126-4FC7-BEC6-AC2BC7070E61}"/>
              </a:ext>
            </a:extLst>
          </p:cNvPr>
          <p:cNvSpPr/>
          <p:nvPr/>
        </p:nvSpPr>
        <p:spPr>
          <a:xfrm>
            <a:off x="3181181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 das imagens: elaborado pelo autor.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1C5E-21C0-4B57-9F64-CAF9E4D9B61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90" y="900004"/>
            <a:ext cx="5161037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Diodo </a:t>
            </a:r>
            <a:r>
              <a:rPr lang="pt-BR" dirty="0" err="1"/>
              <a:t>Zener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O que é?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Tensão Constante;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Ruptura;</a:t>
            </a:r>
          </a:p>
          <a:p>
            <a:pPr marL="811213" lvl="1"/>
            <a:r>
              <a:rPr lang="pt-BR" dirty="0">
                <a:solidFill>
                  <a:schemeClr val="tx1"/>
                </a:solidFill>
                <a:latin typeface="Foco"/>
              </a:rPr>
              <a:t>Diodo de Condução Reversa.</a:t>
            </a: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5122" name="Picture 2" descr="Resultado de imagem para diodo zen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42" y="3783099"/>
            <a:ext cx="1559024" cy="15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44" y="863052"/>
            <a:ext cx="2953550" cy="295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Imagem 120" descr="C:\Users\Charles\Desktop\Nova pasta (2)\01.e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13" y="863052"/>
            <a:ext cx="15178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830333" y="3259879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Símbolo</a:t>
            </a:r>
          </a:p>
        </p:txBody>
      </p:sp>
      <p:sp>
        <p:nvSpPr>
          <p:cNvPr id="8" name="Retângulo 7"/>
          <p:cNvSpPr/>
          <p:nvPr/>
        </p:nvSpPr>
        <p:spPr>
          <a:xfrm>
            <a:off x="9574212" y="310081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38471" y="3974913"/>
            <a:ext cx="2654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https://goo.gl/images/1832duyY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30720" y="5413153"/>
            <a:ext cx="2566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https://goo.gl/images/soid78Iu</a:t>
            </a:r>
          </a:p>
        </p:txBody>
      </p:sp>
    </p:spTree>
    <p:extLst>
      <p:ext uri="{BB962C8B-B14F-4D97-AF65-F5344CB8AC3E}">
        <p14:creationId xmlns:p14="http://schemas.microsoft.com/office/powerpoint/2010/main" val="25164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avançados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Comparadores;</a:t>
            </a:r>
          </a:p>
          <a:p>
            <a:pPr lvl="1"/>
            <a:r>
              <a:rPr lang="pt-BR" dirty="0"/>
              <a:t>Controlador proporcional;</a:t>
            </a:r>
          </a:p>
          <a:p>
            <a:pPr lvl="1"/>
            <a:r>
              <a:rPr lang="pt-BR" dirty="0"/>
              <a:t>Controlador </a:t>
            </a:r>
            <a:r>
              <a:rPr lang="pt-BR" dirty="0" err="1"/>
              <a:t>derivador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Controlador integrador;</a:t>
            </a:r>
          </a:p>
          <a:p>
            <a:pPr lvl="1"/>
            <a:r>
              <a:rPr lang="pt-BR" dirty="0"/>
              <a:t>Controlador PID;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E46E-1C09-449E-B07D-87D67F70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Transistores bipolares de junção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813390" cy="4160837"/>
          </a:xfrm>
        </p:spPr>
        <p:txBody>
          <a:bodyPr/>
          <a:lstStyle/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0" indent="0">
              <a:buNone/>
            </a:pPr>
            <a:endParaRPr lang="pt-BR" sz="46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Diferentes dopagens e tamanho dos semicondutores </a:t>
            </a:r>
            <a:r>
              <a:rPr lang="pt-BR" dirty="0">
                <a:solidFill>
                  <a:schemeClr val="tx1"/>
                </a:solidFill>
                <a:latin typeface="Foco"/>
                <a:sym typeface="Wingdings" panose="05000000000000000000" pitchFamily="2" charset="2"/>
              </a:rPr>
              <a:t> emissor fortemente dopado</a:t>
            </a:r>
            <a:r>
              <a:rPr lang="pt-BR" dirty="0">
                <a:solidFill>
                  <a:schemeClr val="tx1"/>
                </a:solidFill>
                <a:latin typeface="Foco"/>
              </a:rPr>
              <a:t>;</a:t>
            </a:r>
          </a:p>
        </p:txBody>
      </p:sp>
      <p:pic>
        <p:nvPicPr>
          <p:cNvPr id="1028" name="Picture 4" descr="http://macao.communications.museum/images/exhibits/2_10_3_2_c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6" y="1472523"/>
            <a:ext cx="3744416" cy="23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cao.communications.museum/images/exhibits/2_10_3_3_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50" y="1417928"/>
            <a:ext cx="3759034" cy="24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034860" y="4005708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NPN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996096" y="4005709"/>
            <a:ext cx="97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PNP</a:t>
            </a:r>
          </a:p>
        </p:txBody>
      </p:sp>
      <p:sp>
        <p:nvSpPr>
          <p:cNvPr id="8" name="Retângulo 7"/>
          <p:cNvSpPr/>
          <p:nvPr/>
        </p:nvSpPr>
        <p:spPr>
          <a:xfrm>
            <a:off x="2169810" y="3794474"/>
            <a:ext cx="5665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: https://goo.gl/images/8s750ff e : https://goo.gl/images/aasr4TT6 </a:t>
            </a:r>
          </a:p>
        </p:txBody>
      </p:sp>
    </p:spTree>
    <p:extLst>
      <p:ext uri="{BB962C8B-B14F-4D97-AF65-F5344CB8AC3E}">
        <p14:creationId xmlns:p14="http://schemas.microsoft.com/office/powerpoint/2010/main" val="6764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5630185-34E8-4340-BA1A-37D490CA09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Transistor pode operar como chave ou amplificador: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615837-2E82-4FF8-85BA-85F60C21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7" y="1987344"/>
            <a:ext cx="3367710" cy="365659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BB51D6-E507-4860-A097-3A727A45FDE2}"/>
              </a:ext>
            </a:extLst>
          </p:cNvPr>
          <p:cNvSpPr/>
          <p:nvPr/>
        </p:nvSpPr>
        <p:spPr>
          <a:xfrm>
            <a:off x="1266234" y="5403998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73F664-7591-47D1-B66A-795FC9DEB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67" r="29161"/>
          <a:stretch/>
        </p:blipFill>
        <p:spPr>
          <a:xfrm>
            <a:off x="4806472" y="1783078"/>
            <a:ext cx="3553763" cy="37888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980B43-E763-49E8-81ED-718EBAA463B4}"/>
              </a:ext>
            </a:extLst>
          </p:cNvPr>
          <p:cNvSpPr/>
          <p:nvPr/>
        </p:nvSpPr>
        <p:spPr>
          <a:xfrm>
            <a:off x="5618506" y="5568088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71).</a:t>
            </a:r>
          </a:p>
        </p:txBody>
      </p:sp>
    </p:spTree>
    <p:extLst>
      <p:ext uri="{BB962C8B-B14F-4D97-AF65-F5344CB8AC3E}">
        <p14:creationId xmlns:p14="http://schemas.microsoft.com/office/powerpoint/2010/main" val="1459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E1A3D-8706-4233-B984-D3D9B1AD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>
                <a:latin typeface="Foco"/>
              </a:rPr>
              <a:t>Transistor de efeito de campo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Controlados por tensão;</a:t>
            </a:r>
          </a:p>
          <a:p>
            <a:pPr marL="454025"/>
            <a:r>
              <a:rPr lang="pt-BR" dirty="0">
                <a:latin typeface="Foco"/>
              </a:rPr>
              <a:t>Modelo canal n:</a:t>
            </a:r>
          </a:p>
          <a:p>
            <a:pPr marL="373063" lvl="1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96467" y="5611772"/>
            <a:ext cx="2731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elaborada pelo autor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AFAF3E-306F-43FD-8BD0-35B0BA26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3" y="2574906"/>
            <a:ext cx="7713890" cy="3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816B82-35F7-4E70-9BDC-27C3075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operacional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8042564" cy="4160837"/>
          </a:xfrm>
        </p:spPr>
        <p:txBody>
          <a:bodyPr/>
          <a:lstStyle/>
          <a:p>
            <a:r>
              <a:rPr lang="pt-BR" dirty="0"/>
              <a:t>Duas entradas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inversora e não inversora;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2138"/>
            <a:ext cx="5257800" cy="323519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400801" y="555311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9962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de circuitos com </a:t>
            </a:r>
            <a:r>
              <a:rPr lang="pt-BR" dirty="0" err="1"/>
              <a:t>amp-ops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Amplificador inversor;</a:t>
            </a:r>
          </a:p>
          <a:p>
            <a:pPr lvl="1"/>
            <a:r>
              <a:rPr lang="pt-BR" dirty="0"/>
              <a:t>Amplificador não inversor;</a:t>
            </a:r>
          </a:p>
          <a:p>
            <a:pPr lvl="1"/>
            <a:r>
              <a:rPr lang="pt-BR" dirty="0"/>
              <a:t>Amplificador somador;</a:t>
            </a:r>
          </a:p>
          <a:p>
            <a:pPr lvl="1"/>
            <a:r>
              <a:rPr lang="pt-BR" dirty="0"/>
              <a:t>Amplificador subtrator;</a:t>
            </a:r>
          </a:p>
          <a:p>
            <a:pPr lvl="1"/>
            <a:r>
              <a:rPr lang="pt-BR" dirty="0"/>
              <a:t>Buffer;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D5AAAF4-6F53-4C54-9264-6E22F588F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9984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7FF043-5174-4485-9143-B22C63E8E2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Qual a equação que descreve a saída </a:t>
            </a:r>
            <a:r>
              <a:rPr lang="pt-BR" dirty="0" err="1"/>
              <a:t>Vo</a:t>
            </a:r>
            <a:r>
              <a:rPr lang="pt-BR" dirty="0"/>
              <a:t>? Qual o valor de </a:t>
            </a:r>
            <a:r>
              <a:rPr lang="pt-BR" dirty="0" err="1"/>
              <a:t>Vo</a:t>
            </a:r>
            <a:r>
              <a:rPr lang="pt-BR" dirty="0"/>
              <a:t> para Va = 2 V e </a:t>
            </a:r>
            <a:r>
              <a:rPr lang="pt-BR" dirty="0" err="1"/>
              <a:t>Vb</a:t>
            </a:r>
            <a:r>
              <a:rPr lang="pt-BR" dirty="0"/>
              <a:t> = -4 V?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40D217-4F01-4535-A11F-54BD58EF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559097"/>
            <a:ext cx="8222674" cy="33575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D1170F7-A2F1-44AA-9E3D-F6CDA7F9A674}"/>
              </a:ext>
            </a:extLst>
          </p:cNvPr>
          <p:cNvSpPr/>
          <p:nvPr/>
        </p:nvSpPr>
        <p:spPr>
          <a:xfrm>
            <a:off x="4778923" y="3778188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6704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8D8F9B3-B3A5-4BA2-98B7-800BE3C76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Simulando circuitos simples com </a:t>
            </a:r>
            <a:r>
              <a:rPr lang="pt-BR" dirty="0" err="1"/>
              <a:t>amp-op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2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2.bmp">
            <a:extLst>
              <a:ext uri="{FF2B5EF4-FFF2-40B4-BE49-F238E27FC236}">
                <a16:creationId xmlns:a16="http://schemas.microsoft.com/office/drawing/2014/main" id="{695511C1-C189-4CA9-9411-6F4DB040B74B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55" y="1455409"/>
            <a:ext cx="5673628" cy="3056999"/>
          </a:xfrm>
          <a:prstGeom prst="rect">
            <a:avLst/>
          </a:prstGeom>
        </p:spPr>
      </p:pic>
      <p:pic>
        <p:nvPicPr>
          <p:cNvPr id="6" name="Picture 2" descr="aoo">
            <a:extLst>
              <a:ext uri="{FF2B5EF4-FFF2-40B4-BE49-F238E27FC236}">
                <a16:creationId xmlns:a16="http://schemas.microsoft.com/office/drawing/2014/main" id="{D1C3B19E-3B20-42C8-9AAC-AC4D60DB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10" y="1455409"/>
            <a:ext cx="4052439" cy="39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8EBF09-90BE-4CD8-AA35-B33ED2E74D13}"/>
              </a:ext>
            </a:extLst>
          </p:cNvPr>
          <p:cNvSpPr txBox="1"/>
          <p:nvPr/>
        </p:nvSpPr>
        <p:spPr>
          <a:xfrm>
            <a:off x="1993062" y="1094509"/>
            <a:ext cx="3312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Amplificador Inversor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5CD1CE-796E-4ED8-A0EF-A3B409B024E4}"/>
              </a:ext>
            </a:extLst>
          </p:cNvPr>
          <p:cNvSpPr txBox="1"/>
          <p:nvPr/>
        </p:nvSpPr>
        <p:spPr>
          <a:xfrm>
            <a:off x="6886174" y="932189"/>
            <a:ext cx="4016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Amplificador Não-Inversor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4EE456-407F-48EF-B927-10B476E358C0}"/>
              </a:ext>
            </a:extLst>
          </p:cNvPr>
          <p:cNvSpPr/>
          <p:nvPr/>
        </p:nvSpPr>
        <p:spPr>
          <a:xfrm>
            <a:off x="2444012" y="44333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C89892-8F67-4999-B5AA-D9AC12CF22BF}"/>
              </a:ext>
            </a:extLst>
          </p:cNvPr>
          <p:cNvSpPr/>
          <p:nvPr/>
        </p:nvSpPr>
        <p:spPr>
          <a:xfrm>
            <a:off x="6608416" y="5597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253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3.bmp">
            <a:extLst>
              <a:ext uri="{FF2B5EF4-FFF2-40B4-BE49-F238E27FC236}">
                <a16:creationId xmlns:a16="http://schemas.microsoft.com/office/drawing/2014/main" id="{957261D3-EF5A-4856-B7CE-F405665C4FBB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724" y="2177454"/>
            <a:ext cx="5454276" cy="3294870"/>
          </a:xfrm>
          <a:prstGeom prst="rect">
            <a:avLst/>
          </a:prstGeom>
        </p:spPr>
      </p:pic>
      <p:pic>
        <p:nvPicPr>
          <p:cNvPr id="6" name="Imagem 5" descr="ampop 4.bmp">
            <a:extLst>
              <a:ext uri="{FF2B5EF4-FFF2-40B4-BE49-F238E27FC236}">
                <a16:creationId xmlns:a16="http://schemas.microsoft.com/office/drawing/2014/main" id="{A912AAEF-099B-4E37-BC6E-4A17503AEC57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8144" y="1017466"/>
            <a:ext cx="5492132" cy="2758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F69BD4-945F-494E-963D-FB972323D0E9}"/>
              </a:ext>
            </a:extLst>
          </p:cNvPr>
          <p:cNvSpPr txBox="1"/>
          <p:nvPr/>
        </p:nvSpPr>
        <p:spPr>
          <a:xfrm>
            <a:off x="1731818" y="1457499"/>
            <a:ext cx="276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Somador Inversor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6B93EA-CFE0-4B27-B21D-A7BEB2B4BDD4}"/>
              </a:ext>
            </a:extLst>
          </p:cNvPr>
          <p:cNvSpPr txBox="1"/>
          <p:nvPr/>
        </p:nvSpPr>
        <p:spPr>
          <a:xfrm>
            <a:off x="7195105" y="573770"/>
            <a:ext cx="341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Somador não-inversor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A3F5A3-6A4C-4AF9-A772-1885CE35372D}"/>
              </a:ext>
            </a:extLst>
          </p:cNvPr>
          <p:cNvSpPr/>
          <p:nvPr/>
        </p:nvSpPr>
        <p:spPr>
          <a:xfrm>
            <a:off x="2444012" y="55972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38C620-F7C5-4114-884A-C5C7FE1C562F}"/>
              </a:ext>
            </a:extLst>
          </p:cNvPr>
          <p:cNvSpPr/>
          <p:nvPr/>
        </p:nvSpPr>
        <p:spPr>
          <a:xfrm>
            <a:off x="7656441" y="369631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13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mpop 5.bmp">
            <a:extLst>
              <a:ext uri="{FF2B5EF4-FFF2-40B4-BE49-F238E27FC236}">
                <a16:creationId xmlns:a16="http://schemas.microsoft.com/office/drawing/2014/main" id="{1E50A82C-A2E7-4294-93D7-EAB5CAE2227E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614" y="1485447"/>
            <a:ext cx="5717563" cy="4098174"/>
          </a:xfrm>
          <a:prstGeom prst="rect">
            <a:avLst/>
          </a:prstGeom>
        </p:spPr>
      </p:pic>
      <p:pic>
        <p:nvPicPr>
          <p:cNvPr id="6" name="Picture 2" descr="Resultado de imagem para buffer com amp op">
            <a:extLst>
              <a:ext uri="{FF2B5EF4-FFF2-40B4-BE49-F238E27FC236}">
                <a16:creationId xmlns:a16="http://schemas.microsoft.com/office/drawing/2014/main" id="{326EA178-759D-480E-A8EC-1D7429FF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02" y="798381"/>
            <a:ext cx="5119191" cy="38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EC16D6-E992-40F4-BF9F-736C1C755E4A}"/>
              </a:ext>
            </a:extLst>
          </p:cNvPr>
          <p:cNvSpPr txBox="1"/>
          <p:nvPr/>
        </p:nvSpPr>
        <p:spPr>
          <a:xfrm>
            <a:off x="2322606" y="934279"/>
            <a:ext cx="156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Subtrator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6B30D-DE5B-481A-8A67-49C527D7CE69}"/>
              </a:ext>
            </a:extLst>
          </p:cNvPr>
          <p:cNvSpPr txBox="1"/>
          <p:nvPr/>
        </p:nvSpPr>
        <p:spPr>
          <a:xfrm>
            <a:off x="8307769" y="863323"/>
            <a:ext cx="107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Buffer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989A6D-0642-4F61-B6D3-E27BF084718B}"/>
              </a:ext>
            </a:extLst>
          </p:cNvPr>
          <p:cNvSpPr/>
          <p:nvPr/>
        </p:nvSpPr>
        <p:spPr>
          <a:xfrm>
            <a:off x="2322606" y="55979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9D8FF0-EA3E-46F4-A68C-439454259FBD}"/>
              </a:ext>
            </a:extLst>
          </p:cNvPr>
          <p:cNvSpPr/>
          <p:nvPr/>
        </p:nvSpPr>
        <p:spPr>
          <a:xfrm>
            <a:off x="8013539" y="36713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elaborada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071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473</Words>
  <Application>Microsoft Office PowerPoint</Application>
  <PresentationFormat>Widescreen</PresentationFormat>
  <Paragraphs>99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Multisim online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  <vt:lpstr>Diodo semicondutor</vt:lpstr>
      <vt:lpstr>Apresentação do PowerPoint</vt:lpstr>
      <vt:lpstr>Diodo Zener</vt:lpstr>
      <vt:lpstr>Transistores bipolares de junção</vt:lpstr>
      <vt:lpstr>Apresentação do PowerPoint</vt:lpstr>
      <vt:lpstr>Transistor de efeito de campo</vt:lpstr>
      <vt:lpstr>Amplificador operacional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195</cp:revision>
  <dcterms:created xsi:type="dcterms:W3CDTF">2019-05-25T16:55:55Z</dcterms:created>
  <dcterms:modified xsi:type="dcterms:W3CDTF">2020-11-25T23:24:15Z</dcterms:modified>
</cp:coreProperties>
</file>