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57"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62B9CE-3261-4715-9462-13EA0015FD3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9897A4B-517D-4B3F-B7B8-DD5DEC631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B1A05B0-8D51-4953-8F6C-C1833D01B96C}"/>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5" name="頁尾版面配置區 4">
            <a:extLst>
              <a:ext uri="{FF2B5EF4-FFF2-40B4-BE49-F238E27FC236}">
                <a16:creationId xmlns:a16="http://schemas.microsoft.com/office/drawing/2014/main" id="{7DD9C7EA-00F1-439D-8949-10A82BA0D77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E058FC-AF80-488B-98BA-B033AF51ED2C}"/>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3789244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361FC7-6A49-43A9-BF24-88DAE46DB11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2ECCA3B-E4ED-485B-87A6-5A1741F2121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42A2495-B129-4745-8B31-44FFA63646C7}"/>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5" name="頁尾版面配置區 4">
            <a:extLst>
              <a:ext uri="{FF2B5EF4-FFF2-40B4-BE49-F238E27FC236}">
                <a16:creationId xmlns:a16="http://schemas.microsoft.com/office/drawing/2014/main" id="{380A0D09-6336-4E6C-94EC-5DB12DCCAB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0A4CF2F-9317-498D-9007-0C49229527FB}"/>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275958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1E90010-2E52-4F37-8361-6F8FAE89B58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98EFD92-451D-4460-925B-C17F63A0A6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395D3C1-9E9D-41DF-AB37-A362606F6297}"/>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5" name="頁尾版面配置區 4">
            <a:extLst>
              <a:ext uri="{FF2B5EF4-FFF2-40B4-BE49-F238E27FC236}">
                <a16:creationId xmlns:a16="http://schemas.microsoft.com/office/drawing/2014/main" id="{A5063260-C4F7-400A-A281-B999F1277A5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170BBCA-CE9B-4070-937A-747E47F491A0}"/>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90133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31AFF7-A3D1-4B1A-8F6D-9283620E0CA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869473E-DBC8-4371-8B0B-D6FB115616E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B695C8B-F44D-49A4-A588-D02E29C3655D}"/>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5" name="頁尾版面配置區 4">
            <a:extLst>
              <a:ext uri="{FF2B5EF4-FFF2-40B4-BE49-F238E27FC236}">
                <a16:creationId xmlns:a16="http://schemas.microsoft.com/office/drawing/2014/main" id="{A3EDE5E9-94C9-489C-A75C-D187BD2A50B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2E5810C-4C8F-4D79-B5F0-65621EA61DEC}"/>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324386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1E47E3-F5C5-4ACA-8FC3-1CB5EB1747E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374B250-23A2-47C9-96D1-5D114B7B84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54E5554-2DB3-46BE-A7C8-EF503252E863}"/>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5" name="頁尾版面配置區 4">
            <a:extLst>
              <a:ext uri="{FF2B5EF4-FFF2-40B4-BE49-F238E27FC236}">
                <a16:creationId xmlns:a16="http://schemas.microsoft.com/office/drawing/2014/main" id="{91A630A5-85D5-4D5F-B941-63D979B63B1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F36434D-B92E-4FB3-A456-627334E28AC0}"/>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55362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53C24-A552-48F6-886F-391B382E284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38D4BE6-014C-4637-B185-F75E96BEF34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11A5385-EBF4-4405-84DB-D27D9E3EA1B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A347875-8194-44B8-A8AF-ECCBD94F1CC4}"/>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6" name="頁尾版面配置區 5">
            <a:extLst>
              <a:ext uri="{FF2B5EF4-FFF2-40B4-BE49-F238E27FC236}">
                <a16:creationId xmlns:a16="http://schemas.microsoft.com/office/drawing/2014/main" id="{CAD0D1F5-28A1-4A08-8402-E7B0782A57C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9BB10FF-F4DE-44E1-8F21-E06B49297416}"/>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217954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174230-54AC-4162-9D64-A8F4F5BBA86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CEBDF4B-B70D-453B-8AED-03C6886E0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38D3BB3-7917-443F-B788-93C7138A1DD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E768655-EAED-4516-82C0-60EF5772E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D93B9B6F-E23F-4F91-84DE-7E477C3B391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E96D6A0-3D6E-4B07-ACA1-698B6A2568DB}"/>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8" name="頁尾版面配置區 7">
            <a:extLst>
              <a:ext uri="{FF2B5EF4-FFF2-40B4-BE49-F238E27FC236}">
                <a16:creationId xmlns:a16="http://schemas.microsoft.com/office/drawing/2014/main" id="{A1C3C872-D4FF-4FBD-A36C-CB027A30888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F4444BF-EE1E-4759-B55E-913E720D7136}"/>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3607439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1FD39C-1F6D-4369-9DD8-D7DDDC274E2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6E79FDE-4E9E-4264-9C04-8C3D79BE7B2C}"/>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4" name="頁尾版面配置區 3">
            <a:extLst>
              <a:ext uri="{FF2B5EF4-FFF2-40B4-BE49-F238E27FC236}">
                <a16:creationId xmlns:a16="http://schemas.microsoft.com/office/drawing/2014/main" id="{C54EFED1-4C4E-4E8D-8B5C-62EADAC97D7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B657CFE-9519-41CE-B56C-3370C41B9223}"/>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244614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C4B0B3B-AB3E-4DB2-BA14-1CFC93B585CE}"/>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3" name="頁尾版面配置區 2">
            <a:extLst>
              <a:ext uri="{FF2B5EF4-FFF2-40B4-BE49-F238E27FC236}">
                <a16:creationId xmlns:a16="http://schemas.microsoft.com/office/drawing/2014/main" id="{F60BDBBE-0057-478C-B90F-57377F6D59E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67F02BB-9B88-4B6E-BD28-F067910DE26D}"/>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292053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1307C1-CFB6-43EC-ADF6-EBD4C0566D1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17F9D81-E6D7-427C-A765-849E08DAA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672A6BA-AAE3-4A37-AABD-5E0CE186E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7328C10-A41C-4CE5-A555-49809DF16FEB}"/>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6" name="頁尾版面配置區 5">
            <a:extLst>
              <a:ext uri="{FF2B5EF4-FFF2-40B4-BE49-F238E27FC236}">
                <a16:creationId xmlns:a16="http://schemas.microsoft.com/office/drawing/2014/main" id="{B6421FB8-0B28-42CA-AD95-A15C846AD03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D2DEB02-F75D-4F79-A7E6-4F3C2BBD4C09}"/>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148972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008076-8A54-4248-913A-BB89F4B1A91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665AB1C-CE65-4F5D-A704-0FF333122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517F079-609D-483D-BF88-D8551E303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32BCA8A-5A5A-4132-82D2-87FE0DE8A88F}"/>
              </a:ext>
            </a:extLst>
          </p:cNvPr>
          <p:cNvSpPr>
            <a:spLocks noGrp="1"/>
          </p:cNvSpPr>
          <p:nvPr>
            <p:ph type="dt" sz="half" idx="10"/>
          </p:nvPr>
        </p:nvSpPr>
        <p:spPr/>
        <p:txBody>
          <a:bodyPr/>
          <a:lstStyle/>
          <a:p>
            <a:fld id="{94476DB5-F9A9-4F00-8EA8-508B08ED7E7E}" type="datetimeFigureOut">
              <a:rPr lang="zh-TW" altLang="en-US" smtClean="0"/>
              <a:t>2022/4/10</a:t>
            </a:fld>
            <a:endParaRPr lang="zh-TW" altLang="en-US"/>
          </a:p>
        </p:txBody>
      </p:sp>
      <p:sp>
        <p:nvSpPr>
          <p:cNvPr id="6" name="頁尾版面配置區 5">
            <a:extLst>
              <a:ext uri="{FF2B5EF4-FFF2-40B4-BE49-F238E27FC236}">
                <a16:creationId xmlns:a16="http://schemas.microsoft.com/office/drawing/2014/main" id="{73C6EFA0-4691-41D0-B129-288241A28E9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7D0CDB-A502-4D48-B57F-EA16612B59AE}"/>
              </a:ext>
            </a:extLst>
          </p:cNvPr>
          <p:cNvSpPr>
            <a:spLocks noGrp="1"/>
          </p:cNvSpPr>
          <p:nvPr>
            <p:ph type="sldNum" sz="quarter" idx="12"/>
          </p:nvPr>
        </p:nvSpPr>
        <p:spPr/>
        <p:txBody>
          <a:body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423196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44FB98B-0947-49E4-B626-A74956A46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D424A7A-9E20-42CE-9053-36596AA11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C8A4757-9F00-425B-9256-DCA458B9E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76DB5-F9A9-4F00-8EA8-508B08ED7E7E}" type="datetimeFigureOut">
              <a:rPr lang="zh-TW" altLang="en-US" smtClean="0"/>
              <a:t>2022/4/10</a:t>
            </a:fld>
            <a:endParaRPr lang="zh-TW" altLang="en-US"/>
          </a:p>
        </p:txBody>
      </p:sp>
      <p:sp>
        <p:nvSpPr>
          <p:cNvPr id="5" name="頁尾版面配置區 4">
            <a:extLst>
              <a:ext uri="{FF2B5EF4-FFF2-40B4-BE49-F238E27FC236}">
                <a16:creationId xmlns:a16="http://schemas.microsoft.com/office/drawing/2014/main" id="{1EF5F06D-3286-4202-B504-668485E96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0C3F695-023B-49B2-B275-D313961496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5B0B8-0505-4A5B-9E3D-20050093C41F}" type="slidenum">
              <a:rPr lang="zh-TW" altLang="en-US" smtClean="0"/>
              <a:t>‹#›</a:t>
            </a:fld>
            <a:endParaRPr lang="zh-TW" altLang="en-US"/>
          </a:p>
        </p:txBody>
      </p:sp>
    </p:spTree>
    <p:extLst>
      <p:ext uri="{BB962C8B-B14F-4D97-AF65-F5344CB8AC3E}">
        <p14:creationId xmlns:p14="http://schemas.microsoft.com/office/powerpoint/2010/main" val="193464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651EB2-F501-4ED2-A695-F98AF9C6E668}"/>
              </a:ext>
            </a:extLst>
          </p:cNvPr>
          <p:cNvSpPr>
            <a:spLocks noGrp="1"/>
          </p:cNvSpPr>
          <p:nvPr>
            <p:ph type="ctrTitle"/>
          </p:nvPr>
        </p:nvSpPr>
        <p:spPr/>
        <p:txBody>
          <a:bodyPr/>
          <a:lstStyle/>
          <a:p>
            <a:r>
              <a:rPr lang="zh-TW" altLang="en-US" dirty="0"/>
              <a:t>期中報告</a:t>
            </a:r>
          </a:p>
        </p:txBody>
      </p:sp>
      <p:sp>
        <p:nvSpPr>
          <p:cNvPr id="3" name="副標題 2">
            <a:extLst>
              <a:ext uri="{FF2B5EF4-FFF2-40B4-BE49-F238E27FC236}">
                <a16:creationId xmlns:a16="http://schemas.microsoft.com/office/drawing/2014/main" id="{90DA8CAA-724A-420D-AF50-090C0D790935}"/>
              </a:ext>
            </a:extLst>
          </p:cNvPr>
          <p:cNvSpPr>
            <a:spLocks noGrp="1"/>
          </p:cNvSpPr>
          <p:nvPr>
            <p:ph type="subTitle" idx="1"/>
          </p:nvPr>
        </p:nvSpPr>
        <p:spPr/>
        <p:txBody>
          <a:bodyPr/>
          <a:lstStyle/>
          <a:p>
            <a:r>
              <a:rPr lang="en-US" altLang="zh-TW"/>
              <a:t>M103040069</a:t>
            </a:r>
            <a:r>
              <a:rPr lang="zh-TW" altLang="en-US"/>
              <a:t>簡志軒</a:t>
            </a:r>
            <a:endParaRPr lang="zh-TW" altLang="en-US" dirty="0"/>
          </a:p>
        </p:txBody>
      </p:sp>
    </p:spTree>
    <p:extLst>
      <p:ext uri="{BB962C8B-B14F-4D97-AF65-F5344CB8AC3E}">
        <p14:creationId xmlns:p14="http://schemas.microsoft.com/office/powerpoint/2010/main" val="2557669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1ED6C6-10F5-4BDE-AB05-F8EB8730DD1A}"/>
              </a:ext>
            </a:extLst>
          </p:cNvPr>
          <p:cNvSpPr>
            <a:spLocks noGrp="1"/>
          </p:cNvSpPr>
          <p:nvPr>
            <p:ph type="title"/>
          </p:nvPr>
        </p:nvSpPr>
        <p:spPr/>
        <p:txBody>
          <a:bodyPr/>
          <a:lstStyle/>
          <a:p>
            <a:r>
              <a:rPr lang="en-US" altLang="zh-TW" dirty="0"/>
              <a:t>Black Hole Algorithm</a:t>
            </a:r>
            <a:endParaRPr lang="zh-TW" altLang="en-US" dirty="0"/>
          </a:p>
        </p:txBody>
      </p:sp>
      <p:sp>
        <p:nvSpPr>
          <p:cNvPr id="3" name="內容版面配置區 2">
            <a:extLst>
              <a:ext uri="{FF2B5EF4-FFF2-40B4-BE49-F238E27FC236}">
                <a16:creationId xmlns:a16="http://schemas.microsoft.com/office/drawing/2014/main" id="{3CC32D88-A50F-48B7-BEBC-75665B4E9AEE}"/>
              </a:ext>
            </a:extLst>
          </p:cNvPr>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1. Black hole algorithm starts with an initial population of candidate solutions. </a:t>
            </a:r>
          </a:p>
          <a:p>
            <a:r>
              <a:rPr lang="en-US" altLang="zh-TW" dirty="0">
                <a:latin typeface="Times New Roman" panose="02020603050405020304" pitchFamily="18" charset="0"/>
                <a:cs typeface="Times New Roman" panose="02020603050405020304" pitchFamily="18" charset="0"/>
              </a:rPr>
              <a:t>2. At each iteration of the Black Hole, the best candidate is selected to be the black hole and the rest form the normal stars. After the initialization process, the black hole starts pulling stars around it.</a:t>
            </a:r>
          </a:p>
          <a:p>
            <a:r>
              <a:rPr lang="en-US" altLang="zh-TW" dirty="0">
                <a:latin typeface="Times New Roman" panose="02020603050405020304" pitchFamily="18" charset="0"/>
                <a:cs typeface="Times New Roman" panose="02020603050405020304" pitchFamily="18" charset="0"/>
              </a:rPr>
              <a:t> 3. If a star gets too close to the black hole it will be swallowed by the black hole. In such a case, a new </a:t>
            </a:r>
            <a:r>
              <a:rPr lang="en-US" altLang="zh-TW">
                <a:latin typeface="Times New Roman" panose="02020603050405020304" pitchFamily="18" charset="0"/>
                <a:cs typeface="Times New Roman" panose="02020603050405020304" pitchFamily="18" charset="0"/>
              </a:rPr>
              <a:t>star is </a:t>
            </a:r>
            <a:r>
              <a:rPr lang="en-US" altLang="zh-TW" dirty="0">
                <a:latin typeface="Times New Roman" panose="02020603050405020304" pitchFamily="18" charset="0"/>
                <a:cs typeface="Times New Roman" panose="02020603050405020304" pitchFamily="18" charset="0"/>
              </a:rPr>
              <a:t>randomly generated and placed in the search space and starts a new search.</a:t>
            </a:r>
            <a:endParaRPr lang="zh-TW"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18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72D37C-4E6A-45B0-9608-1687573593E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簡介</a:t>
            </a:r>
          </a:p>
        </p:txBody>
      </p:sp>
      <p:sp>
        <p:nvSpPr>
          <p:cNvPr id="3" name="內容版面配置區 2">
            <a:extLst>
              <a:ext uri="{FF2B5EF4-FFF2-40B4-BE49-F238E27FC236}">
                <a16:creationId xmlns:a16="http://schemas.microsoft.com/office/drawing/2014/main" id="{17DC32DA-D017-40F5-99B7-10603D522063}"/>
              </a:ext>
            </a:extLst>
          </p:cNvPr>
          <p:cNvSpPr>
            <a:spLocks noGrp="1"/>
          </p:cNvSpPr>
          <p:nvPr>
            <p:ph idx="1"/>
          </p:nvPr>
        </p:nvSpPr>
        <p:spPr/>
        <p:txBody>
          <a:bodyPr>
            <a:normAutofit/>
          </a:bodyPr>
          <a:lstStyle/>
          <a:p>
            <a:r>
              <a:rPr lang="zh-TW" altLang="en-US" sz="2400" dirty="0">
                <a:effectLst/>
                <a:latin typeface="標楷體" panose="03000509000000000000" pitchFamily="65" charset="-120"/>
                <a:ea typeface="標楷體" panose="03000509000000000000" pitchFamily="65" charset="-120"/>
                <a:cs typeface="Times New Roman" panose="02020603050405020304" pitchFamily="18" charset="0"/>
              </a:rPr>
              <a:t>黑洞演算法</a:t>
            </a:r>
            <a:r>
              <a:rPr lang="zh-TW" altLang="zh-TW" sz="2400" dirty="0">
                <a:effectLst/>
                <a:latin typeface="標楷體" panose="03000509000000000000" pitchFamily="65" charset="-120"/>
                <a:ea typeface="標楷體" panose="03000509000000000000" pitchFamily="65" charset="-120"/>
                <a:cs typeface="Times New Roman" panose="02020603050405020304" pitchFamily="18" charset="0"/>
              </a:rPr>
              <a:t>在</a:t>
            </a:r>
            <a:r>
              <a:rPr lang="en-US" altLang="zh-TW" sz="2400" dirty="0">
                <a:effectLst/>
                <a:latin typeface="標楷體" panose="03000509000000000000" pitchFamily="65" charset="-120"/>
                <a:ea typeface="標楷體" panose="03000509000000000000" pitchFamily="65" charset="-120"/>
                <a:cs typeface="Times New Roman" panose="02020603050405020304" pitchFamily="18" charset="0"/>
              </a:rPr>
              <a:t>2013</a:t>
            </a:r>
            <a:r>
              <a:rPr lang="zh-TW" altLang="zh-TW" sz="2400" dirty="0">
                <a:effectLst/>
                <a:latin typeface="標楷體" panose="03000509000000000000" pitchFamily="65" charset="-120"/>
                <a:ea typeface="標楷體" panose="03000509000000000000" pitchFamily="65" charset="-120"/>
                <a:cs typeface="Times New Roman" panose="02020603050405020304" pitchFamily="18" charset="0"/>
              </a:rPr>
              <a:t>年提出</a:t>
            </a:r>
            <a:r>
              <a:rPr lang="zh-TW" altLang="en-US" sz="2400" dirty="0">
                <a:effectLst/>
                <a:latin typeface="標楷體" panose="03000509000000000000" pitchFamily="65" charset="-120"/>
                <a:ea typeface="標楷體" panose="03000509000000000000" pitchFamily="65" charset="-120"/>
                <a:cs typeface="Times New Roman" panose="02020603050405020304" pitchFamily="18" charset="0"/>
              </a:rPr>
              <a:t>，演算法的</a:t>
            </a:r>
            <a:r>
              <a:rPr lang="zh-TW" altLang="zh-TW" sz="2400" dirty="0">
                <a:effectLst/>
                <a:latin typeface="標楷體" panose="03000509000000000000" pitchFamily="65" charset="-120"/>
                <a:ea typeface="標楷體" panose="03000509000000000000" pitchFamily="65" charset="-120"/>
                <a:cs typeface="Times New Roman" panose="02020603050405020304" pitchFamily="18" charset="0"/>
              </a:rPr>
              <a:t>靈感來自於黑洞現象</a:t>
            </a:r>
            <a:r>
              <a:rPr lang="zh-TW" altLang="en-US" sz="2400" dirty="0">
                <a:effectLst/>
                <a:latin typeface="標楷體" panose="03000509000000000000" pitchFamily="65" charset="-120"/>
                <a:ea typeface="標楷體" panose="03000509000000000000" pitchFamily="65" charset="-120"/>
                <a:cs typeface="Times New Roman" panose="02020603050405020304" pitchFamily="18" charset="0"/>
              </a:rPr>
              <a:t>，</a:t>
            </a:r>
            <a:r>
              <a:rPr lang="zh-TW" altLang="zh-TW" sz="2400" dirty="0">
                <a:effectLst/>
                <a:latin typeface="標楷體" panose="03000509000000000000" pitchFamily="65" charset="-120"/>
                <a:ea typeface="標楷體" panose="03000509000000000000" pitchFamily="65" charset="-120"/>
                <a:cs typeface="Times New Roman" panose="02020603050405020304" pitchFamily="18" charset="0"/>
              </a:rPr>
              <a:t>並試圖模仿其吸引空間中其他恆星的特性</a:t>
            </a:r>
            <a:r>
              <a:rPr lang="zh-TW" altLang="en-US" sz="2400" dirty="0">
                <a:latin typeface="標楷體" panose="03000509000000000000" pitchFamily="65" charset="-120"/>
                <a:ea typeface="標楷體" panose="03000509000000000000" pitchFamily="65" charset="-120"/>
                <a:cs typeface="Times New Roman" panose="02020603050405020304" pitchFamily="18" charset="0"/>
              </a:rPr>
              <a:t>。</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9648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832071-731B-4698-9A59-AF2A428403C0}"/>
              </a:ext>
            </a:extLst>
          </p:cNvPr>
          <p:cNvSpPr>
            <a:spLocks noGrp="1"/>
          </p:cNvSpPr>
          <p:nvPr>
            <p:ph type="title"/>
          </p:nvPr>
        </p:nvSpPr>
        <p:spPr/>
        <p:txBody>
          <a:bodyPr/>
          <a:lstStyle/>
          <a:p>
            <a:r>
              <a:rPr lang="zh-TW" altLang="en-US" dirty="0"/>
              <a:t>黑洞演算法</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3497488-C9B1-4060-BBF6-64CBA0EC8657}"/>
                  </a:ext>
                </a:extLst>
              </p:cNvPr>
              <p:cNvSpPr>
                <a:spLocks noGrp="1"/>
              </p:cNvSpPr>
              <p:nvPr>
                <p:ph idx="1"/>
              </p:nvPr>
            </p:nvSpPr>
            <p:spPr/>
            <p:txBody>
              <a:bodyPr/>
              <a:lstStyle/>
              <a:p>
                <a:pPr marL="514350" indent="-514350">
                  <a:buFont typeface="+mj-lt"/>
                  <a:buAutoNum type="arabicPeriod"/>
                </a:pPr>
                <a:r>
                  <a:rPr lang="zh-TW" altLang="en-US" dirty="0"/>
                  <a:t>隨機生成一群解，並計算其</a:t>
                </a:r>
                <a:r>
                  <a:rPr lang="en-US" altLang="zh-TW" dirty="0"/>
                  <a:t>fitness value</a:t>
                </a:r>
                <a:r>
                  <a:rPr lang="zh-TW" altLang="en-US" dirty="0"/>
                  <a:t>，將最佳解視為黑洞。</a:t>
                </a:r>
                <a:endParaRPr lang="en-US" altLang="zh-TW" dirty="0"/>
              </a:p>
              <a:p>
                <a:pPr marL="514350" indent="-514350">
                  <a:buFont typeface="+mj-lt"/>
                  <a:buAutoNum type="arabicPeriod"/>
                </a:pPr>
                <a:r>
                  <a:rPr lang="zh-TW" altLang="en-US" dirty="0"/>
                  <a:t>所有星星根據以下公式往黑洞的方向移動。</a:t>
                </a:r>
                <a:endParaRPr lang="en-US" altLang="zh-TW" dirty="0"/>
              </a:p>
              <a:p>
                <a:pPr marL="457200" lvl="1" indent="0">
                  <a:buNone/>
                </a:pPr>
                <a:r>
                  <a:rPr lang="zh-TW" altLang="zh-TW" dirty="0">
                    <a:ea typeface="Calibri" panose="020F0502020204030204" pitchFamily="34" charset="0"/>
                    <a:cs typeface="Times New Roman" panose="02020603050405020304" pitchFamily="18" charset="0"/>
                  </a:rPr>
                  <a:t> </a:t>
                </a:r>
                <a14:m>
                  <m:oMath xmlns:m="http://schemas.openxmlformats.org/officeDocument/2006/math">
                    <m:sSub>
                      <m:sSubPr>
                        <m:ctrlPr>
                          <a:rPr lang="zh-TW"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i="1">
                            <a:latin typeface="Cambria Math" panose="02040503050406030204" pitchFamily="18" charset="0"/>
                            <a:ea typeface="標楷體" panose="03000509000000000000" pitchFamily="65" charset="-120"/>
                            <a:cs typeface="Times New Roman" panose="02020603050405020304" pitchFamily="18" charset="0"/>
                          </a:rPr>
                          <m:t>𝑖</m:t>
                        </m:r>
                      </m:sub>
                    </m:sSub>
                    <m:d>
                      <m:dPr>
                        <m:ctrlPr>
                          <a:rPr lang="zh-TW"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標楷體" panose="03000509000000000000" pitchFamily="65" charset="-120"/>
                            <a:cs typeface="Times New Roman" panose="02020603050405020304" pitchFamily="18" charset="0"/>
                          </a:rPr>
                          <m:t>𝑡</m:t>
                        </m:r>
                        <m:r>
                          <a:rPr lang="en-US" altLang="zh-TW" i="1">
                            <a:latin typeface="Cambria Math" panose="02040503050406030204" pitchFamily="18" charset="0"/>
                            <a:ea typeface="標楷體" panose="03000509000000000000" pitchFamily="65" charset="-120"/>
                            <a:cs typeface="Times New Roman" panose="02020603050405020304" pitchFamily="18" charset="0"/>
                          </a:rPr>
                          <m:t>+</m:t>
                        </m:r>
                        <m:r>
                          <a:rPr lang="en-US" altLang="zh-TW">
                            <a:latin typeface="Cambria Math" panose="02040503050406030204" pitchFamily="18" charset="0"/>
                            <a:ea typeface="標楷體" panose="03000509000000000000" pitchFamily="65" charset="-120"/>
                            <a:cs typeface="Times New Roman" panose="02020603050405020304" pitchFamily="18" charset="0"/>
                          </a:rPr>
                          <m:t>1</m:t>
                        </m:r>
                      </m:e>
                    </m:d>
                  </m:oMath>
                </a14:m>
                <a:r>
                  <a:rPr lang="en-US" altLang="zh-TW" dirty="0">
                    <a:latin typeface="Calibri" panose="020F0502020204030204" pitchFamily="34" charset="0"/>
                    <a:ea typeface="標楷體" panose="03000509000000000000" pitchFamily="65" charset="-120"/>
                    <a:cs typeface="Times New Roman" panose="02020603050405020304" pitchFamily="18" charset="0"/>
                  </a:rPr>
                  <a:t>=</a:t>
                </a:r>
                <a14:m>
                  <m:oMath xmlns:m="http://schemas.openxmlformats.org/officeDocument/2006/math">
                    <m:sSub>
                      <m:sSubPr>
                        <m:ctrlPr>
                          <a:rPr lang="zh-TW"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i="1">
                            <a:latin typeface="Cambria Math" panose="02040503050406030204" pitchFamily="18" charset="0"/>
                            <a:ea typeface="標楷體" panose="03000509000000000000" pitchFamily="65" charset="-120"/>
                            <a:cs typeface="Times New Roman" panose="02020603050405020304" pitchFamily="18" charset="0"/>
                          </a:rPr>
                          <m:t>𝑖</m:t>
                        </m:r>
                      </m:sub>
                    </m:sSub>
                    <m:d>
                      <m:dPr>
                        <m:ctrlPr>
                          <a:rPr lang="zh-TW"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標楷體" panose="03000509000000000000" pitchFamily="65" charset="-120"/>
                            <a:cs typeface="Times New Roman" panose="02020603050405020304" pitchFamily="18" charset="0"/>
                          </a:rPr>
                          <m:t>𝑡</m:t>
                        </m:r>
                      </m:e>
                    </m:d>
                  </m:oMath>
                </a14:m>
                <a:r>
                  <a:rPr lang="en-US" altLang="zh-TW" dirty="0">
                    <a:latin typeface="Calibri" panose="020F0502020204030204" pitchFamily="34" charset="0"/>
                    <a:ea typeface="標楷體" panose="03000509000000000000" pitchFamily="65" charset="-120"/>
                    <a:cs typeface="Times New Roman" panose="02020603050405020304" pitchFamily="18" charset="0"/>
                  </a:rPr>
                  <a:t>+r*</a:t>
                </a:r>
                <a14:m>
                  <m:oMath xmlns:m="http://schemas.openxmlformats.org/officeDocument/2006/math">
                    <m:d>
                      <m:dPr>
                        <m:ctrlPr>
                          <a:rPr lang="zh-TW" altLang="zh-TW" i="1">
                            <a:latin typeface="Cambria Math" panose="02040503050406030204" pitchFamily="18" charset="0"/>
                            <a:ea typeface="Cambria Math" panose="02040503050406030204" pitchFamily="18" charset="0"/>
                          </a:rPr>
                        </m:ctrlPr>
                      </m:dPr>
                      <m:e>
                        <m:sSub>
                          <m:sSubPr>
                            <m:ctrlPr>
                              <a:rPr lang="zh-TW"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i="1">
                                <a:latin typeface="Cambria Math" panose="02040503050406030204" pitchFamily="18" charset="0"/>
                                <a:ea typeface="標楷體" panose="03000509000000000000" pitchFamily="65" charset="-120"/>
                                <a:cs typeface="Times New Roman" panose="02020603050405020304" pitchFamily="18" charset="0"/>
                              </a:rPr>
                              <m:t>𝐵𝐻</m:t>
                            </m:r>
                          </m:sub>
                        </m:sSub>
                        <m:d>
                          <m:dPr>
                            <m:ctrlPr>
                              <a:rPr lang="zh-TW"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標楷體" panose="03000509000000000000" pitchFamily="65" charset="-120"/>
                                <a:cs typeface="Times New Roman" panose="02020603050405020304" pitchFamily="18" charset="0"/>
                              </a:rPr>
                              <m:t>𝑡</m:t>
                            </m:r>
                          </m:e>
                        </m:d>
                        <m:sSub>
                          <m:sSubPr>
                            <m:ctrlPr>
                              <a:rPr lang="zh-TW" altLang="zh-TW" i="1">
                                <a:latin typeface="Cambria Math" panose="02040503050406030204" pitchFamily="18" charset="0"/>
                                <a:ea typeface="Cambria Math" panose="02040503050406030204" pitchFamily="18" charset="0"/>
                              </a:rPr>
                            </m:ctrlPr>
                          </m:sSubPr>
                          <m:e>
                            <m:r>
                              <a:rPr lang="zh-TW" altLang="en-US" i="1">
                                <a:latin typeface="Cambria Math" panose="02040503050406030204" pitchFamily="18" charset="0"/>
                                <a:ea typeface="MS Gothic" panose="020B0609070205080204" pitchFamily="49" charset="-128"/>
                                <a:cs typeface="MS Gothic" panose="020B0609070205080204" pitchFamily="49" charset="-128"/>
                              </a:rPr>
                              <m:t>−</m:t>
                            </m:r>
                            <m:r>
                              <a:rPr lang="en-US" altLang="zh-TW" i="1">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i="1">
                                <a:latin typeface="Cambria Math" panose="02040503050406030204" pitchFamily="18" charset="0"/>
                                <a:ea typeface="標楷體" panose="03000509000000000000" pitchFamily="65" charset="-120"/>
                                <a:cs typeface="Times New Roman" panose="02020603050405020304" pitchFamily="18" charset="0"/>
                              </a:rPr>
                              <m:t>𝑖</m:t>
                            </m:r>
                          </m:sub>
                        </m:sSub>
                        <m:d>
                          <m:dPr>
                            <m:ctrlPr>
                              <a:rPr lang="zh-TW"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標楷體" panose="03000509000000000000" pitchFamily="65" charset="-120"/>
                                <a:cs typeface="Times New Roman" panose="02020603050405020304" pitchFamily="18" charset="0"/>
                              </a:rPr>
                              <m:t>𝑡</m:t>
                            </m:r>
                          </m:e>
                        </m:d>
                      </m:e>
                    </m:d>
                  </m:oMath>
                </a14:m>
                <a:endParaRPr lang="en-US" altLang="zh-TW" dirty="0"/>
              </a:p>
              <a:p>
                <a:pPr marL="514350" indent="-514350">
                  <a:buFont typeface="+mj-lt"/>
                  <a:buAutoNum type="arabicPeriod"/>
                </a:pPr>
                <a:r>
                  <a:rPr lang="zh-TW" altLang="en-US" dirty="0"/>
                  <a:t>刪除在黑洞半徑內的星星並隨機生成一顆新的星星。</a:t>
                </a:r>
                <a:endParaRPr lang="en-US" altLang="zh-TW" dirty="0"/>
              </a:p>
              <a:p>
                <a:pPr marL="457200" lvl="1" indent="0">
                  <a:buNone/>
                </a:pPr>
                <a:r>
                  <a:rPr lang="en-US" altLang="zh-TW" sz="1800" b="1" dirty="0">
                    <a:effectLst/>
                    <a:latin typeface="Calibri" panose="020F0502020204030204" pitchFamily="34" charset="0"/>
                    <a:ea typeface="標楷體" panose="03000509000000000000" pitchFamily="65" charset="-120"/>
                    <a:cs typeface="Times New Roman" panose="02020603050405020304" pitchFamily="18" charset="0"/>
                  </a:rPr>
                  <a:t>R =</a:t>
                </a:r>
                <a14:m>
                  <m:oMath xmlns:m="http://schemas.openxmlformats.org/officeDocument/2006/math">
                    <m:r>
                      <a:rPr lang="en-US" altLang="zh-TW" sz="1800" b="1" i="1">
                        <a:effectLst/>
                        <a:latin typeface="Cambria Math" panose="02040503050406030204" pitchFamily="18" charset="0"/>
                        <a:ea typeface="標楷體" panose="03000509000000000000" pitchFamily="65" charset="-120"/>
                        <a:cs typeface="Times New Roman" panose="02020603050405020304" pitchFamily="18" charset="0"/>
                      </a:rPr>
                      <m:t> </m:t>
                    </m:r>
                    <m:f>
                      <m:fPr>
                        <m:ctrlPr>
                          <a:rPr lang="zh-TW" altLang="zh-TW" sz="1800" b="1" i="1">
                            <a:effectLst/>
                            <a:latin typeface="Cambria Math" panose="02040503050406030204" pitchFamily="18" charset="0"/>
                            <a:ea typeface="Cambria Math" panose="02040503050406030204" pitchFamily="18" charset="0"/>
                          </a:rPr>
                        </m:ctrlPr>
                      </m:fPr>
                      <m:num>
                        <m:sSub>
                          <m:sSubPr>
                            <m:ctrlPr>
                              <a:rPr lang="zh-TW" altLang="zh-TW" sz="1800" b="1" i="1">
                                <a:effectLst/>
                                <a:latin typeface="Cambria Math" panose="02040503050406030204" pitchFamily="18" charset="0"/>
                                <a:ea typeface="Cambria Math" panose="02040503050406030204" pitchFamily="18" charset="0"/>
                              </a:rPr>
                            </m:ctrlPr>
                          </m:sSubPr>
                          <m:e>
                            <m:r>
                              <a:rPr lang="en-US" altLang="zh-TW" sz="1800" b="1" i="1">
                                <a:effectLst/>
                                <a:latin typeface="Cambria Math" panose="02040503050406030204" pitchFamily="18" charset="0"/>
                                <a:ea typeface="標楷體" panose="03000509000000000000" pitchFamily="65" charset="-120"/>
                                <a:cs typeface="Times New Roman" panose="02020603050405020304" pitchFamily="18" charset="0"/>
                              </a:rPr>
                              <m:t>𝒇</m:t>
                            </m:r>
                          </m:e>
                          <m:sub>
                            <m:r>
                              <a:rPr lang="en-US" altLang="zh-TW" sz="1800" b="1" i="1">
                                <a:effectLst/>
                                <a:latin typeface="Cambria Math" panose="02040503050406030204" pitchFamily="18" charset="0"/>
                                <a:ea typeface="標楷體" panose="03000509000000000000" pitchFamily="65" charset="-120"/>
                                <a:cs typeface="Times New Roman" panose="02020603050405020304" pitchFamily="18" charset="0"/>
                              </a:rPr>
                              <m:t>𝒃𝒉</m:t>
                            </m:r>
                          </m:sub>
                        </m:sSub>
                      </m:num>
                      <m:den>
                        <m:sSubSup>
                          <m:sSubSupPr>
                            <m:ctrlPr>
                              <a:rPr lang="zh-TW" altLang="zh-TW" sz="1800" b="1" i="1">
                                <a:effectLst/>
                                <a:latin typeface="Cambria Math" panose="02040503050406030204" pitchFamily="18" charset="0"/>
                                <a:ea typeface="Cambria Math" panose="02040503050406030204" pitchFamily="18" charset="0"/>
                              </a:rPr>
                            </m:ctrlPr>
                          </m:sSubSupPr>
                          <m:e>
                            <m:r>
                              <a:rPr lang="en-US" altLang="zh-TW" sz="1800" b="1" i="1">
                                <a:effectLst/>
                                <a:latin typeface="Cambria Math" panose="02040503050406030204" pitchFamily="18" charset="0"/>
                                <a:ea typeface="標楷體" panose="03000509000000000000" pitchFamily="65" charset="-120"/>
                                <a:cs typeface="Times New Roman" panose="02020603050405020304" pitchFamily="18" charset="0"/>
                              </a:rPr>
                              <m:t>𝜮</m:t>
                            </m:r>
                          </m:e>
                          <m:sub>
                            <m:r>
                              <a:rPr lang="en-US" altLang="zh-TW" sz="1800" b="1" i="1">
                                <a:effectLst/>
                                <a:latin typeface="Cambria Math" panose="02040503050406030204" pitchFamily="18" charset="0"/>
                                <a:ea typeface="標楷體" panose="03000509000000000000" pitchFamily="65" charset="-120"/>
                                <a:cs typeface="Times New Roman" panose="02020603050405020304" pitchFamily="18" charset="0"/>
                              </a:rPr>
                              <m:t>𝒌</m:t>
                            </m:r>
                            <m:r>
                              <a:rPr lang="en-US" altLang="zh-TW" sz="1800" b="1" i="1">
                                <a:effectLst/>
                                <a:latin typeface="Cambria Math" panose="02040503050406030204" pitchFamily="18" charset="0"/>
                                <a:ea typeface="標楷體" panose="03000509000000000000" pitchFamily="65" charset="-120"/>
                                <a:cs typeface="Times New Roman" panose="02020603050405020304" pitchFamily="18" charset="0"/>
                              </a:rPr>
                              <m:t>=</m:t>
                            </m:r>
                            <m:r>
                              <a:rPr lang="en-US" altLang="zh-TW" sz="1800" b="1" i="1">
                                <a:effectLst/>
                                <a:latin typeface="Cambria Math" panose="02040503050406030204" pitchFamily="18" charset="0"/>
                                <a:ea typeface="標楷體" panose="03000509000000000000" pitchFamily="65" charset="-120"/>
                                <a:cs typeface="Times New Roman" panose="02020603050405020304" pitchFamily="18" charset="0"/>
                              </a:rPr>
                              <m:t>𝟏</m:t>
                            </m:r>
                          </m:sub>
                          <m:sup>
                            <m:r>
                              <a:rPr lang="en-US" altLang="zh-TW" sz="1800" b="1" i="1">
                                <a:effectLst/>
                                <a:latin typeface="Cambria Math" panose="02040503050406030204" pitchFamily="18" charset="0"/>
                                <a:ea typeface="標楷體" panose="03000509000000000000" pitchFamily="65" charset="-120"/>
                                <a:cs typeface="Times New Roman" panose="02020603050405020304" pitchFamily="18" charset="0"/>
                              </a:rPr>
                              <m:t>𝒏</m:t>
                            </m:r>
                          </m:sup>
                        </m:sSubSup>
                        <m:sSub>
                          <m:sSubPr>
                            <m:ctrlPr>
                              <a:rPr lang="zh-TW" altLang="zh-TW" sz="1800" b="1" i="1">
                                <a:effectLst/>
                                <a:latin typeface="Cambria Math" panose="02040503050406030204" pitchFamily="18" charset="0"/>
                                <a:ea typeface="Cambria Math" panose="02040503050406030204" pitchFamily="18" charset="0"/>
                              </a:rPr>
                            </m:ctrlPr>
                          </m:sSubPr>
                          <m:e>
                            <m:r>
                              <a:rPr lang="en-US" altLang="zh-TW" sz="1800" b="1" i="1">
                                <a:effectLst/>
                                <a:latin typeface="Cambria Math" panose="02040503050406030204" pitchFamily="18" charset="0"/>
                                <a:ea typeface="標楷體" panose="03000509000000000000" pitchFamily="65" charset="-120"/>
                                <a:cs typeface="Times New Roman" panose="02020603050405020304" pitchFamily="18" charset="0"/>
                              </a:rPr>
                              <m:t>𝒇</m:t>
                            </m:r>
                          </m:e>
                          <m:sub>
                            <m:r>
                              <a:rPr lang="en-US" altLang="zh-TW" sz="1800" b="1" i="1">
                                <a:effectLst/>
                                <a:latin typeface="Cambria Math" panose="02040503050406030204" pitchFamily="18" charset="0"/>
                                <a:ea typeface="標楷體" panose="03000509000000000000" pitchFamily="65" charset="-120"/>
                                <a:cs typeface="Times New Roman" panose="02020603050405020304" pitchFamily="18" charset="0"/>
                              </a:rPr>
                              <m:t>𝒌</m:t>
                            </m:r>
                          </m:sub>
                        </m:sSub>
                      </m:den>
                    </m:f>
                  </m:oMath>
                </a14:m>
                <a:endParaRPr lang="en-US" altLang="zh-TW" sz="1800" dirty="0"/>
              </a:p>
              <a:p>
                <a:pPr marL="514350" indent="-514350">
                  <a:buFont typeface="+mj-lt"/>
                  <a:buAutoNum type="arabicPeriod"/>
                </a:pPr>
                <a:r>
                  <a:rPr lang="zh-TW" altLang="en-US" dirty="0"/>
                  <a:t>重複直到收斂或結束迭代。</a:t>
                </a:r>
                <a:endParaRPr lang="en-US" altLang="zh-TW" dirty="0"/>
              </a:p>
              <a:p>
                <a:pPr lvl="1"/>
                <a:endParaRPr lang="en-US" altLang="zh-TW" sz="1400" dirty="0"/>
              </a:p>
              <a:p>
                <a:pPr marL="457200" lvl="1" indent="0">
                  <a:buNone/>
                </a:pPr>
                <a:endParaRPr lang="en-US" altLang="zh-TW" sz="1400" dirty="0"/>
              </a:p>
            </p:txBody>
          </p:sp>
        </mc:Choice>
        <mc:Fallback xmlns="">
          <p:sp>
            <p:nvSpPr>
              <p:cNvPr id="3" name="內容版面配置區 2">
                <a:extLst>
                  <a:ext uri="{FF2B5EF4-FFF2-40B4-BE49-F238E27FC236}">
                    <a16:creationId xmlns:a16="http://schemas.microsoft.com/office/drawing/2014/main" id="{43497488-C9B1-4060-BBF6-64CBA0EC8657}"/>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9301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81E75A-5E03-423A-978F-67B4D8101158}"/>
              </a:ext>
            </a:extLst>
          </p:cNvPr>
          <p:cNvSpPr>
            <a:spLocks noGrp="1"/>
          </p:cNvSpPr>
          <p:nvPr>
            <p:ph type="title"/>
          </p:nvPr>
        </p:nvSpPr>
        <p:spPr/>
        <p:txBody>
          <a:bodyPr/>
          <a:lstStyle/>
          <a:p>
            <a:r>
              <a:rPr lang="zh-TW" altLang="en-US" dirty="0"/>
              <a:t>實驗數據</a:t>
            </a:r>
          </a:p>
        </p:txBody>
      </p:sp>
      <p:pic>
        <p:nvPicPr>
          <p:cNvPr id="15" name="內容版面配置區 14">
            <a:extLst>
              <a:ext uri="{FF2B5EF4-FFF2-40B4-BE49-F238E27FC236}">
                <a16:creationId xmlns:a16="http://schemas.microsoft.com/office/drawing/2014/main" id="{6190AE2A-8591-4D9B-A812-A6B98E6856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1232" y="1762406"/>
            <a:ext cx="5801784" cy="4351338"/>
          </a:xfrm>
        </p:spPr>
      </p:pic>
      <p:graphicFrame>
        <p:nvGraphicFramePr>
          <p:cNvPr id="17" name="表格 16">
            <a:extLst>
              <a:ext uri="{FF2B5EF4-FFF2-40B4-BE49-F238E27FC236}">
                <a16:creationId xmlns:a16="http://schemas.microsoft.com/office/drawing/2014/main" id="{E3125B0D-38C6-472E-B5C7-E4D0A567F3CC}"/>
              </a:ext>
            </a:extLst>
          </p:cNvPr>
          <p:cNvGraphicFramePr>
            <a:graphicFrameLocks noGrp="1"/>
          </p:cNvGraphicFramePr>
          <p:nvPr>
            <p:extLst>
              <p:ext uri="{D42A27DB-BD31-4B8C-83A1-F6EECF244321}">
                <p14:modId xmlns:p14="http://schemas.microsoft.com/office/powerpoint/2010/main" val="1227959146"/>
              </p:ext>
            </p:extLst>
          </p:nvPr>
        </p:nvGraphicFramePr>
        <p:xfrm>
          <a:off x="1023408" y="3357282"/>
          <a:ext cx="3243792" cy="1549560"/>
        </p:xfrm>
        <a:graphic>
          <a:graphicData uri="http://schemas.openxmlformats.org/drawingml/2006/table">
            <a:tbl>
              <a:tblPr/>
              <a:tblGrid>
                <a:gridCol w="581026">
                  <a:extLst>
                    <a:ext uri="{9D8B030D-6E8A-4147-A177-3AD203B41FA5}">
                      <a16:colId xmlns:a16="http://schemas.microsoft.com/office/drawing/2014/main" val="1532695886"/>
                    </a:ext>
                  </a:extLst>
                </a:gridCol>
                <a:gridCol w="667871">
                  <a:extLst>
                    <a:ext uri="{9D8B030D-6E8A-4147-A177-3AD203B41FA5}">
                      <a16:colId xmlns:a16="http://schemas.microsoft.com/office/drawing/2014/main" val="4292772874"/>
                    </a:ext>
                  </a:extLst>
                </a:gridCol>
                <a:gridCol w="954691">
                  <a:extLst>
                    <a:ext uri="{9D8B030D-6E8A-4147-A177-3AD203B41FA5}">
                      <a16:colId xmlns:a16="http://schemas.microsoft.com/office/drawing/2014/main" val="3278930306"/>
                    </a:ext>
                  </a:extLst>
                </a:gridCol>
                <a:gridCol w="1040204">
                  <a:extLst>
                    <a:ext uri="{9D8B030D-6E8A-4147-A177-3AD203B41FA5}">
                      <a16:colId xmlns:a16="http://schemas.microsoft.com/office/drawing/2014/main" val="2764735512"/>
                    </a:ext>
                  </a:extLst>
                </a:gridCol>
              </a:tblGrid>
              <a:tr h="774780">
                <a:tc>
                  <a:txBody>
                    <a:bodyPr/>
                    <a:lstStyle/>
                    <a:p>
                      <a:pPr algn="ctr" fontAlgn="ctr"/>
                      <a:r>
                        <a:rPr lang="en-US" sz="1200" b="1" i="0" u="none" strike="noStrike" dirty="0">
                          <a:solidFill>
                            <a:srgbClr val="FFFFFF"/>
                          </a:solidFill>
                          <a:effectLst/>
                          <a:latin typeface="新細明體" panose="02020500000000000000" pitchFamily="18" charset="-120"/>
                          <a:ea typeface="新細明體" panose="02020500000000000000" pitchFamily="18" charset="-120"/>
                        </a:rPr>
                        <a:t>Ackley</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dirty="0">
                          <a:solidFill>
                            <a:srgbClr val="FFFFFF"/>
                          </a:solidFill>
                          <a:effectLst/>
                          <a:latin typeface="新細明體" panose="02020500000000000000" pitchFamily="18" charset="-120"/>
                          <a:ea typeface="新細明體" panose="02020500000000000000" pitchFamily="18" charset="-120"/>
                        </a:rPr>
                        <a:t>dim=2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dirty="0">
                          <a:solidFill>
                            <a:srgbClr val="FFFFFF"/>
                          </a:solidFill>
                          <a:effectLst/>
                          <a:latin typeface="新細明體" panose="02020500000000000000" pitchFamily="18" charset="-120"/>
                          <a:ea typeface="新細明體" panose="02020500000000000000" pitchFamily="18" charset="-120"/>
                        </a:rPr>
                        <a:t>dim=10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dirty="0">
                          <a:solidFill>
                            <a:srgbClr val="FFFFFF"/>
                          </a:solidFill>
                          <a:effectLst/>
                          <a:latin typeface="新細明體" panose="02020500000000000000" pitchFamily="18" charset="-120"/>
                          <a:ea typeface="新細明體" panose="02020500000000000000" pitchFamily="18" charset="-120"/>
                        </a:rPr>
                        <a:t>dim=30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116711789"/>
                  </a:ext>
                </a:extLst>
              </a:tr>
              <a:tr h="774780">
                <a:tc>
                  <a:txBody>
                    <a:bodyPr/>
                    <a:lstStyle/>
                    <a:p>
                      <a:pPr algn="ctr"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min</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4.44E-16</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7.55E-15</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2.18E-14</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04005301"/>
                  </a:ext>
                </a:extLst>
              </a:tr>
            </a:tbl>
          </a:graphicData>
        </a:graphic>
      </p:graphicFrame>
    </p:spTree>
    <p:extLst>
      <p:ext uri="{BB962C8B-B14F-4D97-AF65-F5344CB8AC3E}">
        <p14:creationId xmlns:p14="http://schemas.microsoft.com/office/powerpoint/2010/main" val="221613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507020-EE11-4D65-9F07-6949163E5B43}"/>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D77BBDA6-877D-401D-A547-53351E49B2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5958" y="1690688"/>
            <a:ext cx="5801784" cy="4351338"/>
          </a:xfrm>
        </p:spPr>
      </p:pic>
      <p:graphicFrame>
        <p:nvGraphicFramePr>
          <p:cNvPr id="6" name="表格 5">
            <a:extLst>
              <a:ext uri="{FF2B5EF4-FFF2-40B4-BE49-F238E27FC236}">
                <a16:creationId xmlns:a16="http://schemas.microsoft.com/office/drawing/2014/main" id="{7392C221-4B2B-44F1-AECD-056B200FAD7A}"/>
              </a:ext>
            </a:extLst>
          </p:cNvPr>
          <p:cNvGraphicFramePr>
            <a:graphicFrameLocks noGrp="1"/>
          </p:cNvGraphicFramePr>
          <p:nvPr>
            <p:extLst>
              <p:ext uri="{D42A27DB-BD31-4B8C-83A1-F6EECF244321}">
                <p14:modId xmlns:p14="http://schemas.microsoft.com/office/powerpoint/2010/main" val="1443352755"/>
              </p:ext>
            </p:extLst>
          </p:nvPr>
        </p:nvGraphicFramePr>
        <p:xfrm>
          <a:off x="1272988" y="3657600"/>
          <a:ext cx="3584762" cy="1443318"/>
        </p:xfrm>
        <a:graphic>
          <a:graphicData uri="http://schemas.openxmlformats.org/drawingml/2006/table">
            <a:tbl>
              <a:tblPr/>
              <a:tblGrid>
                <a:gridCol w="980585">
                  <a:extLst>
                    <a:ext uri="{9D8B030D-6E8A-4147-A177-3AD203B41FA5}">
                      <a16:colId xmlns:a16="http://schemas.microsoft.com/office/drawing/2014/main" val="3096360038"/>
                    </a:ext>
                  </a:extLst>
                </a:gridCol>
                <a:gridCol w="868059">
                  <a:extLst>
                    <a:ext uri="{9D8B030D-6E8A-4147-A177-3AD203B41FA5}">
                      <a16:colId xmlns:a16="http://schemas.microsoft.com/office/drawing/2014/main" val="2127309034"/>
                    </a:ext>
                  </a:extLst>
                </a:gridCol>
                <a:gridCol w="868059">
                  <a:extLst>
                    <a:ext uri="{9D8B030D-6E8A-4147-A177-3AD203B41FA5}">
                      <a16:colId xmlns:a16="http://schemas.microsoft.com/office/drawing/2014/main" val="1177457556"/>
                    </a:ext>
                  </a:extLst>
                </a:gridCol>
                <a:gridCol w="868059">
                  <a:extLst>
                    <a:ext uri="{9D8B030D-6E8A-4147-A177-3AD203B41FA5}">
                      <a16:colId xmlns:a16="http://schemas.microsoft.com/office/drawing/2014/main" val="1074121369"/>
                    </a:ext>
                  </a:extLst>
                </a:gridCol>
              </a:tblGrid>
              <a:tr h="721659">
                <a:tc>
                  <a:txBody>
                    <a:bodyPr/>
                    <a:lstStyle/>
                    <a:p>
                      <a:pPr algn="ctr" fontAlgn="ctr"/>
                      <a:r>
                        <a:rPr lang="en-US" sz="1200" b="1" i="0" u="none" strike="noStrike" dirty="0" err="1">
                          <a:solidFill>
                            <a:srgbClr val="FFFFFF"/>
                          </a:solidFill>
                          <a:effectLst/>
                          <a:latin typeface="新細明體" panose="02020500000000000000" pitchFamily="18" charset="-120"/>
                          <a:ea typeface="新細明體" panose="02020500000000000000" pitchFamily="18" charset="-120"/>
                        </a:rPr>
                        <a:t>Rastrigin</a:t>
                      </a:r>
                      <a:endParaRPr lang="en-US" sz="1200" b="1" i="0" u="none" strike="noStrike" dirty="0">
                        <a:solidFill>
                          <a:srgbClr val="FFFFFF"/>
                        </a:solidFill>
                        <a:effectLst/>
                        <a:latin typeface="新細明體" panose="02020500000000000000" pitchFamily="18" charset="-120"/>
                        <a:ea typeface="新細明體" panose="02020500000000000000" pitchFamily="18" charset="-120"/>
                      </a:endParaRP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dirty="0">
                          <a:solidFill>
                            <a:srgbClr val="FFFFFF"/>
                          </a:solidFill>
                          <a:effectLst/>
                          <a:latin typeface="新細明體" panose="02020500000000000000" pitchFamily="18" charset="-120"/>
                          <a:ea typeface="新細明體" panose="02020500000000000000" pitchFamily="18" charset="-120"/>
                        </a:rPr>
                        <a:t>dim=2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dim=10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dim=30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4019730495"/>
                  </a:ext>
                </a:extLst>
              </a:tr>
              <a:tr h="721659">
                <a:tc>
                  <a:txBody>
                    <a:bodyPr/>
                    <a:lstStyle/>
                    <a:p>
                      <a:pPr algn="ctr"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min</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6.01E-308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3.10E-68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altLang="zh-TW" sz="1200" b="0" i="0" u="none" strike="noStrike" dirty="0">
                          <a:solidFill>
                            <a:srgbClr val="000000"/>
                          </a:solidFill>
                          <a:effectLst/>
                          <a:latin typeface="新細明體" panose="02020500000000000000" pitchFamily="18" charset="-120"/>
                          <a:ea typeface="新細明體" panose="02020500000000000000" pitchFamily="18" charset="-120"/>
                        </a:rPr>
                        <a:t>5.96978</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95515130"/>
                  </a:ext>
                </a:extLst>
              </a:tr>
            </a:tbl>
          </a:graphicData>
        </a:graphic>
      </p:graphicFrame>
    </p:spTree>
    <p:extLst>
      <p:ext uri="{BB962C8B-B14F-4D97-AF65-F5344CB8AC3E}">
        <p14:creationId xmlns:p14="http://schemas.microsoft.com/office/powerpoint/2010/main" val="341573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4415BE-4E5D-4E3C-87B6-D85981CEBC68}"/>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5303708F-15C4-449B-AF52-F4D99C5D7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4095" y="2011082"/>
            <a:ext cx="5801784" cy="4351338"/>
          </a:xfrm>
        </p:spPr>
      </p:pic>
      <p:graphicFrame>
        <p:nvGraphicFramePr>
          <p:cNvPr id="6" name="表格 5">
            <a:extLst>
              <a:ext uri="{FF2B5EF4-FFF2-40B4-BE49-F238E27FC236}">
                <a16:creationId xmlns:a16="http://schemas.microsoft.com/office/drawing/2014/main" id="{E8B00EF0-7ED7-4373-B827-B148FD2333B1}"/>
              </a:ext>
            </a:extLst>
          </p:cNvPr>
          <p:cNvGraphicFramePr>
            <a:graphicFrameLocks noGrp="1"/>
          </p:cNvGraphicFramePr>
          <p:nvPr>
            <p:extLst>
              <p:ext uri="{D42A27DB-BD31-4B8C-83A1-F6EECF244321}">
                <p14:modId xmlns:p14="http://schemas.microsoft.com/office/powerpoint/2010/main" val="1461021776"/>
              </p:ext>
            </p:extLst>
          </p:nvPr>
        </p:nvGraphicFramePr>
        <p:xfrm>
          <a:off x="1174377" y="3585882"/>
          <a:ext cx="3783106" cy="1452282"/>
        </p:xfrm>
        <a:graphic>
          <a:graphicData uri="http://schemas.openxmlformats.org/drawingml/2006/table">
            <a:tbl>
              <a:tblPr/>
              <a:tblGrid>
                <a:gridCol w="747640">
                  <a:extLst>
                    <a:ext uri="{9D8B030D-6E8A-4147-A177-3AD203B41FA5}">
                      <a16:colId xmlns:a16="http://schemas.microsoft.com/office/drawing/2014/main" val="3378797687"/>
                    </a:ext>
                  </a:extLst>
                </a:gridCol>
                <a:gridCol w="916767">
                  <a:extLst>
                    <a:ext uri="{9D8B030D-6E8A-4147-A177-3AD203B41FA5}">
                      <a16:colId xmlns:a16="http://schemas.microsoft.com/office/drawing/2014/main" val="4139408883"/>
                    </a:ext>
                  </a:extLst>
                </a:gridCol>
                <a:gridCol w="1031364">
                  <a:extLst>
                    <a:ext uri="{9D8B030D-6E8A-4147-A177-3AD203B41FA5}">
                      <a16:colId xmlns:a16="http://schemas.microsoft.com/office/drawing/2014/main" val="1977048861"/>
                    </a:ext>
                  </a:extLst>
                </a:gridCol>
                <a:gridCol w="1087335">
                  <a:extLst>
                    <a:ext uri="{9D8B030D-6E8A-4147-A177-3AD203B41FA5}">
                      <a16:colId xmlns:a16="http://schemas.microsoft.com/office/drawing/2014/main" val="476445659"/>
                    </a:ext>
                  </a:extLst>
                </a:gridCol>
              </a:tblGrid>
              <a:tr h="515943">
                <a:tc>
                  <a:txBody>
                    <a:bodyPr/>
                    <a:lstStyle/>
                    <a:p>
                      <a:pPr algn="ctr" fontAlgn="ctr"/>
                      <a:r>
                        <a:rPr lang="en-US" sz="1200" b="1" i="0" u="none" strike="noStrike" dirty="0">
                          <a:solidFill>
                            <a:srgbClr val="FFFFFF"/>
                          </a:solidFill>
                          <a:effectLst/>
                          <a:latin typeface="新細明體" panose="02020500000000000000" pitchFamily="18" charset="-120"/>
                          <a:ea typeface="新細明體" panose="02020500000000000000" pitchFamily="18" charset="-120"/>
                        </a:rPr>
                        <a:t>Sphere</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dim=2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dim=10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dim=30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649326135"/>
                  </a:ext>
                </a:extLst>
              </a:tr>
              <a:tr h="936339">
                <a:tc>
                  <a:txBody>
                    <a:bodyPr/>
                    <a:lstStyle/>
                    <a:p>
                      <a:pPr algn="ctr"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min</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4.94066e-324</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7.81E-116</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2.71E-45</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60937682"/>
                  </a:ext>
                </a:extLst>
              </a:tr>
            </a:tbl>
          </a:graphicData>
        </a:graphic>
      </p:graphicFrame>
    </p:spTree>
    <p:extLst>
      <p:ext uri="{BB962C8B-B14F-4D97-AF65-F5344CB8AC3E}">
        <p14:creationId xmlns:p14="http://schemas.microsoft.com/office/powerpoint/2010/main" val="361141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1D23C8-80BE-4877-9B29-A57D6885F65A}"/>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0AF4DC5E-E086-443B-805F-E3A30FA761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4033" y="1997075"/>
            <a:ext cx="5801784" cy="4351338"/>
          </a:xfrm>
        </p:spPr>
      </p:pic>
      <p:graphicFrame>
        <p:nvGraphicFramePr>
          <p:cNvPr id="6" name="表格 5">
            <a:extLst>
              <a:ext uri="{FF2B5EF4-FFF2-40B4-BE49-F238E27FC236}">
                <a16:creationId xmlns:a16="http://schemas.microsoft.com/office/drawing/2014/main" id="{05B89A76-064A-45C6-A05E-7CCF42D809AB}"/>
              </a:ext>
            </a:extLst>
          </p:cNvPr>
          <p:cNvGraphicFramePr>
            <a:graphicFrameLocks noGrp="1"/>
          </p:cNvGraphicFramePr>
          <p:nvPr>
            <p:extLst>
              <p:ext uri="{D42A27DB-BD31-4B8C-83A1-F6EECF244321}">
                <p14:modId xmlns:p14="http://schemas.microsoft.com/office/powerpoint/2010/main" val="2476727847"/>
              </p:ext>
            </p:extLst>
          </p:nvPr>
        </p:nvGraphicFramePr>
        <p:xfrm>
          <a:off x="1210235" y="3629025"/>
          <a:ext cx="3742765" cy="1436034"/>
        </p:xfrm>
        <a:graphic>
          <a:graphicData uri="http://schemas.openxmlformats.org/drawingml/2006/table">
            <a:tbl>
              <a:tblPr/>
              <a:tblGrid>
                <a:gridCol w="1204194">
                  <a:extLst>
                    <a:ext uri="{9D8B030D-6E8A-4147-A177-3AD203B41FA5}">
                      <a16:colId xmlns:a16="http://schemas.microsoft.com/office/drawing/2014/main" val="647511580"/>
                    </a:ext>
                  </a:extLst>
                </a:gridCol>
                <a:gridCol w="781099">
                  <a:extLst>
                    <a:ext uri="{9D8B030D-6E8A-4147-A177-3AD203B41FA5}">
                      <a16:colId xmlns:a16="http://schemas.microsoft.com/office/drawing/2014/main" val="2672821876"/>
                    </a:ext>
                  </a:extLst>
                </a:gridCol>
                <a:gridCol w="878736">
                  <a:extLst>
                    <a:ext uri="{9D8B030D-6E8A-4147-A177-3AD203B41FA5}">
                      <a16:colId xmlns:a16="http://schemas.microsoft.com/office/drawing/2014/main" val="4153390914"/>
                    </a:ext>
                  </a:extLst>
                </a:gridCol>
                <a:gridCol w="878736">
                  <a:extLst>
                    <a:ext uri="{9D8B030D-6E8A-4147-A177-3AD203B41FA5}">
                      <a16:colId xmlns:a16="http://schemas.microsoft.com/office/drawing/2014/main" val="210890192"/>
                    </a:ext>
                  </a:extLst>
                </a:gridCol>
              </a:tblGrid>
              <a:tr h="718017">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Rosenbrock</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dim=2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dim=10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dim=30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367876481"/>
                  </a:ext>
                </a:extLst>
              </a:tr>
              <a:tr h="718017">
                <a:tc>
                  <a:txBody>
                    <a:bodyPr/>
                    <a:lstStyle/>
                    <a:p>
                      <a:pPr algn="ctr"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min</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1.23E-32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altLang="zh-TW" sz="1200" b="0" i="0" u="none" strike="noStrike">
                          <a:solidFill>
                            <a:srgbClr val="000000"/>
                          </a:solidFill>
                          <a:effectLst/>
                          <a:latin typeface="新細明體" panose="02020500000000000000" pitchFamily="18" charset="-120"/>
                          <a:ea typeface="新細明體" panose="02020500000000000000" pitchFamily="18" charset="-120"/>
                        </a:rPr>
                        <a:t>0.172062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ctr"/>
                      <a:r>
                        <a:rPr lang="en-US" altLang="zh-TW" sz="1200" b="0" i="0" u="none" strike="noStrike" dirty="0">
                          <a:solidFill>
                            <a:srgbClr val="000000"/>
                          </a:solidFill>
                          <a:effectLst/>
                          <a:latin typeface="新細明體" panose="02020500000000000000" pitchFamily="18" charset="-120"/>
                          <a:ea typeface="新細明體" panose="02020500000000000000" pitchFamily="18" charset="-120"/>
                        </a:rPr>
                        <a:t>22.395</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750201344"/>
                  </a:ext>
                </a:extLst>
              </a:tr>
            </a:tbl>
          </a:graphicData>
        </a:graphic>
      </p:graphicFrame>
    </p:spTree>
    <p:extLst>
      <p:ext uri="{BB962C8B-B14F-4D97-AF65-F5344CB8AC3E}">
        <p14:creationId xmlns:p14="http://schemas.microsoft.com/office/powerpoint/2010/main" val="4284675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515024-8776-4446-B44D-8589E702ED67}"/>
              </a:ext>
            </a:extLst>
          </p:cNvPr>
          <p:cNvSpPr>
            <a:spLocks noGrp="1"/>
          </p:cNvSpPr>
          <p:nvPr>
            <p:ph type="title"/>
          </p:nvPr>
        </p:nvSpPr>
        <p:spPr/>
        <p:txBody>
          <a:bodyPr/>
          <a:lstStyle/>
          <a:p>
            <a:endParaRPr lang="zh-TW" altLang="en-US"/>
          </a:p>
        </p:txBody>
      </p:sp>
      <p:graphicFrame>
        <p:nvGraphicFramePr>
          <p:cNvPr id="6" name="表格 5">
            <a:extLst>
              <a:ext uri="{FF2B5EF4-FFF2-40B4-BE49-F238E27FC236}">
                <a16:creationId xmlns:a16="http://schemas.microsoft.com/office/drawing/2014/main" id="{9DC2F1E5-1D96-4925-8D40-779272FF4A80}"/>
              </a:ext>
            </a:extLst>
          </p:cNvPr>
          <p:cNvGraphicFramePr>
            <a:graphicFrameLocks noGrp="1"/>
          </p:cNvGraphicFramePr>
          <p:nvPr>
            <p:extLst>
              <p:ext uri="{D42A27DB-BD31-4B8C-83A1-F6EECF244321}">
                <p14:modId xmlns:p14="http://schemas.microsoft.com/office/powerpoint/2010/main" val="88172602"/>
              </p:ext>
            </p:extLst>
          </p:nvPr>
        </p:nvGraphicFramePr>
        <p:xfrm>
          <a:off x="1228165" y="3514724"/>
          <a:ext cx="3762934" cy="1568264"/>
        </p:xfrm>
        <a:graphic>
          <a:graphicData uri="http://schemas.openxmlformats.org/drawingml/2006/table">
            <a:tbl>
              <a:tblPr/>
              <a:tblGrid>
                <a:gridCol w="1233493">
                  <a:extLst>
                    <a:ext uri="{9D8B030D-6E8A-4147-A177-3AD203B41FA5}">
                      <a16:colId xmlns:a16="http://schemas.microsoft.com/office/drawing/2014/main" val="2803702556"/>
                    </a:ext>
                  </a:extLst>
                </a:gridCol>
                <a:gridCol w="843147">
                  <a:extLst>
                    <a:ext uri="{9D8B030D-6E8A-4147-A177-3AD203B41FA5}">
                      <a16:colId xmlns:a16="http://schemas.microsoft.com/office/drawing/2014/main" val="1243901083"/>
                    </a:ext>
                  </a:extLst>
                </a:gridCol>
                <a:gridCol w="843147">
                  <a:extLst>
                    <a:ext uri="{9D8B030D-6E8A-4147-A177-3AD203B41FA5}">
                      <a16:colId xmlns:a16="http://schemas.microsoft.com/office/drawing/2014/main" val="2889080570"/>
                    </a:ext>
                  </a:extLst>
                </a:gridCol>
                <a:gridCol w="843147">
                  <a:extLst>
                    <a:ext uri="{9D8B030D-6E8A-4147-A177-3AD203B41FA5}">
                      <a16:colId xmlns:a16="http://schemas.microsoft.com/office/drawing/2014/main" val="2026533673"/>
                    </a:ext>
                  </a:extLst>
                </a:gridCol>
              </a:tblGrid>
              <a:tr h="784132">
                <a:tc>
                  <a:txBody>
                    <a:bodyPr/>
                    <a:lstStyle/>
                    <a:p>
                      <a:pPr algn="ctr" fontAlgn="ctr"/>
                      <a:r>
                        <a:rPr lang="en-US" sz="1200" b="1" i="0" u="none" strike="noStrike" dirty="0" err="1">
                          <a:solidFill>
                            <a:srgbClr val="FFFFFF"/>
                          </a:solidFill>
                          <a:effectLst/>
                          <a:latin typeface="新細明體" panose="02020500000000000000" pitchFamily="18" charset="-120"/>
                          <a:ea typeface="新細明體" panose="02020500000000000000" pitchFamily="18" charset="-120"/>
                        </a:rPr>
                        <a:t>Michalewicz</a:t>
                      </a:r>
                      <a:endParaRPr lang="en-US" sz="1200" b="1" i="0" u="none" strike="noStrike" dirty="0">
                        <a:solidFill>
                          <a:srgbClr val="FFFFFF"/>
                        </a:solidFill>
                        <a:effectLst/>
                        <a:latin typeface="新細明體" panose="02020500000000000000" pitchFamily="18" charset="-120"/>
                        <a:ea typeface="新細明體" panose="02020500000000000000" pitchFamily="18" charset="-120"/>
                      </a:endParaRP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dim=2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a:solidFill>
                            <a:srgbClr val="FFFFFF"/>
                          </a:solidFill>
                          <a:effectLst/>
                          <a:latin typeface="新細明體" panose="02020500000000000000" pitchFamily="18" charset="-120"/>
                          <a:ea typeface="新細明體" panose="02020500000000000000" pitchFamily="18" charset="-120"/>
                        </a:rPr>
                        <a:t>dim=10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ctr"/>
                      <a:r>
                        <a:rPr lang="en-US" sz="1200" b="1" i="0" u="none" strike="noStrike" dirty="0">
                          <a:solidFill>
                            <a:srgbClr val="FFFFFF"/>
                          </a:solidFill>
                          <a:effectLst/>
                          <a:latin typeface="新細明體" panose="02020500000000000000" pitchFamily="18" charset="-120"/>
                          <a:ea typeface="新細明體" panose="02020500000000000000" pitchFamily="18" charset="-120"/>
                        </a:rPr>
                        <a:t>dim=30</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214899051"/>
                  </a:ext>
                </a:extLst>
              </a:tr>
              <a:tr h="784132">
                <a:tc>
                  <a:txBody>
                    <a:bodyPr/>
                    <a:lstStyle/>
                    <a:p>
                      <a:pPr algn="ctr"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min</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a:r>
                        <a:rPr lang="en-US" sz="1200" kern="100">
                          <a:solidFill>
                            <a:srgbClr val="000000"/>
                          </a:solidFill>
                          <a:effectLst/>
                          <a:latin typeface="Calibri" panose="020F0502020204030204" pitchFamily="34" charset="0"/>
                          <a:ea typeface="新細明體" panose="02020500000000000000" pitchFamily="18" charset="-120"/>
                          <a:cs typeface="Times New Roman" panose="02020603050405020304" pitchFamily="18" charset="0"/>
                        </a:rPr>
                        <a:t>-1.8013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p>
                      <a:pPr algn="ctr"/>
                      <a:r>
                        <a:rPr lang="en-US" sz="11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a:r>
                        <a:rPr lang="en-US" sz="1200" kern="100">
                          <a:solidFill>
                            <a:srgbClr val="000000"/>
                          </a:solidFill>
                          <a:effectLst/>
                          <a:latin typeface="Calibri" panose="020F0502020204030204" pitchFamily="34" charset="0"/>
                          <a:ea typeface="新細明體" panose="02020500000000000000" pitchFamily="18" charset="-120"/>
                          <a:cs typeface="Times New Roman" panose="02020603050405020304" pitchFamily="18" charset="0"/>
                        </a:rPr>
                        <a:t>-9.6598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p>
                      <a:pPr algn="ctr"/>
                      <a:r>
                        <a:rPr lang="en-US" sz="1100" kern="10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a:r>
                        <a:rPr lang="en-US" sz="1200" kern="100" dirty="0">
                          <a:solidFill>
                            <a:srgbClr val="000000"/>
                          </a:solidFill>
                          <a:effectLst/>
                          <a:latin typeface="Calibri" panose="020F0502020204030204" pitchFamily="34" charset="0"/>
                          <a:ea typeface="新細明體" panose="02020500000000000000" pitchFamily="18" charset="-120"/>
                          <a:cs typeface="Times New Roman" panose="02020603050405020304" pitchFamily="18" charset="0"/>
                        </a:rPr>
                        <a:t>-24.0135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gn="ctr"/>
                      <a:r>
                        <a:rPr lang="en-US" sz="11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12437012"/>
                  </a:ext>
                </a:extLst>
              </a:tr>
            </a:tbl>
          </a:graphicData>
        </a:graphic>
      </p:graphicFrame>
      <p:pic>
        <p:nvPicPr>
          <p:cNvPr id="8" name="內容版面配置區 7">
            <a:extLst>
              <a:ext uri="{FF2B5EF4-FFF2-40B4-BE49-F238E27FC236}">
                <a16:creationId xmlns:a16="http://schemas.microsoft.com/office/drawing/2014/main" id="{9F3CDAC2-E9B8-4304-8671-E51C3D45E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4085" y="1917904"/>
            <a:ext cx="5801784" cy="4351338"/>
          </a:xfrm>
        </p:spPr>
      </p:pic>
    </p:spTree>
    <p:extLst>
      <p:ext uri="{BB962C8B-B14F-4D97-AF65-F5344CB8AC3E}">
        <p14:creationId xmlns:p14="http://schemas.microsoft.com/office/powerpoint/2010/main" val="149517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6B660E-D10E-4337-AE36-5D4D43CFF10D}"/>
              </a:ext>
            </a:extLst>
          </p:cNvPr>
          <p:cNvSpPr>
            <a:spLocks noGrp="1"/>
          </p:cNvSpPr>
          <p:nvPr>
            <p:ph type="title"/>
          </p:nvPr>
        </p:nvSpPr>
        <p:spPr/>
        <p:txBody>
          <a:bodyPr/>
          <a:lstStyle/>
          <a:p>
            <a:r>
              <a:rPr lang="zh-TW" altLang="en-US" dirty="0"/>
              <a:t>期末改進</a:t>
            </a:r>
          </a:p>
        </p:txBody>
      </p:sp>
      <p:sp>
        <p:nvSpPr>
          <p:cNvPr id="3" name="內容版面配置區 2">
            <a:extLst>
              <a:ext uri="{FF2B5EF4-FFF2-40B4-BE49-F238E27FC236}">
                <a16:creationId xmlns:a16="http://schemas.microsoft.com/office/drawing/2014/main" id="{8D1C8E27-7BDD-4463-8669-78B5446C320E}"/>
              </a:ext>
            </a:extLst>
          </p:cNvPr>
          <p:cNvSpPr>
            <a:spLocks noGrp="1"/>
          </p:cNvSpPr>
          <p:nvPr>
            <p:ph idx="1"/>
          </p:nvPr>
        </p:nvSpPr>
        <p:spPr/>
        <p:txBody>
          <a:bodyPr/>
          <a:lstStyle/>
          <a:p>
            <a:r>
              <a:rPr lang="zh-TW" altLang="en-US" dirty="0"/>
              <a:t>採用多個黑洞的方法去改進。</a:t>
            </a:r>
          </a:p>
        </p:txBody>
      </p:sp>
    </p:spTree>
    <p:extLst>
      <p:ext uri="{BB962C8B-B14F-4D97-AF65-F5344CB8AC3E}">
        <p14:creationId xmlns:p14="http://schemas.microsoft.com/office/powerpoint/2010/main" val="41703728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291</Words>
  <Application>Microsoft Office PowerPoint</Application>
  <PresentationFormat>寬螢幕</PresentationFormat>
  <Paragraphs>61</Paragraphs>
  <Slides>10</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10</vt:i4>
      </vt:variant>
    </vt:vector>
  </HeadingPairs>
  <TitlesOfParts>
    <vt:vector size="18" baseType="lpstr">
      <vt:lpstr>新細明體</vt:lpstr>
      <vt:lpstr>標楷體</vt:lpstr>
      <vt:lpstr>Arial</vt:lpstr>
      <vt:lpstr>Calibri</vt:lpstr>
      <vt:lpstr>Calibri Light</vt:lpstr>
      <vt:lpstr>Cambria Math</vt:lpstr>
      <vt:lpstr>Times New Roman</vt:lpstr>
      <vt:lpstr>Office 佈景主題</vt:lpstr>
      <vt:lpstr>期中報告</vt:lpstr>
      <vt:lpstr>簡介</vt:lpstr>
      <vt:lpstr>黑洞演算法</vt:lpstr>
      <vt:lpstr>實驗數據</vt:lpstr>
      <vt:lpstr>PowerPoint 簡報</vt:lpstr>
      <vt:lpstr>PowerPoint 簡報</vt:lpstr>
      <vt:lpstr>PowerPoint 簡報</vt:lpstr>
      <vt:lpstr>PowerPoint 簡報</vt:lpstr>
      <vt:lpstr>期末改進</vt:lpstr>
      <vt:lpstr>Black Hole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期中報告</dc:title>
  <dc:creator>志軒 簡</dc:creator>
  <cp:lastModifiedBy>M103040069</cp:lastModifiedBy>
  <cp:revision>4</cp:revision>
  <dcterms:created xsi:type="dcterms:W3CDTF">2022-04-07T01:47:24Z</dcterms:created>
  <dcterms:modified xsi:type="dcterms:W3CDTF">2022-04-10T06:43:08Z</dcterms:modified>
</cp:coreProperties>
</file>