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orient="horz" pos="4201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1799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8" orient="horz" pos="119" userDrawn="1">
          <p15:clr>
            <a:srgbClr val="A4A3A4"/>
          </p15:clr>
        </p15:guide>
        <p15:guide id="9" pos="2366" userDrawn="1">
          <p15:clr>
            <a:srgbClr val="A4A3A4"/>
          </p15:clr>
        </p15:guide>
        <p15:guide id="10" orient="horz" pos="182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14"/>
      </p:cViewPr>
      <p:guideLst>
        <p:guide orient="horz" pos="709"/>
        <p:guide pos="3840"/>
        <p:guide orient="horz" pos="436"/>
        <p:guide orient="horz" pos="4201"/>
        <p:guide pos="7015"/>
        <p:guide pos="1799"/>
        <p:guide pos="665"/>
        <p:guide orient="horz" pos="119"/>
        <p:guide pos="2366"/>
        <p:guide orient="horz" pos="18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1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3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3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5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3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3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55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CD725-6EF5-46B8-90CF-AAB660D2DC5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1E6B-EA72-4C32-B3AD-2A1D92E83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06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560" y="692150"/>
            <a:ext cx="3718560" cy="544671"/>
          </a:xfrm>
        </p:spPr>
        <p:txBody>
          <a:bodyPr>
            <a:noAutofit/>
          </a:bodyPr>
          <a:lstStyle/>
          <a:p>
            <a:pPr algn="l"/>
            <a:r>
              <a:rPr lang="de-DE" sz="3200" dirty="0" smtClean="0"/>
              <a:t>: </a:t>
            </a:r>
            <a:r>
              <a:rPr lang="de-DE" sz="3200" dirty="0" err="1" smtClean="0"/>
              <a:t>Architektur_Pattern</a:t>
            </a:r>
            <a:endParaRPr lang="de-DE" sz="3200" dirty="0" smtClean="0"/>
          </a:p>
          <a:p>
            <a:pPr algn="l"/>
            <a:endParaRPr lang="de-DE" sz="3200" dirty="0" smtClean="0"/>
          </a:p>
          <a:p>
            <a:pPr algn="l"/>
            <a:endParaRPr lang="de-DE" sz="3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903288" y="48099"/>
            <a:ext cx="2225992" cy="4523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MVC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{</a:t>
            </a:r>
          </a:p>
          <a:p>
            <a:pPr algn="l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sz="2700" dirty="0" smtClean="0">
                <a:solidFill>
                  <a:srgbClr val="FFFF00"/>
                </a:solidFill>
              </a:rPr>
              <a:t>	</a:t>
            </a:r>
            <a:r>
              <a:rPr lang="de-DE" sz="2700" dirty="0" smtClean="0"/>
              <a:t/>
            </a:r>
            <a:br>
              <a:rPr lang="de-DE" sz="2700" dirty="0" smtClean="0"/>
            </a:b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256665" y="2037712"/>
            <a:ext cx="2885440" cy="5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>
                <a:solidFill>
                  <a:srgbClr val="00B0F0"/>
                </a:solidFill>
              </a:rPr>
              <a:t>Model();</a:t>
            </a:r>
            <a:endParaRPr lang="de-DE" sz="3200" dirty="0"/>
          </a:p>
          <a:p>
            <a:pPr algn="l"/>
            <a:endParaRPr lang="de-DE" sz="3200" dirty="0" smtClean="0"/>
          </a:p>
          <a:p>
            <a:pPr algn="l"/>
            <a:endParaRPr lang="de-DE" sz="3200" dirty="0" smtClean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256665" y="2582383"/>
            <a:ext cx="2885440" cy="5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>
                <a:solidFill>
                  <a:srgbClr val="FFFF00"/>
                </a:solidFill>
              </a:rPr>
              <a:t>View();</a:t>
            </a:r>
            <a:endParaRPr lang="de-DE" sz="3200" dirty="0" smtClean="0"/>
          </a:p>
          <a:p>
            <a:pPr algn="l"/>
            <a:endParaRPr lang="de-DE" sz="3200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256665" y="3114668"/>
            <a:ext cx="2885440" cy="5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>
                <a:solidFill>
                  <a:srgbClr val="FF0000"/>
                </a:solidFill>
              </a:rPr>
              <a:t>Controller();</a:t>
            </a:r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t="8584" b="61701"/>
          <a:stretch/>
        </p:blipFill>
        <p:spPr>
          <a:xfrm>
            <a:off x="5760720" y="3087735"/>
            <a:ext cx="4297656" cy="5935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t="35756" b="32708"/>
          <a:stretch/>
        </p:blipFill>
        <p:spPr>
          <a:xfrm>
            <a:off x="5760720" y="1995704"/>
            <a:ext cx="4297656" cy="62992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t="66782" b="6182"/>
          <a:stretch/>
        </p:blipFill>
        <p:spPr>
          <a:xfrm>
            <a:off x="5760720" y="2587533"/>
            <a:ext cx="4297656" cy="54003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/>
          <a:srcRect t="962" r="33702" b="44985"/>
          <a:stretch/>
        </p:blipFill>
        <p:spPr>
          <a:xfrm>
            <a:off x="5760720" y="2037712"/>
            <a:ext cx="6451624" cy="48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93128" y="-2701"/>
            <a:ext cx="2225992" cy="5021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err="1" smtClean="0"/>
              <a:t>MVC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{</a:t>
            </a:r>
          </a:p>
          <a:p>
            <a:pPr algn="l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sz="2700" dirty="0" smtClean="0">
                <a:solidFill>
                  <a:srgbClr val="FFFF00"/>
                </a:solidFill>
              </a:rPr>
              <a:t>	</a:t>
            </a:r>
            <a:r>
              <a:rPr lang="de-DE" sz="2700" dirty="0" smtClean="0"/>
              <a:t/>
            </a:r>
            <a:br>
              <a:rPr lang="de-DE" sz="2700" dirty="0" smtClean="0"/>
            </a:b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256665" y="2037712"/>
            <a:ext cx="7364822" cy="177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 err="1" smtClean="0">
                <a:solidFill>
                  <a:srgbClr val="00B0F0"/>
                </a:solidFill>
              </a:rPr>
              <a:t>History</a:t>
            </a:r>
            <a:r>
              <a:rPr lang="de-DE" sz="3200" dirty="0" smtClean="0">
                <a:solidFill>
                  <a:srgbClr val="00B0F0"/>
                </a:solidFill>
              </a:rPr>
              <a:t>()</a:t>
            </a:r>
          </a:p>
          <a:p>
            <a:pPr algn="l"/>
            <a:r>
              <a:rPr lang="de-DE" sz="3200" dirty="0" smtClean="0">
                <a:solidFill>
                  <a:srgbClr val="00B0F0"/>
                </a:solidFill>
              </a:rPr>
              <a:t>{</a:t>
            </a:r>
          </a:p>
          <a:p>
            <a:pPr algn="l"/>
            <a:r>
              <a:rPr lang="de-DE" sz="2000" dirty="0" smtClean="0"/>
              <a:t>   Wurde in den 1970-ern zusammen </a:t>
            </a:r>
            <a:r>
              <a:rPr lang="de-DE" sz="2000" dirty="0"/>
              <a:t>mit der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  objektorientierten </a:t>
            </a:r>
            <a:r>
              <a:rPr lang="de-DE" sz="2000" dirty="0"/>
              <a:t>Programmiersprache </a:t>
            </a:r>
            <a:r>
              <a:rPr lang="de-DE" sz="2000" dirty="0" smtClean="0"/>
              <a:t>„Smalltalk“ eingeführt</a:t>
            </a:r>
            <a:endParaRPr lang="de-DE" sz="3200" dirty="0" smtClean="0">
              <a:solidFill>
                <a:srgbClr val="00B0F0"/>
              </a:solidFill>
            </a:endParaRPr>
          </a:p>
          <a:p>
            <a:pPr algn="l"/>
            <a:r>
              <a:rPr lang="de-DE" sz="3200" dirty="0" smtClean="0">
                <a:solidFill>
                  <a:srgbClr val="00B0F0"/>
                </a:solidFill>
              </a:rPr>
              <a:t>}</a:t>
            </a:r>
          </a:p>
          <a:p>
            <a:pPr algn="l"/>
            <a:endParaRPr lang="de-DE" sz="3200" dirty="0"/>
          </a:p>
          <a:p>
            <a:pPr algn="l"/>
            <a:endParaRPr lang="de-DE" sz="3200" dirty="0" smtClean="0"/>
          </a:p>
          <a:p>
            <a:pPr algn="l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9924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55687" y="192085"/>
            <a:ext cx="10080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de-DE" sz="2400" dirty="0" smtClean="0">
              <a:effectLst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de-DE" sz="2400" i="1" dirty="0" smtClean="0">
                <a:solidFill>
                  <a:srgbClr val="00B050"/>
                </a:solidFill>
                <a:ea typeface="Calibri" panose="020F0502020204030204" pitchFamily="34" charset="0"/>
              </a:rPr>
              <a:t>Vorteile: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Ein Modell kann durch viele Darstellungsmodule repräsentiert werden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Bestehende Systeme können einfach erweitert werden, </a:t>
            </a:r>
            <a:br>
              <a:rPr lang="de-DE" sz="2400" dirty="0" smtClean="0">
                <a:effectLst/>
                <a:ea typeface="Calibri" panose="020F0502020204030204" pitchFamily="34" charset="0"/>
              </a:rPr>
            </a:br>
            <a:r>
              <a:rPr lang="de-DE" sz="2400" dirty="0" smtClean="0">
                <a:effectLst/>
                <a:ea typeface="Calibri" panose="020F0502020204030204" pitchFamily="34" charset="0"/>
              </a:rPr>
              <a:t>indem neue Module und </a:t>
            </a:r>
            <a:r>
              <a:rPr lang="de-DE" sz="2400" dirty="0" err="1" smtClean="0">
                <a:effectLst/>
                <a:ea typeface="Calibri" panose="020F0502020204030204" pitchFamily="34" charset="0"/>
              </a:rPr>
              <a:t>MVC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-Komponenten hinzugefügt werden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Trennung von</a:t>
            </a:r>
            <a:br>
              <a:rPr lang="de-DE" sz="2400" dirty="0" smtClean="0">
                <a:effectLst/>
                <a:ea typeface="Calibri" panose="020F0502020204030204" pitchFamily="34" charset="0"/>
              </a:rPr>
            </a:br>
            <a:r>
              <a:rPr lang="de-DE" sz="2400" dirty="0" smtClean="0">
                <a:effectLst/>
                <a:ea typeface="Calibri" panose="020F0502020204030204" pitchFamily="34" charset="0"/>
              </a:rPr>
              <a:t>	Logik</a:t>
            </a:r>
          </a:p>
          <a:p>
            <a:pPr lvl="1"/>
            <a:r>
              <a:rPr lang="de-DE" sz="2400" dirty="0">
                <a:ea typeface="Calibri" panose="020F0502020204030204" pitchFamily="34" charset="0"/>
              </a:rPr>
              <a:t>	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Datenquelle</a:t>
            </a:r>
            <a:br>
              <a:rPr lang="de-DE" sz="2400" dirty="0" smtClean="0">
                <a:effectLst/>
                <a:ea typeface="Calibri" panose="020F0502020204030204" pitchFamily="34" charset="0"/>
              </a:rPr>
            </a:br>
            <a:r>
              <a:rPr lang="de-DE" sz="2400" dirty="0" smtClean="0">
                <a:effectLst/>
                <a:ea typeface="Calibri" panose="020F0502020204030204" pitchFamily="34" charset="0"/>
              </a:rPr>
              <a:t>	Visualisierung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logisch, unabhängige Klassen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ermöglicht agile Entwicklung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gezielter Einsatz von Experten für </a:t>
            </a:r>
            <a:br>
              <a:rPr lang="de-DE" sz="2400" dirty="0" smtClean="0">
                <a:effectLst/>
                <a:ea typeface="Calibri" panose="020F0502020204030204" pitchFamily="34" charset="0"/>
              </a:rPr>
            </a:br>
            <a:r>
              <a:rPr lang="de-DE" sz="2400" dirty="0" smtClean="0">
                <a:effectLst/>
                <a:ea typeface="Calibri" panose="020F0502020204030204" pitchFamily="34" charset="0"/>
              </a:rPr>
              <a:t>	Design</a:t>
            </a:r>
          </a:p>
          <a:p>
            <a:pPr>
              <a:spcAft>
                <a:spcPts val="0"/>
              </a:spcAft>
            </a:pPr>
            <a:r>
              <a:rPr lang="de-DE" sz="2400" dirty="0">
                <a:ea typeface="Calibri" panose="020F0502020204030204" pitchFamily="34" charset="0"/>
              </a:rPr>
              <a:t>	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Datenbank</a:t>
            </a:r>
          </a:p>
          <a:p>
            <a:pPr>
              <a:spcAft>
                <a:spcPts val="0"/>
              </a:spcAft>
            </a:pPr>
            <a:r>
              <a:rPr lang="de-DE" sz="2400" dirty="0">
                <a:ea typeface="Calibri" panose="020F0502020204030204" pitchFamily="34" charset="0"/>
              </a:rPr>
              <a:t>	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Softwarearchitektur </a:t>
            </a:r>
          </a:p>
        </p:txBody>
      </p:sp>
    </p:spTree>
    <p:extLst>
      <p:ext uri="{BB962C8B-B14F-4D97-AF65-F5344CB8AC3E}">
        <p14:creationId xmlns:p14="http://schemas.microsoft.com/office/powerpoint/2010/main" val="4113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55687" y="192085"/>
            <a:ext cx="10080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de-DE" sz="2400" dirty="0" smtClean="0">
              <a:effectLst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de-DE" sz="2400" i="1" dirty="0">
                <a:solidFill>
                  <a:srgbClr val="FF0000"/>
                </a:solidFill>
                <a:ea typeface="Calibri" panose="020F0502020204030204" pitchFamily="34" charset="0"/>
              </a:rPr>
              <a:t>Nachteil:</a:t>
            </a:r>
            <a:endParaRPr lang="de-DE" sz="2400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ea typeface="Calibri" panose="020F0502020204030204" pitchFamily="34" charset="0"/>
              </a:rPr>
              <a:t>erhöhter Aufwand bei kleinen Applikationen  </a:t>
            </a:r>
          </a:p>
        </p:txBody>
      </p:sp>
    </p:spTree>
    <p:extLst>
      <p:ext uri="{BB962C8B-B14F-4D97-AF65-F5344CB8AC3E}">
        <p14:creationId xmlns:p14="http://schemas.microsoft.com/office/powerpoint/2010/main" val="5090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55688" y="194946"/>
            <a:ext cx="10750232" cy="2940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de-DE" sz="2400" b="1" dirty="0" smtClean="0"/>
              <a:t>Bildet </a:t>
            </a:r>
            <a:r>
              <a:rPr lang="de-DE" sz="2400" dirty="0" smtClean="0"/>
              <a:t>Geschäftsprozesse </a:t>
            </a:r>
            <a:r>
              <a:rPr lang="de-DE" sz="2400" dirty="0"/>
              <a:t>und Domänenobjekte </a:t>
            </a:r>
            <a:r>
              <a:rPr lang="de-DE" sz="2400" dirty="0" smtClean="0"/>
              <a:t>ab</a:t>
            </a:r>
          </a:p>
          <a:p>
            <a:r>
              <a:rPr lang="de-DE" sz="2400" dirty="0" smtClean="0"/>
              <a:t>Verarbeitet Daten </a:t>
            </a:r>
            <a:r>
              <a:rPr lang="de-DE" sz="2400" dirty="0"/>
              <a:t>entsprechend den geschäftsspezifischen </a:t>
            </a:r>
            <a:r>
              <a:rPr lang="de-DE" sz="2400" dirty="0" smtClean="0"/>
              <a:t>Anforderungen</a:t>
            </a:r>
          </a:p>
          <a:p>
            <a:r>
              <a:rPr lang="de-DE" sz="2400" dirty="0" smtClean="0"/>
              <a:t>Nicht abhängig von </a:t>
            </a:r>
            <a:r>
              <a:rPr lang="de-DE" sz="2400" dirty="0"/>
              <a:t>spezifischen Ein-Ausgabeverhalten oder Benutzeroberflächen </a:t>
            </a:r>
            <a:endParaRPr lang="de-DE" sz="2400" dirty="0" smtClean="0"/>
          </a:p>
          <a:p>
            <a:r>
              <a:rPr lang="de-DE" sz="2400" dirty="0" smtClean="0"/>
              <a:t>Das </a:t>
            </a:r>
            <a:r>
              <a:rPr lang="de-DE" sz="2400" dirty="0"/>
              <a:t>Objektmodell enthält keinerlei Informationen über die </a:t>
            </a:r>
            <a:r>
              <a:rPr lang="de-DE" sz="2400" dirty="0" smtClean="0"/>
              <a:t>Benutzeroberfläche</a:t>
            </a:r>
          </a:p>
          <a:p>
            <a:r>
              <a:rPr lang="de-DE" sz="2400" dirty="0" smtClean="0"/>
              <a:t>Stellt die Daten unabhängig von Typ und Art der Datenbank(-herkunft)bereit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1342" r="41628" b="23519"/>
          <a:stretch/>
        </p:blipFill>
        <p:spPr>
          <a:xfrm>
            <a:off x="851126" y="3021330"/>
            <a:ext cx="11159355" cy="35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66794" y="198574"/>
            <a:ext cx="10069519" cy="3416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de-DE" sz="2400" b="1" dirty="0" smtClean="0">
                <a:solidFill>
                  <a:srgbClr val="FFFF00"/>
                </a:solidFill>
                <a:effectLst/>
                <a:ea typeface="Calibri" panose="020F0502020204030204" pitchFamily="34" charset="0"/>
              </a:rPr>
              <a:t>View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Komponenten sind für die graphische Darstellung der Daten verantwortlich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Sie erhalten die anzuzeigenden Daten vom Modell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Mehrere Views können die gleichen Daten des Modells darstellen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Jede View hat einen oder mehrere Controller, die Eingaben vom Benutzer bekommen. Diese Eingaben werden in Events für die View oder das Modell umgewandelt.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Jegliche Benutzerinteraktion wird durch Controller geregelt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ea typeface="Calibri" panose="020F0502020204030204" pitchFamily="34" charset="0"/>
              </a:rPr>
              <a:t>Visualisierung von Status- und Fehlermeldungen von Controllern</a:t>
            </a:r>
            <a:endParaRPr lang="de-DE" sz="24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2851" r="67928" b="6837"/>
          <a:stretch/>
        </p:blipFill>
        <p:spPr>
          <a:xfrm>
            <a:off x="903288" y="3614894"/>
            <a:ext cx="6433450" cy="3070463"/>
          </a:xfrm>
          <a:prstGeom prst="rect">
            <a:avLst/>
          </a:prstGeom>
          <a:ln w="15875">
            <a:noFill/>
          </a:ln>
        </p:spPr>
      </p:pic>
    </p:spTree>
    <p:extLst>
      <p:ext uri="{BB962C8B-B14F-4D97-AF65-F5344CB8AC3E}">
        <p14:creationId xmlns:p14="http://schemas.microsoft.com/office/powerpoint/2010/main" val="20017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5501" b="61327"/>
          <a:stretch/>
        </p:blipFill>
        <p:spPr>
          <a:xfrm>
            <a:off x="849086" y="2511977"/>
            <a:ext cx="8186057" cy="36793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65340" y="203653"/>
            <a:ext cx="10070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400" b="1" dirty="0" smtClean="0">
                <a:solidFill>
                  <a:srgbClr val="00B050"/>
                </a:solidFill>
                <a:effectLst/>
                <a:ea typeface="Calibri" panose="020F0502020204030204" pitchFamily="34" charset="0"/>
              </a:rPr>
              <a:t>Controller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ea typeface="Calibri" panose="020F0502020204030204" pitchFamily="34" charset="0"/>
              </a:rPr>
              <a:t>S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ind verantwortlich für die Steuerung der Anwendung durch den Benutzer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ea typeface="Calibri" panose="020F0502020204030204" pitchFamily="34" charset="0"/>
              </a:rPr>
              <a:t>Ü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berwachen alle Eingabegeräte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a typeface="Calibri" panose="020F0502020204030204" pitchFamily="34" charset="0"/>
              </a:rPr>
              <a:t>W</a:t>
            </a:r>
            <a:r>
              <a:rPr lang="de-DE" sz="2400" dirty="0" smtClean="0">
                <a:effectLst/>
                <a:ea typeface="Calibri" panose="020F0502020204030204" pitchFamily="34" charset="0"/>
              </a:rPr>
              <a:t>erten die Eingabedaten aus und leiten sie weiter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Änderungen der Modelldaten werden also vom Controller eingeleitet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 smtClean="0">
                <a:effectLst/>
                <a:ea typeface="Calibri" panose="020F0502020204030204" pitchFamily="34" charset="0"/>
              </a:rPr>
              <a:t>View und Controller bilden zusammen die Benutzungsoberfläche.</a:t>
            </a:r>
            <a:endParaRPr lang="de-DE" sz="24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7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" t="39131" r="65707" b="26818"/>
          <a:stretch/>
        </p:blipFill>
        <p:spPr>
          <a:xfrm>
            <a:off x="7032285" y="3200484"/>
            <a:ext cx="5151006" cy="3239633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38057" y="3429000"/>
            <a:ext cx="1741714" cy="35922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Struktur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688080" y="4622800"/>
            <a:ext cx="482504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678873" y="4234676"/>
            <a:ext cx="4834255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678874" y="2497178"/>
            <a:ext cx="1697922" cy="158660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815203" y="2497178"/>
            <a:ext cx="1697925" cy="158660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5273040" y="1884621"/>
            <a:ext cx="1645920" cy="721360"/>
            <a:chOff x="2926080" y="2265680"/>
            <a:chExt cx="1645920" cy="721360"/>
          </a:xfrm>
          <a:solidFill>
            <a:srgbClr val="1E1E1E"/>
          </a:solidFill>
        </p:grpSpPr>
        <p:sp>
          <p:nvSpPr>
            <p:cNvPr id="7" name="Abgerundetes Rechteck 6"/>
            <p:cNvSpPr/>
            <p:nvPr/>
          </p:nvSpPr>
          <p:spPr>
            <a:xfrm>
              <a:off x="2926080" y="2265680"/>
              <a:ext cx="1645920" cy="72136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029836" y="2416572"/>
              <a:ext cx="143840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/>
                <a:t>Controller</a:t>
              </a:r>
              <a:endParaRPr lang="de-DE" sz="2400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 flipV="1">
            <a:off x="3037840" y="2265680"/>
            <a:ext cx="2133600" cy="196899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032953" y="4083784"/>
            <a:ext cx="1645920" cy="721360"/>
            <a:chOff x="2926080" y="2265680"/>
            <a:chExt cx="1645920" cy="721360"/>
          </a:xfrm>
          <a:solidFill>
            <a:srgbClr val="1E1E1E"/>
          </a:solidFill>
        </p:grpSpPr>
        <p:sp>
          <p:nvSpPr>
            <p:cNvPr id="11" name="Abgerundetes Rechteck 10"/>
            <p:cNvSpPr/>
            <p:nvPr/>
          </p:nvSpPr>
          <p:spPr>
            <a:xfrm>
              <a:off x="2926080" y="2265680"/>
              <a:ext cx="1645920" cy="721360"/>
            </a:xfrm>
            <a:prstGeom prst="roundRect">
              <a:avLst/>
            </a:prstGeom>
            <a:grp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348064" y="2416572"/>
              <a:ext cx="8019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/>
                <a:t>View</a:t>
              </a:r>
              <a:endParaRPr lang="de-DE" sz="2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513128" y="4083784"/>
            <a:ext cx="1645920" cy="721360"/>
            <a:chOff x="2926080" y="2265680"/>
            <a:chExt cx="1645920" cy="721360"/>
          </a:xfrm>
          <a:solidFill>
            <a:srgbClr val="1E1E1E"/>
          </a:solidFill>
        </p:grpSpPr>
        <p:sp>
          <p:nvSpPr>
            <p:cNvPr id="14" name="Abgerundetes Rechteck 13"/>
            <p:cNvSpPr/>
            <p:nvPr/>
          </p:nvSpPr>
          <p:spPr>
            <a:xfrm>
              <a:off x="2926080" y="2265680"/>
              <a:ext cx="1645920" cy="721360"/>
            </a:xfrm>
            <a:prstGeom prst="roundRect">
              <a:avLst/>
            </a:prstGeom>
            <a:grp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251147" y="2416572"/>
              <a:ext cx="995786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/>
                <a:t>Model</a:t>
              </a:r>
              <a:endParaRPr lang="de-DE" sz="24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7334858" y="625020"/>
            <a:ext cx="4002460" cy="1351221"/>
            <a:chOff x="3508029" y="4922521"/>
            <a:chExt cx="4002460" cy="1351221"/>
          </a:xfrm>
        </p:grpSpPr>
        <p:cxnSp>
          <p:nvCxnSpPr>
            <p:cNvPr id="29" name="Gerade Verbindung mit Pfeil 28"/>
            <p:cNvCxnSpPr/>
            <p:nvPr/>
          </p:nvCxnSpPr>
          <p:spPr>
            <a:xfrm>
              <a:off x="3517900" y="5673578"/>
              <a:ext cx="117348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3508029" y="6069817"/>
              <a:ext cx="1173480" cy="0"/>
            </a:xfrm>
            <a:prstGeom prst="straightConnector1">
              <a:avLst/>
            </a:prstGeom>
            <a:ln w="254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pieren 32"/>
            <p:cNvGrpSpPr/>
            <p:nvPr/>
          </p:nvGrpSpPr>
          <p:grpSpPr>
            <a:xfrm>
              <a:off x="4681509" y="4922521"/>
              <a:ext cx="2828980" cy="1351221"/>
              <a:chOff x="2334556" y="2265680"/>
              <a:chExt cx="2828980" cy="1351221"/>
            </a:xfrm>
            <a:solidFill>
              <a:srgbClr val="1E1E1E"/>
            </a:solidFill>
          </p:grpSpPr>
          <p:sp>
            <p:nvSpPr>
              <p:cNvPr id="34" name="Abgerundetes Rechteck 33"/>
              <p:cNvSpPr/>
              <p:nvPr/>
            </p:nvSpPr>
            <p:spPr>
              <a:xfrm>
                <a:off x="2926080" y="2265680"/>
                <a:ext cx="1645920" cy="721360"/>
              </a:xfrm>
              <a:prstGeom prst="roundRect">
                <a:avLst/>
              </a:pr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2334556" y="2416572"/>
                <a:ext cx="2828980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smtClean="0"/>
                  <a:t>Assoziation</a:t>
                </a:r>
              </a:p>
              <a:p>
                <a:r>
                  <a:rPr lang="de-DE" sz="2400" dirty="0" smtClean="0"/>
                  <a:t>direkt</a:t>
                </a:r>
              </a:p>
              <a:p>
                <a:r>
                  <a:rPr lang="de-DE" sz="2400" dirty="0" smtClean="0"/>
                  <a:t>indirekt </a:t>
                </a:r>
                <a:r>
                  <a:rPr lang="de-DE" sz="2400" i="1" dirty="0" smtClean="0"/>
                  <a:t>(Beobachter)</a:t>
                </a:r>
                <a:endParaRPr lang="de-DE" sz="2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0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Struktur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Walchetseder Richard</dc:creator>
  <cp:lastModifiedBy>Walchetseder Richard</cp:lastModifiedBy>
  <cp:revision>16</cp:revision>
  <dcterms:created xsi:type="dcterms:W3CDTF">2020-01-28T18:38:50Z</dcterms:created>
  <dcterms:modified xsi:type="dcterms:W3CDTF">2020-02-04T18:25:18Z</dcterms:modified>
</cp:coreProperties>
</file>