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310" r:id="rId2"/>
    <p:sldId id="256" r:id="rId3"/>
    <p:sldId id="257" r:id="rId4"/>
    <p:sldId id="270" r:id="rId5"/>
    <p:sldId id="271" r:id="rId6"/>
    <p:sldId id="272" r:id="rId7"/>
    <p:sldId id="274" r:id="rId8"/>
    <p:sldId id="275" r:id="rId9"/>
    <p:sldId id="276" r:id="rId10"/>
    <p:sldId id="277" r:id="rId11"/>
    <p:sldId id="273" r:id="rId12"/>
    <p:sldId id="278" r:id="rId13"/>
    <p:sldId id="279" r:id="rId14"/>
    <p:sldId id="280" r:id="rId15"/>
    <p:sldId id="296" r:id="rId16"/>
    <p:sldId id="281" r:id="rId17"/>
    <p:sldId id="297" r:id="rId18"/>
    <p:sldId id="298" r:id="rId19"/>
    <p:sldId id="299" r:id="rId20"/>
    <p:sldId id="282" r:id="rId21"/>
    <p:sldId id="300" r:id="rId22"/>
    <p:sldId id="283" r:id="rId23"/>
    <p:sldId id="301" r:id="rId24"/>
    <p:sldId id="284" r:id="rId25"/>
    <p:sldId id="302" r:id="rId26"/>
    <p:sldId id="303" r:id="rId27"/>
    <p:sldId id="304" r:id="rId28"/>
    <p:sldId id="305" r:id="rId29"/>
    <p:sldId id="285" r:id="rId30"/>
    <p:sldId id="311" r:id="rId31"/>
    <p:sldId id="286" r:id="rId32"/>
    <p:sldId id="306" r:id="rId33"/>
    <p:sldId id="287" r:id="rId34"/>
    <p:sldId id="307" r:id="rId35"/>
    <p:sldId id="288" r:id="rId36"/>
    <p:sldId id="289" r:id="rId37"/>
    <p:sldId id="308" r:id="rId38"/>
    <p:sldId id="309" r:id="rId39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981" autoAdjust="0"/>
  </p:normalViewPr>
  <p:slideViewPr>
    <p:cSldViewPr>
      <p:cViewPr varScale="1">
        <p:scale>
          <a:sx n="100" d="100"/>
          <a:sy n="100" d="100"/>
        </p:scale>
        <p:origin x="990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73E54F-8C44-4461-AD06-2D7521CECB13}" type="datetime1">
              <a:rPr lang="de-DE" smtClean="0"/>
              <a:t>09.02.2020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D2D363-51C7-4D33-9CF9-432E1A762C62}" type="datetime1">
              <a:rPr lang="de-DE" smtClean="0"/>
              <a:t>09.02.2020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820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691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2384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ERLÄUTERN SIE STANDARD-METHODEN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6869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ERLÄUTERN SIE ÜBERLADEN VON METHODEN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889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ERKLÄREN UND ERLÄUTENSIE DIE ARTEN VON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227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UNTERSCHEIDUNG ZWISCHEN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631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ERKLÄREN SIE DEN UNTERSCHIED ZWISCHEN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343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438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0195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4723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718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9212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ZUSAMMENHÄNGE GEGENÜBERSTELLUNGEN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97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9838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662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256" name="Linie" descr="Liniengrafik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8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9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0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1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2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3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4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5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6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7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8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9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0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1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2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3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4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5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6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7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8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9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0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1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2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3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4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5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6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7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8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9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0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1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2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3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4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5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6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7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8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9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0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1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2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3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4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5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6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7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8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9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0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1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2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3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4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5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6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7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8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9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0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1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2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3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4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5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6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7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8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9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0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1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2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3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4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5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6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7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8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9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0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1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2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3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4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5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6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7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8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9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0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1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2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3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4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5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6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7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8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9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0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1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2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3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4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5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6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7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8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9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0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1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2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3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4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5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6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7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8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9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7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ihand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9" name="Freihand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0" name="Freihand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E9ADEA-B78F-430E-B313-53BBE336D12E}" type="datetime1">
              <a:rPr lang="de-DE" smtClean="0"/>
              <a:t>09.02.2020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7" name="Linie" descr="Liniengrafik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-DE" dirty="0"/>
              <a:t>Textmasterformate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1BE6A-6189-4208-B1B4-B5EAD7475A85}" type="datetime1">
              <a:rPr lang="de-DE" smtClean="0"/>
              <a:t>09.02.2020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67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C7E186-94BE-487C-8B0A-E448B729DE89}" type="datetime1">
              <a:rPr lang="de-DE" smtClean="0"/>
              <a:t>09.02.2020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255" name="Linie" descr="Liniengrafik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7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8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9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0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1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2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3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4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5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6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7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8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9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0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1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2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3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4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5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6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7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8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9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0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1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2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3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4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5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6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7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8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9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0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1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2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3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4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5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6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7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8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9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0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1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2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3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4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5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6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7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8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9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0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1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2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3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4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5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6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7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8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9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0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1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2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3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4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5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6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7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8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9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0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1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2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3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4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5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6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7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8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9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0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1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2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3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4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5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6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7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8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9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0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1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2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3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4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5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6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7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8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9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0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1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2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3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4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5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6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7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8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9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0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1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2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3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4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5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6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7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8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01D12E-8D44-4FAC-8245-3DD9258BED97}" type="datetime1">
              <a:rPr lang="de-DE" smtClean="0"/>
              <a:t>09.02.2020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58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0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1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BD58A-9573-4A90-A745-B03809EF5A0A}" type="datetime1">
              <a:rPr lang="de-DE" smtClean="0"/>
              <a:t>09.02.2020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60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ihand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3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4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6D9EC9-3B4A-49FC-9ECD-5CF9C2DE4C41}" type="datetime1">
              <a:rPr lang="de-DE" smtClean="0"/>
              <a:t>09.02.2020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5" name="Inhaltsplatzhalter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56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8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9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0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1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7783D2-F986-40E7-B256-52961A5F5F28}" type="datetime1">
              <a:rPr lang="de-DE" smtClean="0"/>
              <a:t>09.02.2020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C127DE-B019-4B90-AEA0-262FC2B59A3A}" type="datetime1">
              <a:rPr lang="de-DE" smtClean="0"/>
              <a:t>09.02.2020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grpSp>
        <p:nvGrpSpPr>
          <p:cNvPr id="615" name="Rahmen" descr="Kastengrafik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20B619-B4C6-45C3-BCA7-BDAB4C87A7D7}" type="datetime1">
              <a:rPr lang="de-DE" smtClean="0"/>
              <a:t>09.02.2020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614" name="Rahmen" descr="Kastengrafik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ihand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ihand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ihand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ihand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D19F3E-6285-4DCB-90DE-3D19E768510B}" type="datetime1">
              <a:rPr lang="de-DE" smtClean="0"/>
              <a:t>09.02.2020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3319DDE-CF78-45AB-B885-72D96434AFE9}" type="datetime1">
              <a:rPr lang="de-DE" smtClean="0"/>
              <a:t>09.02.2020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60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2C69AD4-1620-4D62-B04F-5480B54F7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964" y="92690"/>
            <a:ext cx="8064896" cy="667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2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Polymorphismus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2B46E5E-4FEE-4F0C-9038-EE8070052AE6}"/>
              </a:ext>
            </a:extLst>
          </p:cNvPr>
          <p:cNvSpPr txBox="1"/>
          <p:nvPr/>
        </p:nvSpPr>
        <p:spPr>
          <a:xfrm>
            <a:off x="1522414" y="1983551"/>
            <a:ext cx="813690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Methodenauswahl zur Laufzeit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Compiler erzeugt virtuelle Tabelle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Anhand des Typs wird entschieden</a:t>
            </a:r>
          </a:p>
        </p:txBody>
      </p:sp>
    </p:spTree>
    <p:extLst>
      <p:ext uri="{BB962C8B-B14F-4D97-AF65-F5344CB8AC3E}">
        <p14:creationId xmlns:p14="http://schemas.microsoft.com/office/powerpoint/2010/main" val="148851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A99F238-6B58-4EE8-88DC-957298CDA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875" y="0"/>
            <a:ext cx="7025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9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Konzepte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Martin Pechak 7ABIF</a:t>
            </a:r>
          </a:p>
        </p:txBody>
      </p:sp>
    </p:spTree>
    <p:extLst>
      <p:ext uri="{BB962C8B-B14F-4D97-AF65-F5344CB8AC3E}">
        <p14:creationId xmlns:p14="http://schemas.microsoft.com/office/powerpoint/2010/main" val="382023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Klasse vs. Objekt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2B46E5E-4FEE-4F0C-9038-EE8070052AE6}"/>
              </a:ext>
            </a:extLst>
          </p:cNvPr>
          <p:cNvSpPr txBox="1"/>
          <p:nvPr/>
        </p:nvSpPr>
        <p:spPr>
          <a:xfrm>
            <a:off x="1522414" y="1983551"/>
            <a:ext cx="81369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Klasse ist eine Art Schablone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Objekt ein Abbild </a:t>
            </a:r>
          </a:p>
        </p:txBody>
      </p:sp>
    </p:spTree>
    <p:extLst>
      <p:ext uri="{BB962C8B-B14F-4D97-AF65-F5344CB8AC3E}">
        <p14:creationId xmlns:p14="http://schemas.microsoft.com/office/powerpoint/2010/main" val="249037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E4C5849-1D52-4F22-A18F-0AC65454E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86" y="116632"/>
            <a:ext cx="11262051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4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Basisreferenz vs. Selbstreferenz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2B46E5E-4FEE-4F0C-9038-EE8070052AE6}"/>
              </a:ext>
            </a:extLst>
          </p:cNvPr>
          <p:cNvSpPr txBox="1"/>
          <p:nvPr/>
        </p:nvSpPr>
        <p:spPr>
          <a:xfrm>
            <a:off x="1522414" y="1983551"/>
            <a:ext cx="81369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Selbstreferenz auf selbe Klasse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Basisreferenz auf übergeordnete Klasse</a:t>
            </a:r>
          </a:p>
        </p:txBody>
      </p:sp>
    </p:spTree>
    <p:extLst>
      <p:ext uri="{BB962C8B-B14F-4D97-AF65-F5344CB8AC3E}">
        <p14:creationId xmlns:p14="http://schemas.microsoft.com/office/powerpoint/2010/main" val="51855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18B6099-F570-4B76-B74F-F7E310BEA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42" y="0"/>
            <a:ext cx="7960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EB80799-338D-452B-86DF-086A90E4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5" y="622327"/>
            <a:ext cx="11704073" cy="561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0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5486E61-AC44-4151-85EF-1C6E034F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41" y="0"/>
            <a:ext cx="8052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8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Prinzipien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Martin Pechak 7ABIF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Konstruktor vs. </a:t>
            </a:r>
            <a:r>
              <a:rPr lang="de-DE" dirty="0" err="1"/>
              <a:t>Dekonstruktor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2B46E5E-4FEE-4F0C-9038-EE8070052AE6}"/>
              </a:ext>
            </a:extLst>
          </p:cNvPr>
          <p:cNvSpPr txBox="1"/>
          <p:nvPr/>
        </p:nvSpPr>
        <p:spPr>
          <a:xfrm>
            <a:off x="1522414" y="1983551"/>
            <a:ext cx="813690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AT" sz="2400" dirty="0"/>
              <a:t>Konstruktor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Konstruktoren werden automatisch aufgerufen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Dienen der Instanziierung eines Objektes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Haben keine Rückgabewert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Können überladen werden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Müssen selben Namen wie Klasse haben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E244A59-1540-4C24-9A34-94E4319B2740}"/>
              </a:ext>
            </a:extLst>
          </p:cNvPr>
          <p:cNvSpPr txBox="1"/>
          <p:nvPr/>
        </p:nvSpPr>
        <p:spPr>
          <a:xfrm>
            <a:off x="1522414" y="4221088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AT" sz="2400" dirty="0" err="1"/>
              <a:t>Dekonstruktor</a:t>
            </a:r>
            <a:endParaRPr lang="de-AT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Werden von der CLR (Common Language </a:t>
            </a:r>
            <a:r>
              <a:rPr lang="de-AT" sz="2400" dirty="0" err="1"/>
              <a:t>Runtime</a:t>
            </a:r>
            <a:r>
              <a:rPr lang="de-AT" sz="2400" dirty="0"/>
              <a:t>, Laufzeitumgebung) automatisch aufgerufen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Haben selben Namen nur mit Tilde (~) vorne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Kann exakt bestimmt werden, wann sie 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291875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EDA069F-97A2-4D1E-8416-77AF4D6A9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40" y="0"/>
            <a:ext cx="7229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0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044606" cy="1020762"/>
          </a:xfrm>
        </p:spPr>
        <p:txBody>
          <a:bodyPr rtlCol="0"/>
          <a:lstStyle/>
          <a:p>
            <a:pPr rtl="0"/>
            <a:r>
              <a:rPr lang="de-DE" dirty="0" err="1"/>
              <a:t>Defaultkonstruktor</a:t>
            </a:r>
            <a:r>
              <a:rPr lang="de-DE" dirty="0"/>
              <a:t> vs. </a:t>
            </a:r>
            <a:r>
              <a:rPr lang="de-DE" dirty="0" err="1"/>
              <a:t>Standardkonstruktor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2B46E5E-4FEE-4F0C-9038-EE8070052AE6}"/>
              </a:ext>
            </a:extLst>
          </p:cNvPr>
          <p:cNvSpPr txBox="1"/>
          <p:nvPr/>
        </p:nvSpPr>
        <p:spPr>
          <a:xfrm>
            <a:off x="1522414" y="1983551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 err="1"/>
              <a:t>Defaultkonstruktor</a:t>
            </a:r>
            <a:r>
              <a:rPr lang="de-AT" sz="2400" dirty="0"/>
              <a:t> wird automatisch erzeugt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Setzt alle Werte auf null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de-AT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 err="1"/>
              <a:t>Standardkonstruktoren</a:t>
            </a:r>
            <a:r>
              <a:rPr lang="de-AT" sz="2400" dirty="0"/>
              <a:t> sind implementierte „leere“ Konstruktoren</a:t>
            </a:r>
          </a:p>
        </p:txBody>
      </p:sp>
    </p:spTree>
    <p:extLst>
      <p:ext uri="{BB962C8B-B14F-4D97-AF65-F5344CB8AC3E}">
        <p14:creationId xmlns:p14="http://schemas.microsoft.com/office/powerpoint/2010/main" val="360834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E159082-8810-4096-8051-6775B5B6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01" y="24522"/>
            <a:ext cx="11567021" cy="68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9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260630" cy="1020762"/>
          </a:xfrm>
        </p:spPr>
        <p:txBody>
          <a:bodyPr rtlCol="0"/>
          <a:lstStyle/>
          <a:p>
            <a:pPr rtl="0"/>
            <a:r>
              <a:rPr lang="de-DE" dirty="0"/>
              <a:t>Überladen von Methoden vs. Überladen von Operatoren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2B46E5E-4FEE-4F0C-9038-EE8070052AE6}"/>
              </a:ext>
            </a:extLst>
          </p:cNvPr>
          <p:cNvSpPr txBox="1"/>
          <p:nvPr/>
        </p:nvSpPr>
        <p:spPr>
          <a:xfrm>
            <a:off x="1522414" y="1983551"/>
            <a:ext cx="813690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AT" sz="2400" dirty="0"/>
              <a:t>Überladene Methoden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Eine Methode wird öfters implementiert mit verschiedenen Parametern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21CD0C5-5152-4FD6-A076-FC33FF02DC9C}"/>
              </a:ext>
            </a:extLst>
          </p:cNvPr>
          <p:cNvSpPr txBox="1"/>
          <p:nvPr/>
        </p:nvSpPr>
        <p:spPr>
          <a:xfrm>
            <a:off x="1522414" y="3761231"/>
            <a:ext cx="813690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de-AT" sz="2400" dirty="0"/>
              <a:t>Überladene Operatoren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Ein Operator kann nur mit Zahlen rechnen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64996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isch, sitzend, Computer enthält.&#10;&#10;Automatisch generierte Beschreibung">
            <a:extLst>
              <a:ext uri="{FF2B5EF4-FFF2-40B4-BE49-F238E27FC236}">
                <a16:creationId xmlns:a16="http://schemas.microsoft.com/office/drawing/2014/main" id="{0299219D-C2A3-4D8F-9C7E-08847D826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95" y="1268760"/>
            <a:ext cx="11103633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A24C2D9-0133-42F4-A88E-714AB5454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795337"/>
            <a:ext cx="5257800" cy="526732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ADA5C28-CC04-468C-A0CE-F56802460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731" y="795337"/>
            <a:ext cx="5851202" cy="52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2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280522E-C484-4299-8F59-E1B7F0755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81" y="728700"/>
            <a:ext cx="11869662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1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0596524-F9E3-46B5-B7CF-8BF78CB53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87" y="980728"/>
            <a:ext cx="11063047" cy="1080120"/>
          </a:xfrm>
          <a:prstGeom prst="rect">
            <a:avLst/>
          </a:prstGeom>
        </p:spPr>
      </p:pic>
      <p:pic>
        <p:nvPicPr>
          <p:cNvPr id="4" name="Grafik 3" descr="Ein Bild, das schwarz, Bildschirm, Foto, Monitor enthält.&#10;&#10;Automatisch generierte Beschreibung">
            <a:extLst>
              <a:ext uri="{FF2B5EF4-FFF2-40B4-BE49-F238E27FC236}">
                <a16:creationId xmlns:a16="http://schemas.microsoft.com/office/drawing/2014/main" id="{3C87D560-203C-4CC4-8563-071C9BE6F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025" y="2780928"/>
            <a:ext cx="696677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2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Standard-Methoden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2B46E5E-4FEE-4F0C-9038-EE8070052AE6}"/>
              </a:ext>
            </a:extLst>
          </p:cNvPr>
          <p:cNvSpPr txBox="1"/>
          <p:nvPr/>
        </p:nvSpPr>
        <p:spPr>
          <a:xfrm>
            <a:off x="1522414" y="1983551"/>
            <a:ext cx="94685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800" b="1" dirty="0" err="1"/>
              <a:t>CompareTo</a:t>
            </a:r>
            <a:r>
              <a:rPr lang="de-AT" sz="2800" b="1" dirty="0"/>
              <a:t> </a:t>
            </a:r>
            <a:r>
              <a:rPr lang="de-AT" sz="2800" dirty="0"/>
              <a:t>vergleicht eine </a:t>
            </a:r>
            <a:r>
              <a:rPr lang="de-AT" sz="2800" dirty="0" err="1"/>
              <a:t>Instatnz</a:t>
            </a:r>
            <a:r>
              <a:rPr lang="de-AT" sz="2800" dirty="0"/>
              <a:t> mit einem anderem Objekt und gibt einen Integer als </a:t>
            </a:r>
            <a:r>
              <a:rPr lang="de-AT" sz="2800" dirty="0" err="1"/>
              <a:t>ergebnis</a:t>
            </a:r>
            <a:r>
              <a:rPr lang="de-AT" sz="2800" dirty="0"/>
              <a:t> zurück (-1,0,1)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800" dirty="0"/>
              <a:t>  </a:t>
            </a:r>
            <a:r>
              <a:rPr lang="de-AT" sz="2800" b="1" dirty="0"/>
              <a:t>Equals</a:t>
            </a:r>
            <a:r>
              <a:rPr lang="de-AT" sz="2800" dirty="0"/>
              <a:t> vergleicht ob eine Instanz gleich einem spezifizierten Objekt ist. Rückgabewert ist ein </a:t>
            </a:r>
            <a:r>
              <a:rPr lang="de-AT" sz="2800" dirty="0" err="1"/>
              <a:t>boolscher</a:t>
            </a:r>
            <a:r>
              <a:rPr lang="de-AT" sz="2800" dirty="0"/>
              <a:t> Wert.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800" dirty="0"/>
              <a:t>  </a:t>
            </a:r>
            <a:r>
              <a:rPr lang="de-AT" sz="2800" b="1" dirty="0" err="1"/>
              <a:t>GetHashCode</a:t>
            </a:r>
            <a:r>
              <a:rPr lang="de-AT" sz="2800" dirty="0"/>
              <a:t> liefert den </a:t>
            </a:r>
            <a:r>
              <a:rPr lang="de-AT" sz="2800" dirty="0" err="1"/>
              <a:t>Hashcode</a:t>
            </a:r>
            <a:r>
              <a:rPr lang="de-AT" sz="2800" dirty="0"/>
              <a:t> der Instanz.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800" dirty="0"/>
              <a:t>  </a:t>
            </a:r>
            <a:r>
              <a:rPr lang="de-AT" sz="2800" b="1" dirty="0" err="1"/>
              <a:t>GetType</a:t>
            </a:r>
            <a:r>
              <a:rPr lang="de-AT" sz="2800" dirty="0"/>
              <a:t> liefert den Typ der </a:t>
            </a:r>
            <a:r>
              <a:rPr lang="de-AT" sz="2800" dirty="0" err="1"/>
              <a:t>Instatnz</a:t>
            </a:r>
            <a:r>
              <a:rPr lang="de-AT" sz="2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800" dirty="0"/>
              <a:t>  </a:t>
            </a:r>
            <a:r>
              <a:rPr lang="de-AT" sz="2800" b="1" dirty="0" err="1"/>
              <a:t>GetTypeCode</a:t>
            </a:r>
            <a:r>
              <a:rPr lang="de-AT" sz="2800" dirty="0"/>
              <a:t> liefert den </a:t>
            </a:r>
            <a:r>
              <a:rPr lang="de-AT" sz="2800" dirty="0" err="1"/>
              <a:t>TypeCode</a:t>
            </a:r>
            <a:r>
              <a:rPr lang="de-AT" sz="2800" dirty="0"/>
              <a:t> der Instanz.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AT" sz="2800" dirty="0"/>
              <a:t>  </a:t>
            </a:r>
            <a:r>
              <a:rPr lang="de-AT" sz="2800" b="1" dirty="0" err="1"/>
              <a:t>ToString</a:t>
            </a:r>
            <a:r>
              <a:rPr lang="de-AT" sz="2800" dirty="0"/>
              <a:t> wandelt ein Objekt in eine String um.</a:t>
            </a:r>
            <a:endParaRPr lang="de-AT" sz="3600" dirty="0"/>
          </a:p>
        </p:txBody>
      </p:sp>
    </p:spTree>
    <p:extLst>
      <p:ext uri="{BB962C8B-B14F-4D97-AF65-F5344CB8AC3E}">
        <p14:creationId xmlns:p14="http://schemas.microsoft.com/office/powerpoint/2010/main" val="70279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Abstraktion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2B46E5E-4FEE-4F0C-9038-EE8070052AE6}"/>
              </a:ext>
            </a:extLst>
          </p:cNvPr>
          <p:cNvSpPr txBox="1"/>
          <p:nvPr/>
        </p:nvSpPr>
        <p:spPr>
          <a:xfrm>
            <a:off x="1522414" y="1983551"/>
            <a:ext cx="813690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Nur relevante Details verwenden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de-AT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Welche Eigenschaften werden benötigt?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2041126-82F8-41E5-AB8E-00767D7DC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323414"/>
            <a:ext cx="4486901" cy="6211167"/>
          </a:xfrm>
          <a:prstGeom prst="rect">
            <a:avLst/>
          </a:prstGeom>
        </p:spPr>
      </p:pic>
      <p:pic>
        <p:nvPicPr>
          <p:cNvPr id="5" name="Grafik 4" descr="Ein Bild, das Bildschirm, schwarz, Computer, Raum enthält.&#10;&#10;Automatisch generierte Beschreibung">
            <a:extLst>
              <a:ext uri="{FF2B5EF4-FFF2-40B4-BE49-F238E27FC236}">
                <a16:creationId xmlns:a16="http://schemas.microsoft.com/office/drawing/2014/main" id="{89FDB30B-2947-4D85-95B9-8279F6A8F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097" y="1844881"/>
            <a:ext cx="4486901" cy="316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7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Überladen von Methoden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2B46E5E-4FEE-4F0C-9038-EE8070052AE6}"/>
              </a:ext>
            </a:extLst>
          </p:cNvPr>
          <p:cNvSpPr txBox="1"/>
          <p:nvPr/>
        </p:nvSpPr>
        <p:spPr>
          <a:xfrm>
            <a:off x="1522414" y="1983551"/>
            <a:ext cx="81369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Selber Methodenname für mehre Methoden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Anzahl der Parameter ist unterschiedlich </a:t>
            </a:r>
          </a:p>
        </p:txBody>
      </p:sp>
    </p:spTree>
    <p:extLst>
      <p:ext uri="{BB962C8B-B14F-4D97-AF65-F5344CB8AC3E}">
        <p14:creationId xmlns:p14="http://schemas.microsoft.com/office/powerpoint/2010/main" val="329978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9B2762D-C393-4DF4-9C02-650B8BEFF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117253"/>
            <a:ext cx="8784976" cy="662349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717D6B8-623D-4126-939E-0E641BCF6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17" y="1852723"/>
            <a:ext cx="7388189" cy="315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7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err="1"/>
              <a:t>Klassenmembers</a:t>
            </a:r>
            <a:r>
              <a:rPr lang="de-DE" dirty="0"/>
              <a:t> &amp; </a:t>
            </a:r>
            <a:r>
              <a:rPr lang="de-DE" dirty="0" err="1"/>
              <a:t>Objektmembers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2B46E5E-4FEE-4F0C-9038-EE8070052AE6}"/>
              </a:ext>
            </a:extLst>
          </p:cNvPr>
          <p:cNvSpPr txBox="1"/>
          <p:nvPr/>
        </p:nvSpPr>
        <p:spPr>
          <a:xfrm>
            <a:off x="1522414" y="1983551"/>
            <a:ext cx="8136904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Fields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 err="1"/>
              <a:t>Constraints</a:t>
            </a:r>
            <a:endParaRPr lang="de-AT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Methods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Properties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 err="1"/>
              <a:t>Constructors</a:t>
            </a:r>
            <a:endParaRPr lang="de-AT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Operators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Events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 err="1"/>
              <a:t>Deconstructors</a:t>
            </a:r>
            <a:endParaRPr lang="de-AT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 err="1"/>
              <a:t>Nested</a:t>
            </a:r>
            <a:r>
              <a:rPr lang="de-AT" sz="2400" dirty="0"/>
              <a:t> </a:t>
            </a:r>
            <a:r>
              <a:rPr lang="de-AT" sz="2400" dirty="0" err="1"/>
              <a:t>Types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99283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10CCD6B-5BF4-4929-9FB8-ECF03213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44" y="167074"/>
            <a:ext cx="6624736" cy="652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4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Klassenmethoden und Objektmethoden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2B46E5E-4FEE-4F0C-9038-EE8070052AE6}"/>
              </a:ext>
            </a:extLst>
          </p:cNvPr>
          <p:cNvSpPr txBox="1"/>
          <p:nvPr/>
        </p:nvSpPr>
        <p:spPr>
          <a:xfrm>
            <a:off x="1522414" y="1983551"/>
            <a:ext cx="813690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Objektmethoden brauchen stets ein Objekt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de-AT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Klassenmethoden sind erkennbar am </a:t>
            </a:r>
            <a:r>
              <a:rPr lang="de-AT" sz="2400" dirty="0" err="1"/>
              <a:t>static</a:t>
            </a:r>
            <a:r>
              <a:rPr lang="de-AT" sz="2400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3561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10476654" cy="1020762"/>
          </a:xfrm>
        </p:spPr>
        <p:txBody>
          <a:bodyPr rtlCol="0"/>
          <a:lstStyle/>
          <a:p>
            <a:pPr rtl="0"/>
            <a:r>
              <a:rPr lang="de-DE" dirty="0"/>
              <a:t>Rein virtuelle Methoden vs. Virtuelle Methode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2B46E5E-4FEE-4F0C-9038-EE8070052AE6}"/>
              </a:ext>
            </a:extLst>
          </p:cNvPr>
          <p:cNvSpPr txBox="1"/>
          <p:nvPr/>
        </p:nvSpPr>
        <p:spPr>
          <a:xfrm>
            <a:off x="1522414" y="1983551"/>
            <a:ext cx="813690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Rein virtuell Methode gehören zu abstrakte Klasse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Abstrakte Klasse kann nicht instanziiert werden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Virtuelle Methoden sind die der abgeleiteten Klasse</a:t>
            </a:r>
          </a:p>
        </p:txBody>
      </p:sp>
    </p:spTree>
    <p:extLst>
      <p:ext uri="{BB962C8B-B14F-4D97-AF65-F5344CB8AC3E}">
        <p14:creationId xmlns:p14="http://schemas.microsoft.com/office/powerpoint/2010/main" val="422756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21A3001-B485-4C7E-B5CA-6E83B7E9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26" y="0"/>
            <a:ext cx="7796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5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04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1C5E366-E757-412E-9937-C17FCA1D1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68" y="119574"/>
            <a:ext cx="6192688" cy="661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8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Datenkapselung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2B46E5E-4FEE-4F0C-9038-EE8070052AE6}"/>
              </a:ext>
            </a:extLst>
          </p:cNvPr>
          <p:cNvSpPr txBox="1"/>
          <p:nvPr/>
        </p:nvSpPr>
        <p:spPr>
          <a:xfrm>
            <a:off x="1522414" y="1983551"/>
            <a:ext cx="813690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Verbergen von Informationen nach Außen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Zugriff erfolgt mittels Interfaces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Klassen können den internen Zustand anderer Klassen nicht lesen oder verändern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619B3E8-A6BE-431B-A67D-D53841D1FEF4}"/>
              </a:ext>
            </a:extLst>
          </p:cNvPr>
          <p:cNvSpPr txBox="1"/>
          <p:nvPr/>
        </p:nvSpPr>
        <p:spPr>
          <a:xfrm>
            <a:off x="1522414" y="4076844"/>
            <a:ext cx="8136904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 err="1"/>
              <a:t>public</a:t>
            </a:r>
            <a:r>
              <a:rPr lang="de-AT" sz="2400" dirty="0"/>
              <a:t> (+)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Zugreifbar für alle Objekte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private (-)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Nur für Objekte der </a:t>
            </a:r>
            <a:r>
              <a:rPr lang="de-AT" sz="2400" dirty="0" err="1"/>
              <a:t>eingenen</a:t>
            </a:r>
            <a:r>
              <a:rPr lang="de-AT" sz="2400" dirty="0"/>
              <a:t> Klasse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 err="1"/>
              <a:t>protected</a:t>
            </a:r>
            <a:r>
              <a:rPr lang="de-AT" sz="2400" dirty="0"/>
              <a:t> (#)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Nur für Objekte der eigenen </a:t>
            </a:r>
            <a:r>
              <a:rPr lang="de-AT" sz="2400" dirty="0" err="1"/>
              <a:t>Klassse</a:t>
            </a:r>
            <a:r>
              <a:rPr lang="de-AT" sz="2400" dirty="0"/>
              <a:t> und selber Spezialisierung zugreifbar</a:t>
            </a:r>
          </a:p>
        </p:txBody>
      </p:sp>
    </p:spTree>
    <p:extLst>
      <p:ext uri="{BB962C8B-B14F-4D97-AF65-F5344CB8AC3E}">
        <p14:creationId xmlns:p14="http://schemas.microsoft.com/office/powerpoint/2010/main" val="3823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Vererbung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2B46E5E-4FEE-4F0C-9038-EE8070052AE6}"/>
              </a:ext>
            </a:extLst>
          </p:cNvPr>
          <p:cNvSpPr txBox="1"/>
          <p:nvPr/>
        </p:nvSpPr>
        <p:spPr>
          <a:xfrm>
            <a:off x="1522414" y="1983551"/>
            <a:ext cx="813690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Mehrere Arten der Vererbung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de-AT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Einfache Vererbung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Mehrfache Vererbung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Mehrstufige Vererbung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de-AT" sz="2400" dirty="0"/>
              <a:t>Schnittstellen Vererbung</a:t>
            </a:r>
          </a:p>
        </p:txBody>
      </p:sp>
    </p:spTree>
    <p:extLst>
      <p:ext uri="{BB962C8B-B14F-4D97-AF65-F5344CB8AC3E}">
        <p14:creationId xmlns:p14="http://schemas.microsoft.com/office/powerpoint/2010/main" val="279309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444706B-9935-4947-95A2-38A4DFC3C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040" y="111347"/>
            <a:ext cx="6696744" cy="663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3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0BE26A8-3745-493A-9F7A-4D669D66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056" y="120502"/>
            <a:ext cx="6408712" cy="661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0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6E98C03-2CF5-46AE-8DB8-C761BA48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88" y="80628"/>
            <a:ext cx="3995847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5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ultafel 16 :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8_TF02804846_TF02804846.potx" id="{A1BCFA52-A5ED-469D-931C-7C45EC0BE61D}" vid="{BA3DB86D-D58D-46D5-9BC1-C1757BE1A90F}"/>
    </a:ext>
  </a:extLst>
</a:theme>
</file>

<file path=ppt/theme/theme2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Schultafel-Bildungspräsentation (Breitbild)</Template>
  <TotalTime>0</TotalTime>
  <Words>396</Words>
  <Application>Microsoft Office PowerPoint</Application>
  <PresentationFormat>Benutzerdefiniert</PresentationFormat>
  <Paragraphs>106</Paragraphs>
  <Slides>38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Consolas</vt:lpstr>
      <vt:lpstr>Corbel</vt:lpstr>
      <vt:lpstr>Wingdings</vt:lpstr>
      <vt:lpstr>Schultafel 16 : 9</vt:lpstr>
      <vt:lpstr>PowerPoint-Präsentation</vt:lpstr>
      <vt:lpstr>Prinzipien</vt:lpstr>
      <vt:lpstr>Abstraktion </vt:lpstr>
      <vt:lpstr>PowerPoint-Präsentation</vt:lpstr>
      <vt:lpstr>Datenkapselung </vt:lpstr>
      <vt:lpstr>Vererbung </vt:lpstr>
      <vt:lpstr>PowerPoint-Präsentation</vt:lpstr>
      <vt:lpstr>PowerPoint-Präsentation</vt:lpstr>
      <vt:lpstr>PowerPoint-Präsentation</vt:lpstr>
      <vt:lpstr>PowerPoint-Präsentation</vt:lpstr>
      <vt:lpstr>Polymorphismus </vt:lpstr>
      <vt:lpstr>PowerPoint-Präsentation</vt:lpstr>
      <vt:lpstr>Konzepte</vt:lpstr>
      <vt:lpstr>Klasse vs. Objekt </vt:lpstr>
      <vt:lpstr>PowerPoint-Präsentation</vt:lpstr>
      <vt:lpstr>Basisreferenz vs. Selbstreferenz</vt:lpstr>
      <vt:lpstr>PowerPoint-Präsentation</vt:lpstr>
      <vt:lpstr>PowerPoint-Präsentation</vt:lpstr>
      <vt:lpstr>PowerPoint-Präsentation</vt:lpstr>
      <vt:lpstr>Konstruktor vs. Dekonstruktor</vt:lpstr>
      <vt:lpstr>PowerPoint-Präsentation</vt:lpstr>
      <vt:lpstr>Defaultkonstruktor vs. Standardkonstruktor</vt:lpstr>
      <vt:lpstr>PowerPoint-Präsentation</vt:lpstr>
      <vt:lpstr>Überladen von Methoden vs. Überladen von Operatoren</vt:lpstr>
      <vt:lpstr>PowerPoint-Präsentation</vt:lpstr>
      <vt:lpstr>PowerPoint-Präsentation</vt:lpstr>
      <vt:lpstr>PowerPoint-Präsentation</vt:lpstr>
      <vt:lpstr>PowerPoint-Präsentation</vt:lpstr>
      <vt:lpstr>Standard-Methoden </vt:lpstr>
      <vt:lpstr>PowerPoint-Präsentation</vt:lpstr>
      <vt:lpstr>Überladen von Methoden </vt:lpstr>
      <vt:lpstr>PowerPoint-Präsentation</vt:lpstr>
      <vt:lpstr>Klassenmembers &amp; Objektmembers</vt:lpstr>
      <vt:lpstr>PowerPoint-Präsentation</vt:lpstr>
      <vt:lpstr>Klassenmethoden und Objektmethoden </vt:lpstr>
      <vt:lpstr>Rein virtuelle Methoden vs. Virtuelle Methode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Martin Pechak</dc:creator>
  <cp:lastModifiedBy>Martin Pechak</cp:lastModifiedBy>
  <cp:revision>46</cp:revision>
  <dcterms:created xsi:type="dcterms:W3CDTF">2020-02-04T16:40:24Z</dcterms:created>
  <dcterms:modified xsi:type="dcterms:W3CDTF">2020-02-09T21:49:46Z</dcterms:modified>
</cp:coreProperties>
</file>