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3" r:id="rId2"/>
    <p:sldId id="256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0" r:id="rId14"/>
    <p:sldId id="274" r:id="rId15"/>
    <p:sldId id="266" r:id="rId16"/>
    <p:sldId id="267" r:id="rId17"/>
    <p:sldId id="268" r:id="rId18"/>
    <p:sldId id="269" r:id="rId19"/>
    <p:sldId id="275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6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3279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0C0F-7723-40ED-8B09-04FD124C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Mehrfachvererbung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521C5-03B7-4F33-A44F-D43EDB66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 dirty="0"/>
              <a:t>Nur mit Interfaces möglich</a:t>
            </a:r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17983-6EF3-47B3-A27E-9EBA09D8D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032" y="524318"/>
            <a:ext cx="4565289" cy="603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E99AB-72A3-4CD6-8CB3-1A3308EE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 vs. Komposition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E01E2-1974-48C0-B323-7F1D423C0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04257"/>
            <a:ext cx="8946541" cy="5116285"/>
          </a:xfrm>
        </p:spPr>
        <p:txBody>
          <a:bodyPr>
            <a:normAutofit/>
          </a:bodyPr>
          <a:lstStyle/>
          <a:p>
            <a:r>
              <a:rPr lang="de-DE" sz="3200" dirty="0"/>
              <a:t>Vererbung</a:t>
            </a:r>
          </a:p>
          <a:p>
            <a:pPr lvl="1"/>
            <a:r>
              <a:rPr lang="de-DE" sz="2800" dirty="0" err="1"/>
              <a:t>Is</a:t>
            </a:r>
            <a:r>
              <a:rPr lang="de-DE" sz="2800" dirty="0"/>
              <a:t>-a Beziehung</a:t>
            </a:r>
          </a:p>
          <a:p>
            <a:pPr lvl="1"/>
            <a:r>
              <a:rPr lang="de-DE" sz="2800" dirty="0"/>
              <a:t>Die erbende Klasse kann nicht ohne der Oberklasse existieren</a:t>
            </a:r>
          </a:p>
          <a:p>
            <a:pPr lvl="1"/>
            <a:r>
              <a:rPr lang="de-DE" sz="2800" dirty="0"/>
              <a:t>Erweiterung der Oberklasse</a:t>
            </a:r>
          </a:p>
          <a:p>
            <a:r>
              <a:rPr lang="de-DE" sz="3200" dirty="0"/>
              <a:t>Komposition</a:t>
            </a:r>
          </a:p>
          <a:p>
            <a:pPr lvl="1"/>
            <a:r>
              <a:rPr lang="de-DE" sz="2800" dirty="0" err="1"/>
              <a:t>Has</a:t>
            </a:r>
            <a:r>
              <a:rPr lang="de-DE" sz="2800" dirty="0"/>
              <a:t>-a Beziehung</a:t>
            </a:r>
          </a:p>
          <a:p>
            <a:pPr lvl="1"/>
            <a:r>
              <a:rPr lang="de-DE" sz="2800" dirty="0"/>
              <a:t>Entkoppelt</a:t>
            </a:r>
          </a:p>
          <a:p>
            <a:pPr lvl="1"/>
            <a:r>
              <a:rPr lang="de-DE" sz="2800" dirty="0"/>
              <a:t>Interagieren unabhängig voneinander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401838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CF47-2EAB-4A0E-AD84-8C028B20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Abstract vs. Interface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EFFEF-0EC0-4B3D-A7AC-96BFD8E8A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54630"/>
            <a:ext cx="8946541" cy="4593770"/>
          </a:xfrm>
        </p:spPr>
        <p:txBody>
          <a:bodyPr>
            <a:normAutofit/>
          </a:bodyPr>
          <a:lstStyle/>
          <a:p>
            <a:r>
              <a:rPr lang="de-DE" sz="3200" dirty="0"/>
              <a:t>Interface</a:t>
            </a:r>
          </a:p>
          <a:p>
            <a:pPr lvl="1"/>
            <a:r>
              <a:rPr lang="de-DE" sz="2800" dirty="0"/>
              <a:t>Muss zur Gänze erfüllt werden</a:t>
            </a:r>
          </a:p>
          <a:p>
            <a:pPr lvl="1"/>
            <a:r>
              <a:rPr lang="de-DE" sz="2800" dirty="0"/>
              <a:t>Klare Struktur Vorgabe</a:t>
            </a:r>
          </a:p>
          <a:p>
            <a:pPr lvl="1"/>
            <a:r>
              <a:rPr lang="de-DE" sz="2800" dirty="0"/>
              <a:t>Klassen Änderungen müssen im Interface auch geändert werden</a:t>
            </a:r>
            <a:endParaRPr lang="de-AT" sz="2800" dirty="0"/>
          </a:p>
          <a:p>
            <a:r>
              <a:rPr lang="de-AT" sz="3200" dirty="0"/>
              <a:t>Abstract</a:t>
            </a:r>
          </a:p>
          <a:p>
            <a:pPr lvl="1"/>
            <a:r>
              <a:rPr lang="de-AT" sz="2800" dirty="0"/>
              <a:t>Kann nicht abstrakte Methoden beinhalten</a:t>
            </a:r>
          </a:p>
          <a:p>
            <a:pPr lvl="2"/>
            <a:r>
              <a:rPr lang="de-AT" sz="2400" dirty="0"/>
              <a:t>Können direkt weitervererbt werden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91656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6F62-FF40-4D21-B16F-99A218412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146" y="686948"/>
            <a:ext cx="9404723" cy="1400530"/>
          </a:xfrm>
        </p:spPr>
        <p:txBody>
          <a:bodyPr/>
          <a:lstStyle/>
          <a:p>
            <a:r>
              <a:rPr lang="de-DE" sz="7200" dirty="0"/>
              <a:t>Observer</a:t>
            </a:r>
            <a:endParaRPr lang="de-AT" sz="7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1DF524-2179-4844-8B75-E1327BEA3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de-DE" sz="3200" dirty="0"/>
              <a:t>Allgemein</a:t>
            </a:r>
          </a:p>
          <a:p>
            <a:r>
              <a:rPr lang="de-DE" sz="3200" dirty="0"/>
              <a:t>Zweck</a:t>
            </a:r>
          </a:p>
          <a:p>
            <a:r>
              <a:rPr lang="de-DE" sz="3200" dirty="0"/>
              <a:t>Problem</a:t>
            </a:r>
          </a:p>
          <a:p>
            <a:r>
              <a:rPr lang="de-DE" sz="3200" dirty="0"/>
              <a:t>Anwendbarkeit</a:t>
            </a:r>
          </a:p>
          <a:p>
            <a:r>
              <a:rPr lang="de-DE" sz="3200" dirty="0"/>
              <a:t>Struktur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5916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2FB2-B1D3-40C0-A97E-B93ED812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11B22-4980-456D-91EE-AB5CEA744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3200" dirty="0"/>
              <a:t>Observable </a:t>
            </a:r>
            <a:r>
              <a:rPr lang="de-AT" sz="3200" i="1" dirty="0"/>
              <a:t>n</a:t>
            </a:r>
            <a:r>
              <a:rPr lang="de-AT" sz="3200" dirty="0"/>
              <a:t> Observer </a:t>
            </a:r>
          </a:p>
          <a:p>
            <a:r>
              <a:rPr lang="de-AT" sz="3200" dirty="0"/>
              <a:t>Ereignis, Event oder Wert eintritt/ändert </a:t>
            </a:r>
          </a:p>
          <a:p>
            <a:r>
              <a:rPr lang="de-AT" sz="3200" dirty="0"/>
              <a:t>Verständigung der Observer </a:t>
            </a:r>
          </a:p>
          <a:p>
            <a:pPr lvl="1"/>
            <a:r>
              <a:rPr lang="de-AT" sz="2800" dirty="0"/>
              <a:t>Müssen beim Observable registriert sein</a:t>
            </a:r>
          </a:p>
        </p:txBody>
      </p:sp>
    </p:spTree>
    <p:extLst>
      <p:ext uri="{BB962C8B-B14F-4D97-AF65-F5344CB8AC3E}">
        <p14:creationId xmlns:p14="http://schemas.microsoft.com/office/powerpoint/2010/main" val="167947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B679-9184-4441-836D-08A62A18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Zweck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D662C-6D50-4718-A3A9-790C46CDD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sz="3200" dirty="0"/>
              <a:t>Entkoppelung</a:t>
            </a:r>
            <a:r>
              <a:rPr lang="de-DE" dirty="0"/>
              <a:t>	</a:t>
            </a:r>
          </a:p>
          <a:p>
            <a:pPr lvl="1"/>
            <a:r>
              <a:rPr lang="de-DE" sz="2800" dirty="0"/>
              <a:t>Klassen wissen nichts voneinander</a:t>
            </a:r>
          </a:p>
        </p:txBody>
      </p:sp>
    </p:spTree>
    <p:extLst>
      <p:ext uri="{BB962C8B-B14F-4D97-AF65-F5344CB8AC3E}">
        <p14:creationId xmlns:p14="http://schemas.microsoft.com/office/powerpoint/2010/main" val="14404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8F82-3DA9-419E-A572-206359A4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6D4D2-F5EC-43F6-895D-6414395A1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 dirty="0"/>
              <a:t>Klassen wissen zu viel voneinander</a:t>
            </a:r>
          </a:p>
          <a:p>
            <a:endParaRPr lang="de-DE" dirty="0"/>
          </a:p>
          <a:p>
            <a:r>
              <a:rPr lang="de-DE" sz="3200" dirty="0"/>
              <a:t>Lösung</a:t>
            </a:r>
          </a:p>
          <a:p>
            <a:pPr lvl="1"/>
            <a:r>
              <a:rPr lang="de-DE" sz="2800" dirty="0"/>
              <a:t>Observable </a:t>
            </a:r>
            <a:r>
              <a:rPr lang="de-DE" sz="2800" i="1" dirty="0"/>
              <a:t>n </a:t>
            </a:r>
            <a:r>
              <a:rPr lang="de-DE" sz="2800" dirty="0"/>
              <a:t>Observer </a:t>
            </a:r>
          </a:p>
          <a:p>
            <a:pPr lvl="2"/>
            <a:r>
              <a:rPr lang="de-DE" sz="2400" dirty="0"/>
              <a:t>Observer registriert sich bei Observable</a:t>
            </a:r>
          </a:p>
          <a:p>
            <a:pPr lvl="2"/>
            <a:r>
              <a:rPr lang="de-DE" sz="2400" dirty="0"/>
              <a:t>Benachrichtigung sobald ein Ereignis eintritt</a:t>
            </a:r>
          </a:p>
          <a:p>
            <a:pPr marL="914400" lvl="2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9708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9059-93C1-425B-8B1C-6B797BDF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Anwendbarkeit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8CAD-F566-4AD5-AA76-7920680BB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36914"/>
            <a:ext cx="8946541" cy="5008930"/>
          </a:xfrm>
        </p:spPr>
        <p:txBody>
          <a:bodyPr>
            <a:normAutofit fontScale="92500" lnSpcReduction="10000"/>
          </a:bodyPr>
          <a:lstStyle/>
          <a:p>
            <a:r>
              <a:rPr lang="de-DE" sz="3200" dirty="0"/>
              <a:t>Messwerte</a:t>
            </a:r>
          </a:p>
          <a:p>
            <a:pPr lvl="1"/>
            <a:r>
              <a:rPr lang="de-DE" sz="3000" dirty="0"/>
              <a:t>Nur wenn sich der Wert ändert wird dieser weitergegen</a:t>
            </a:r>
          </a:p>
          <a:p>
            <a:pPr lvl="1"/>
            <a:endParaRPr lang="de-DE" sz="3000" dirty="0"/>
          </a:p>
          <a:p>
            <a:r>
              <a:rPr lang="de-DE" sz="3200" dirty="0"/>
              <a:t>MVC</a:t>
            </a:r>
          </a:p>
          <a:p>
            <a:pPr lvl="1"/>
            <a:r>
              <a:rPr lang="de-DE" sz="2800" dirty="0"/>
              <a:t>GUI Aktualisierung</a:t>
            </a:r>
          </a:p>
          <a:p>
            <a:endParaRPr lang="de-DE" dirty="0"/>
          </a:p>
          <a:p>
            <a:r>
              <a:rPr lang="de-DE" sz="3200" dirty="0"/>
              <a:t>Simulation</a:t>
            </a:r>
          </a:p>
          <a:p>
            <a:pPr lvl="1"/>
            <a:r>
              <a:rPr lang="de-DE" sz="2800" dirty="0" err="1"/>
              <a:t>FastClock</a:t>
            </a:r>
            <a:endParaRPr lang="de-DE" sz="2800" dirty="0"/>
          </a:p>
          <a:p>
            <a:pPr lvl="2"/>
            <a:r>
              <a:rPr lang="de-DE" sz="2400" dirty="0"/>
              <a:t>Simulierte Uhr die z.B.: 1000 mal schneller läuft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126892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7BEE-4ACA-49BC-A285-D89B4306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</a:t>
            </a:r>
            <a:endParaRPr lang="de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9CE1D-E6DB-4A0D-9BF1-868C68C81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21" y="1359673"/>
            <a:ext cx="10523852" cy="476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46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F20961-A594-43AD-BEE3-690724C7E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3652" y="80730"/>
            <a:ext cx="6387286" cy="6696539"/>
          </a:xfrm>
        </p:spPr>
      </p:pic>
    </p:spTree>
    <p:extLst>
      <p:ext uri="{BB962C8B-B14F-4D97-AF65-F5344CB8AC3E}">
        <p14:creationId xmlns:p14="http://schemas.microsoft.com/office/powerpoint/2010/main" val="8539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BF39-DD6F-4C24-A883-90817D26E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Vererbung &amp; Observer</a:t>
            </a:r>
            <a:endParaRPr lang="de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15AB9-0692-426F-8892-C11BB3393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Hlavacek</a:t>
            </a:r>
            <a:r>
              <a:rPr lang="de-DE" dirty="0"/>
              <a:t> Martin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50855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96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6F62-FF40-4D21-B16F-99A218412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146" y="686948"/>
            <a:ext cx="9404723" cy="1400530"/>
          </a:xfrm>
        </p:spPr>
        <p:txBody>
          <a:bodyPr/>
          <a:lstStyle/>
          <a:p>
            <a:r>
              <a:rPr lang="de-DE" sz="7200" dirty="0"/>
              <a:t>Vererbung</a:t>
            </a:r>
            <a:endParaRPr lang="de-AT" sz="7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FC7983-D4BE-4A83-915D-C433249FE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de-DE" dirty="0"/>
              <a:t>Allgemein</a:t>
            </a:r>
          </a:p>
          <a:p>
            <a:r>
              <a:rPr lang="de-DE" dirty="0"/>
              <a:t>Konstruktor</a:t>
            </a:r>
          </a:p>
          <a:p>
            <a:r>
              <a:rPr lang="de-DE" dirty="0"/>
              <a:t>Interface</a:t>
            </a:r>
          </a:p>
          <a:p>
            <a:r>
              <a:rPr lang="de-DE" dirty="0"/>
              <a:t>Polymorphie</a:t>
            </a:r>
          </a:p>
          <a:p>
            <a:r>
              <a:rPr lang="de-DE" dirty="0"/>
              <a:t>Überschreiben</a:t>
            </a:r>
          </a:p>
          <a:p>
            <a:r>
              <a:rPr lang="de-DE" dirty="0"/>
              <a:t>Abstrakte Klassen</a:t>
            </a:r>
          </a:p>
          <a:p>
            <a:r>
              <a:rPr lang="de-DE" dirty="0"/>
              <a:t>Mehrfachvererbung</a:t>
            </a:r>
          </a:p>
          <a:p>
            <a:r>
              <a:rPr lang="de-DE" dirty="0"/>
              <a:t>Vererbung vs. Komposition</a:t>
            </a:r>
          </a:p>
          <a:p>
            <a:r>
              <a:rPr lang="de-DE" dirty="0"/>
              <a:t>Abstract vs. Interface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2103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E870-3BE8-4FD6-8C3A-7DE277E3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1900C-DDB3-4CB6-A098-BEF11E7E1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 dirty="0"/>
              <a:t>Erweiterung von Klassen</a:t>
            </a:r>
          </a:p>
          <a:p>
            <a:r>
              <a:rPr lang="de-DE" sz="3200" dirty="0"/>
              <a:t>Wiederverwendbarkeit vom Code</a:t>
            </a:r>
          </a:p>
          <a:p>
            <a:r>
              <a:rPr lang="de-DE" sz="3200" dirty="0" err="1"/>
              <a:t>Is</a:t>
            </a:r>
            <a:r>
              <a:rPr lang="de-DE" sz="3200" dirty="0"/>
              <a:t>-a Beziehung</a:t>
            </a:r>
          </a:p>
          <a:p>
            <a:r>
              <a:rPr lang="de-DE" sz="3200" dirty="0"/>
              <a:t>C# </a:t>
            </a:r>
            <a:r>
              <a:rPr lang="de-DE" sz="3200" b="1" dirty="0"/>
              <a:t>keine</a:t>
            </a:r>
            <a:r>
              <a:rPr lang="de-DE" sz="3200" dirty="0"/>
              <a:t> Mehrfachvererbung von Klassen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7615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B96CD-06AE-4276-ACBD-1AE2CC18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Konstruktor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2D191-4C11-4A66-9E91-290EE7435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14" y="1715461"/>
            <a:ext cx="6386537" cy="4119282"/>
          </a:xfrm>
        </p:spPr>
        <p:txBody>
          <a:bodyPr>
            <a:normAutofit/>
          </a:bodyPr>
          <a:lstStyle/>
          <a:p>
            <a:r>
              <a:rPr lang="de-AT" sz="3500" dirty="0"/>
              <a:t>Wiederverwendbarkeit des Konstruktors</a:t>
            </a:r>
          </a:p>
          <a:p>
            <a:pPr lvl="1"/>
            <a:r>
              <a:rPr lang="de-AT" sz="2800" dirty="0"/>
              <a:t>:</a:t>
            </a:r>
            <a:r>
              <a:rPr lang="de-AT" sz="2800" dirty="0" err="1"/>
              <a:t>base</a:t>
            </a:r>
            <a:r>
              <a:rPr lang="de-AT" sz="2800" dirty="0"/>
              <a:t>()</a:t>
            </a:r>
          </a:p>
          <a:p>
            <a:r>
              <a:rPr lang="de-AT" sz="3500" dirty="0"/>
              <a:t>Parameterübergabe möglich</a:t>
            </a:r>
          </a:p>
          <a:p>
            <a:r>
              <a:rPr lang="de-AT" sz="3200" dirty="0"/>
              <a:t>Konstruktor der Oberklasse zuerst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9FC14-8BC6-4D99-BDEB-F148190F6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766" y="1273628"/>
            <a:ext cx="4991744" cy="43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1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F662-9084-4C42-B5EA-C9C7519D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Interface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A3D1-CD15-481F-B386-2EDE83D0B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626" y="1290918"/>
            <a:ext cx="8946541" cy="5114364"/>
          </a:xfrm>
        </p:spPr>
        <p:txBody>
          <a:bodyPr>
            <a:noAutofit/>
          </a:bodyPr>
          <a:lstStyle/>
          <a:p>
            <a:r>
              <a:rPr lang="de-AT" sz="2400" dirty="0"/>
              <a:t>Definition von Funktionalitäten die von einer Klasse erfüllt werden müssen. (Bauform)</a:t>
            </a:r>
          </a:p>
          <a:p>
            <a:r>
              <a:rPr lang="de-AT" sz="2400" dirty="0"/>
              <a:t>Properties  </a:t>
            </a:r>
          </a:p>
          <a:p>
            <a:r>
              <a:rPr lang="de-AT" sz="2400" dirty="0"/>
              <a:t>Methoden  </a:t>
            </a:r>
          </a:p>
          <a:p>
            <a:r>
              <a:rPr lang="de-AT" sz="2400" dirty="0"/>
              <a:t>Events  </a:t>
            </a:r>
          </a:p>
          <a:p>
            <a:r>
              <a:rPr lang="de-AT" sz="2400" dirty="0" err="1"/>
              <a:t>Indexer</a:t>
            </a:r>
            <a:r>
              <a:rPr lang="de-AT" sz="2400" dirty="0"/>
              <a:t>  </a:t>
            </a:r>
          </a:p>
          <a:p>
            <a:r>
              <a:rPr lang="de-AT" sz="2400" dirty="0"/>
              <a:t>Die Members im Interface können </a:t>
            </a:r>
            <a:r>
              <a:rPr lang="de-AT" sz="2400" b="1" dirty="0"/>
              <a:t>nicht</a:t>
            </a:r>
            <a:r>
              <a:rPr lang="de-AT" sz="2400" dirty="0"/>
              <a:t> Implementiert werden!  </a:t>
            </a:r>
          </a:p>
          <a:p>
            <a:r>
              <a:rPr lang="de-AT" sz="2400" dirty="0"/>
              <a:t>Erst in der Klasse </a:t>
            </a:r>
            <a:r>
              <a:rPr lang="de-AT" sz="2400" b="1" dirty="0"/>
              <a:t>müssen</a:t>
            </a:r>
            <a:r>
              <a:rPr lang="de-AT" sz="2400" dirty="0"/>
              <a:t> die Members Implementiert werden!</a:t>
            </a:r>
          </a:p>
          <a:p>
            <a:r>
              <a:rPr lang="de-AT" sz="2400" dirty="0"/>
              <a:t>Mehrfachvererbung möglich</a:t>
            </a:r>
          </a:p>
        </p:txBody>
      </p:sp>
    </p:spTree>
    <p:extLst>
      <p:ext uri="{BB962C8B-B14F-4D97-AF65-F5344CB8AC3E}">
        <p14:creationId xmlns:p14="http://schemas.microsoft.com/office/powerpoint/2010/main" val="258974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F3C9-B7D2-4CEB-93F8-8510BA93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Polymorphie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AEE3-8809-4FE3-A198-EEEC767A9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12" y="1497746"/>
            <a:ext cx="8946541" cy="4195481"/>
          </a:xfrm>
        </p:spPr>
        <p:txBody>
          <a:bodyPr>
            <a:normAutofit/>
          </a:bodyPr>
          <a:lstStyle/>
          <a:p>
            <a:r>
              <a:rPr lang="de-AT" sz="3200" dirty="0"/>
              <a:t>Vielgestaltigkeit oder im englischen multiple </a:t>
            </a:r>
            <a:r>
              <a:rPr lang="de-AT" sz="3200" dirty="0" err="1"/>
              <a:t>forms</a:t>
            </a:r>
            <a:r>
              <a:rPr lang="de-AT" sz="3200" dirty="0"/>
              <a:t>. </a:t>
            </a:r>
          </a:p>
          <a:p>
            <a:r>
              <a:rPr lang="de-AT" sz="3200" dirty="0"/>
              <a:t>Run-Time-</a:t>
            </a:r>
            <a:r>
              <a:rPr lang="de-AT" sz="3200" dirty="0" err="1"/>
              <a:t>Polymorphism</a:t>
            </a:r>
            <a:r>
              <a:rPr lang="de-AT" sz="3200" dirty="0"/>
              <a:t> genannt.</a:t>
            </a:r>
          </a:p>
          <a:p>
            <a:pPr lvl="1"/>
            <a:r>
              <a:rPr lang="de-AT" sz="2800" dirty="0"/>
              <a:t>virtual &amp; </a:t>
            </a:r>
            <a:r>
              <a:rPr lang="de-AT" sz="2800" dirty="0" err="1"/>
              <a:t>override</a:t>
            </a:r>
            <a:endParaRPr lang="de-AT" sz="2800" dirty="0"/>
          </a:p>
          <a:p>
            <a:pPr lvl="1"/>
            <a:endParaRPr lang="de-AT" dirty="0"/>
          </a:p>
          <a:p>
            <a:r>
              <a:rPr lang="de-AT" sz="3200" dirty="0" err="1"/>
              <a:t>Compile</a:t>
            </a:r>
            <a:r>
              <a:rPr lang="de-AT" sz="3200" dirty="0"/>
              <a:t>-Time-</a:t>
            </a:r>
            <a:r>
              <a:rPr lang="de-AT" sz="3200" dirty="0" err="1"/>
              <a:t>Polimorphism</a:t>
            </a:r>
            <a:r>
              <a:rPr lang="de-AT" sz="3200" dirty="0"/>
              <a:t> </a:t>
            </a:r>
          </a:p>
          <a:p>
            <a:pPr lvl="1"/>
            <a:r>
              <a:rPr lang="de-AT" sz="2800" dirty="0"/>
              <a:t>Überladung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56210-5506-480F-96E3-FD4CF2451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682" y="4402842"/>
            <a:ext cx="3434018" cy="2209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1020B2-9710-4E56-BFE0-B5D8DCFBC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954" y="675907"/>
            <a:ext cx="3464935" cy="359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9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1B1E-2A03-4099-9AA6-B439AEFA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Überschreiben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AF758-C205-44B9-A214-7A312519F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36914"/>
            <a:ext cx="8946541" cy="4811485"/>
          </a:xfrm>
        </p:spPr>
        <p:txBody>
          <a:bodyPr>
            <a:normAutofit/>
          </a:bodyPr>
          <a:lstStyle/>
          <a:p>
            <a:r>
              <a:rPr lang="de-AT" sz="3200" b="1" dirty="0"/>
              <a:t>Abstract</a:t>
            </a:r>
            <a:r>
              <a:rPr lang="de-AT" dirty="0"/>
              <a:t> </a:t>
            </a:r>
          </a:p>
          <a:p>
            <a:pPr lvl="1"/>
            <a:r>
              <a:rPr lang="de-AT" sz="2800" dirty="0"/>
              <a:t>Müssen Überschrieben werden</a:t>
            </a:r>
          </a:p>
          <a:p>
            <a:r>
              <a:rPr lang="de-AT" sz="3200" b="1" dirty="0"/>
              <a:t>Virtual</a:t>
            </a:r>
          </a:p>
          <a:p>
            <a:pPr lvl="1"/>
            <a:r>
              <a:rPr lang="de-AT" sz="2800" dirty="0"/>
              <a:t>können Überschrieben werden</a:t>
            </a:r>
          </a:p>
          <a:p>
            <a:r>
              <a:rPr lang="de-AT" sz="3200" dirty="0" err="1"/>
              <a:t>Override</a:t>
            </a:r>
            <a:endParaRPr lang="de-AT" sz="3200" dirty="0"/>
          </a:p>
          <a:p>
            <a:endParaRPr lang="de-AT" dirty="0"/>
          </a:p>
          <a:p>
            <a:r>
              <a:rPr lang="de-AT" sz="3200" dirty="0"/>
              <a:t>Base</a:t>
            </a:r>
          </a:p>
          <a:p>
            <a:pPr lvl="1"/>
            <a:r>
              <a:rPr lang="de-AT" sz="2800" dirty="0"/>
              <a:t>Aufruf der virtual Methode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C75D9-B951-4D42-918F-CF20CA9A2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151" y="313516"/>
            <a:ext cx="4221966" cy="621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0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813D-BC28-4FC4-985D-29C81569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Abstrakte Klassen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CCCE6-C4BD-457F-B5A1-3079D3C7E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 dirty="0"/>
              <a:t>Abstract gekennzeichnet</a:t>
            </a:r>
          </a:p>
          <a:p>
            <a:r>
              <a:rPr lang="de-AT" sz="3200" dirty="0"/>
              <a:t>Kann </a:t>
            </a:r>
            <a:r>
              <a:rPr lang="de-AT" sz="3200" b="1" dirty="0"/>
              <a:t>nicht</a:t>
            </a:r>
            <a:r>
              <a:rPr lang="de-AT" sz="3200" dirty="0"/>
              <a:t> </a:t>
            </a:r>
            <a:r>
              <a:rPr lang="de-AT" sz="3200" dirty="0" err="1"/>
              <a:t>instanziert</a:t>
            </a:r>
            <a:r>
              <a:rPr lang="de-AT" sz="3200" dirty="0"/>
              <a:t> werden</a:t>
            </a:r>
          </a:p>
          <a:p>
            <a:r>
              <a:rPr lang="de-DE" sz="3200" dirty="0"/>
              <a:t>Keine </a:t>
            </a:r>
            <a:r>
              <a:rPr lang="de-DE" sz="3200" dirty="0" err="1"/>
              <a:t>implementierung</a:t>
            </a:r>
            <a:r>
              <a:rPr lang="de-DE" sz="3200" dirty="0"/>
              <a:t> der </a:t>
            </a:r>
            <a:r>
              <a:rPr lang="de-DE" sz="3200" dirty="0" err="1"/>
              <a:t>abstract</a:t>
            </a:r>
            <a:r>
              <a:rPr lang="de-DE" sz="3200" dirty="0"/>
              <a:t> Methoden</a:t>
            </a:r>
          </a:p>
          <a:p>
            <a:r>
              <a:rPr lang="de-AT" sz="3200" dirty="0"/>
              <a:t>Kann </a:t>
            </a:r>
            <a:r>
              <a:rPr lang="de-AT" sz="3200" b="1" dirty="0"/>
              <a:t>nicht-abstrakte</a:t>
            </a:r>
            <a:r>
              <a:rPr lang="de-AT" sz="3200" dirty="0"/>
              <a:t> Methoden beinhalten</a:t>
            </a:r>
          </a:p>
        </p:txBody>
      </p:sp>
    </p:spTree>
    <p:extLst>
      <p:ext uri="{BB962C8B-B14F-4D97-AF65-F5344CB8AC3E}">
        <p14:creationId xmlns:p14="http://schemas.microsoft.com/office/powerpoint/2010/main" val="214974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{2B7EFC62-59C5-447A-AFE8-B0C2C70E86F5}tf02836342</Template>
  <TotalTime>0</TotalTime>
  <Words>281</Words>
  <Application>Microsoft Office PowerPoint</Application>
  <PresentationFormat>Widescreen</PresentationFormat>
  <Paragraphs>111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PowerPoint Presentation</vt:lpstr>
      <vt:lpstr>Vererbung &amp; Observer</vt:lpstr>
      <vt:lpstr>Vererbung</vt:lpstr>
      <vt:lpstr>Allgemein</vt:lpstr>
      <vt:lpstr>Konstruktor</vt:lpstr>
      <vt:lpstr>Interface</vt:lpstr>
      <vt:lpstr>Polymorphie</vt:lpstr>
      <vt:lpstr>Überschreiben</vt:lpstr>
      <vt:lpstr>Abstrakte Klassen</vt:lpstr>
      <vt:lpstr>Mehrfachvererbung</vt:lpstr>
      <vt:lpstr>Vererbung vs. Komposition</vt:lpstr>
      <vt:lpstr>Abstract vs. Interface</vt:lpstr>
      <vt:lpstr>Observer</vt:lpstr>
      <vt:lpstr>Allgemein</vt:lpstr>
      <vt:lpstr>Zweck</vt:lpstr>
      <vt:lpstr>Probleme</vt:lpstr>
      <vt:lpstr>Anwendbarkeit</vt:lpstr>
      <vt:lpstr>Struktur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</dc:creator>
  <cp:lastModifiedBy>mh</cp:lastModifiedBy>
  <cp:revision>23</cp:revision>
  <dcterms:created xsi:type="dcterms:W3CDTF">2020-02-04T17:21:13Z</dcterms:created>
  <dcterms:modified xsi:type="dcterms:W3CDTF">2020-03-03T10:18:55Z</dcterms:modified>
</cp:coreProperties>
</file>