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60.xml" ContentType="application/vnd.openxmlformats-officedocument.presentationml.slide+xml"/>
  <Override PartName="/ppt/slides/_rels/slide22.xml.rels" ContentType="application/vnd.openxmlformats-package.relationships+xml"/>
  <Override PartName="/ppt/slides/_rels/slide55.xml.rels" ContentType="application/vnd.openxmlformats-package.relationships+xml"/>
  <Override PartName="/ppt/slides/_rels/slide21.xml.rels" ContentType="application/vnd.openxmlformats-package.relationships+xml"/>
  <Override PartName="/ppt/slides/_rels/slide54.xml.rels" ContentType="application/vnd.openxmlformats-package.relationships+xml"/>
  <Override PartName="/ppt/slides/_rels/slide20.xml.rels" ContentType="application/vnd.openxmlformats-package.relationships+xml"/>
  <Override PartName="/ppt/slides/_rels/slide9.xml.rels" ContentType="application/vnd.openxmlformats-package.relationships+xml"/>
  <Override PartName="/ppt/slides/_rels/slide57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56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61.xml.rels" ContentType="application/vnd.openxmlformats-package.relationships+xml"/>
  <Override PartName="/ppt/slides/_rels/slide17.xml.rels" ContentType="application/vnd.openxmlformats-package.relationships+xml"/>
  <Override PartName="/ppt/slides/_rels/slide60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32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63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59.xml.rels" ContentType="application/vnd.openxmlformats-package.relationships+xml"/>
  <Override PartName="/ppt/slides/_rels/slide30.xml.rels" ContentType="application/vnd.openxmlformats-package.relationships+xml"/>
  <Override PartName="/ppt/slides/_rels/slide49.xml.rels" ContentType="application/vnd.openxmlformats-package.relationships+xml"/>
  <Override PartName="/ppt/slides/_rels/slide64.xml.rels" ContentType="application/vnd.openxmlformats-package.relationships+xml"/>
  <Override PartName="/ppt/slides/_rels/slide8.xml.rels" ContentType="application/vnd.openxmlformats-package.relationships+xml"/>
  <Override PartName="/ppt/slides/_rels/slide48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61.xml" ContentType="application/vnd.openxmlformats-officedocument.presentationml.slide+xml"/>
  <Override PartName="/ppt/slides/slide28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49.xml" ContentType="application/vnd.openxmlformats-officedocument.presentationml.slide+xml"/>
  <Override PartName="/ppt/slides/slide64.xml" ContentType="application/vnd.openxmlformats-officedocument.presentationml.slide+xml"/>
  <Override PartName="/ppt/slides/slide11.xml" ContentType="application/vnd.openxmlformats-officedocument.presentationml.slide+xml"/>
  <Override PartName="/ppt/slides/slide58.xml" ContentType="application/vnd.openxmlformats-officedocument.presentationml.slide+xml"/>
  <Override PartName="/ppt/slides/slide14.xml" ContentType="application/vnd.openxmlformats-officedocument.presentationml.slide+xml"/>
  <Override PartName="/ppt/slides/slide48.xml" ContentType="application/vnd.openxmlformats-officedocument.presentationml.slide+xml"/>
  <Override PartName="/ppt/slides/slide63.xml" ContentType="application/vnd.openxmlformats-officedocument.presentationml.slide+xml"/>
  <Override PartName="/ppt/slides/slide10.xml" ContentType="application/vnd.openxmlformats-officedocument.presentationml.slide+xml"/>
  <Override PartName="/ppt/slides/slide59.xml" ContentType="application/vnd.openxmlformats-officedocument.presentationml.slide+xml"/>
  <Override PartName="/ppt/slides/slide17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56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9.xml" ContentType="application/vnd.openxmlformats-officedocument.presentationml.slide+xml"/>
  <Override PartName="/ppt/slides/slide5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55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23.png" ContentType="image/png"/>
  <Override PartName="/ppt/media/image8.png" ContentType="image/png"/>
  <Override PartName="/ppt/media/image3.png" ContentType="image/png"/>
  <Override PartName="/ppt/media/image30.png" ContentType="image/png"/>
  <Override PartName="/ppt/media/image28.png" ContentType="image/png"/>
  <Override PartName="/ppt/media/image34.png" ContentType="image/png"/>
  <Override PartName="/ppt/media/image29.png" ContentType="image/png"/>
  <Override PartName="/ppt/media/image10.png" ContentType="image/png"/>
  <Override PartName="/ppt/media/image35.png" ContentType="image/png"/>
  <Override PartName="/ppt/media/image27.png" ContentType="image/png"/>
  <Override PartName="/ppt/media/image33.png" ContentType="image/png"/>
  <Override PartName="/ppt/media/image26.png" ContentType="image/png"/>
  <Override PartName="/ppt/media/image32.png" ContentType="image/png"/>
  <Override PartName="/ppt/media/image25.png" ContentType="image/png"/>
  <Override PartName="/ppt/media/image31.png" ContentType="image/png"/>
  <Override PartName="/ppt/media/image9.png" ContentType="image/png"/>
  <Override PartName="/ppt/media/image24.png" ContentType="image/png"/>
  <Override PartName="/ppt/media/image1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C15BFD3-8DC7-4717-8B17-992E0675C88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932D7785-0E39-4E1C-B059-95E9F3D1EA7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CA70E555-A250-4DE5-8193-D957B0592D1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8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Java Design Patterns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85800" y="284004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66666"/>
                </a:solidFill>
                <a:latin typeface="Arial"/>
                <a:ea typeface="Arial"/>
              </a:rPr>
              <a:t>Enfoque práctico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085280" y="3855240"/>
            <a:ext cx="486756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Leo Gutiérrez R. &lt;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@leonidasgtzr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1" name="Google Shape;37;p8" descr=""/>
          <p:cNvPicPr/>
          <p:nvPr/>
        </p:nvPicPr>
        <p:blipFill>
          <a:blip r:embed="rId1"/>
          <a:stretch/>
        </p:blipFill>
        <p:spPr>
          <a:xfrm>
            <a:off x="7787520" y="3855240"/>
            <a:ext cx="435240" cy="43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Implementemos el patrón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Builder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06080" y="61056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3000" spc="-1" strike="noStrike">
                <a:solidFill>
                  <a:srgbClr val="444444"/>
                </a:solidFill>
                <a:latin typeface="Consolas"/>
                <a:ea typeface="Consolas"/>
              </a:rPr>
              <a:t>java.lang.StringBuilder#append()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3000" spc="-1" strike="noStrike">
                <a:solidFill>
                  <a:srgbClr val="444444"/>
                </a:solidFill>
                <a:latin typeface="Consolas"/>
                <a:ea typeface="Consolas"/>
              </a:rPr>
              <a:t>java.lang.StringBuffer#append()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Singleton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Asegura que solo haya una instancia de nuestra clase.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Provee un punto de acceso, si no se ha creado la instancia se crea y se retorna la referencia.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Hay varias maneras de crear un Singleton en Java …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37980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Singleton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static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Singleton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= new Singleton();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Por definición sólo hay una copia de las variables estáticas de una clase.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Todo está bien siempre y cuando el cliente solo use “sc”, ejemplo: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Singleton.sc ← Bien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No hay nada que detenga al cliente de invocar repetidamente la instanciación de la clase por medio del operador “new” rompiendo el objetivo del patrón.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Singleton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Singleton() {}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static Singleton sc = new Singleton();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Constructor privado, por lo tanto no podemos usar el operador “new”.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La única manera de acceder/obtener la instancia es por medio de la variable de clase “sc”.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El único problema es que proveer acceso directo a la variable de instancia no es buena idea, no se ve bien (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Singleton.sc …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), además de que no cuida el performance …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Singleton con constructor privado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Singleton con Factory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Singleton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Singleton() {}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static Singleton sc = new Singleton();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static Singleton getInstance()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sc;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El código se ve mejor, proveemos acceso por medio de un método y no directamente desde la variable de clase.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El único problema aquí es que la JVM creará la instancia tan pronto la clase “Singleton” sea cargada.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¿y … ? El problema es que si la creación del objeto no es solicitada …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Puede ser un objeto costoso (recursos, performance, etc).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Singleton Lazy Factory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SingletonLazy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SingletonLazy()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static SingletonLazy sc = null;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static SingletonLazy getInstance()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if (sc == null)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sc = new SingletonLazy();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sc;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El código se ve bien … pero no es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thread-safe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…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SingletonLazy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SingletonLazy() {}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static SingletonLazy sc = null;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static synchronized SingletonLazy getInstance()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if (sc == null)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sc = new SingletonLazy();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sc;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El código se ve bien, pero el uso de synchronized eleva la complejidad y el performance se verá afectado.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Hay otras maneras en las que se podría romper este patrón: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Si la clase es Serializable (al deserializar la instancia, tendríamos una nueva).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Si es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clonable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 puede romper por medio de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Reflection.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cls = Class.forName("reflection.SingletonLazy");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Method method = cls.getMethod("getInstance", new Class[0]);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Object o = method.invoke(cls, new Object[0]);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ourier New"/>
                <a:ea typeface="Courier New"/>
              </a:rPr>
              <a:t>enum SingleEnum {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3000" spc="-1" strike="noStrike">
                <a:solidFill>
                  <a:srgbClr val="000000"/>
                </a:solidFill>
                <a:latin typeface="Courier New"/>
                <a:ea typeface="Courier New"/>
              </a:rPr>
              <a:t>INSTANCE</a:t>
            </a:r>
            <a:r>
              <a:rPr b="0" lang="en-US" sz="30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“</a:t>
            </a:r>
            <a:r>
              <a:rPr b="0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A general repeatable solution to a commonly occurring problem in software </a:t>
            </a:r>
            <a:r>
              <a:rPr b="1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design</a:t>
            </a:r>
            <a:r>
              <a:rPr b="0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.”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Factory Method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Creational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Provee un punto de acceso para la instanciación de objetos sin especificar el tipo exacto del objeto que será creado.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Control de acceso, solo hay instanciación desde el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factory method.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Utilizamos un método y un parámetro para especificar qué es lo que queremos crear …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Podemos referirnos a él con un nombre específico en lugar de estar restringidos al nombre de la clase como con el operaror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new.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Retorno Covariante.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No se requiere crear un objeto cada vez que se invoca (caching).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Ejemplo: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Courier New"/>
                <a:ea typeface="Courier New"/>
              </a:rPr>
              <a:t>// Product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interface Shape {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0000"/>
                </a:solidFill>
                <a:latin typeface="Courier New"/>
                <a:ea typeface="Courier New"/>
              </a:rPr>
              <a:t>void draw();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13480"/>
            <a:ext cx="8229240" cy="4712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// ConcreteProduct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Circle implements Shape {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@Override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void draw() {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System.out.println("Drawing a Circle ... ");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Rectangle implements Shape {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@Override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void draw() {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System.out.println("Drawing a rectangle");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80160" y="311400"/>
            <a:ext cx="8229240" cy="4549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enum ShapeType 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CIRCLE, RECTANGLE;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El tipo que usaremos para saber qué devolver …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23840" y="183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ShapeFactory {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static Shape getShape(final ShapeType type) {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switch(type) {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case CIRCLE: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new Circle();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case RECTANGLE: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new Rectangle();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null;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Ese </a:t>
            </a:r>
            <a:r>
              <a:rPr b="1" i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null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abajo se ve feo &gt;:v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63;p31" descr=""/>
          <p:cNvPicPr/>
          <p:nvPr/>
        </p:nvPicPr>
        <p:blipFill>
          <a:blip r:embed="rId1"/>
          <a:stretch/>
        </p:blipFill>
        <p:spPr>
          <a:xfrm>
            <a:off x="460440" y="136080"/>
            <a:ext cx="5345640" cy="487116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164;p31" descr=""/>
          <p:cNvPicPr/>
          <p:nvPr/>
        </p:nvPicPr>
        <p:blipFill>
          <a:blip r:embed="rId2"/>
          <a:stretch/>
        </p:blipFill>
        <p:spPr>
          <a:xfrm>
            <a:off x="3622320" y="1950120"/>
            <a:ext cx="5345640" cy="67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Factory …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En este patrón, en lugar de especificar qué queremos crear por medio de un parámetro, usaremos herencia/polimorfismo para especificar qué crearemos.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75;p33" descr=""/>
          <p:cNvPicPr/>
          <p:nvPr/>
        </p:nvPicPr>
        <p:blipFill>
          <a:blip r:embed="rId1"/>
          <a:stretch/>
        </p:blipFill>
        <p:spPr>
          <a:xfrm>
            <a:off x="682200" y="960480"/>
            <a:ext cx="7591320" cy="322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Ejemplo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181;p34" descr=""/>
          <p:cNvPicPr/>
          <p:nvPr/>
        </p:nvPicPr>
        <p:blipFill>
          <a:blip r:embed="rId1"/>
          <a:stretch/>
        </p:blipFill>
        <p:spPr>
          <a:xfrm>
            <a:off x="457200" y="1063440"/>
            <a:ext cx="3498480" cy="151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Types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Creational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(singleton, factory.*, builder)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Behavioral (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observer, strategy)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Structural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(Adapter, Decorator, Facade, Flyweight)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Anti-pattern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(telescoping)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86;p35" descr=""/>
          <p:cNvPicPr/>
          <p:nvPr/>
        </p:nvPicPr>
        <p:blipFill>
          <a:blip r:embed="rId1"/>
          <a:stretch/>
        </p:blipFill>
        <p:spPr>
          <a:xfrm>
            <a:off x="190440" y="140400"/>
            <a:ext cx="8379360" cy="345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91;p36" descr=""/>
          <p:cNvPicPr/>
          <p:nvPr/>
        </p:nvPicPr>
        <p:blipFill>
          <a:blip r:embed="rId1"/>
          <a:stretch/>
        </p:blipFill>
        <p:spPr>
          <a:xfrm>
            <a:off x="209160" y="143640"/>
            <a:ext cx="7621200" cy="283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ConcreteCreators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97;p37" descr=""/>
          <p:cNvPicPr/>
          <p:nvPr/>
        </p:nvPicPr>
        <p:blipFill>
          <a:blip r:embed="rId1"/>
          <a:stretch/>
        </p:blipFill>
        <p:spPr>
          <a:xfrm>
            <a:off x="500040" y="1063440"/>
            <a:ext cx="5687280" cy="199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202;p38" descr=""/>
          <p:cNvPicPr/>
          <p:nvPr/>
        </p:nvPicPr>
        <p:blipFill>
          <a:blip r:embed="rId1"/>
          <a:stretch/>
        </p:blipFill>
        <p:spPr>
          <a:xfrm>
            <a:off x="367920" y="279360"/>
            <a:ext cx="6093720" cy="201888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203;p38" descr=""/>
          <p:cNvPicPr/>
          <p:nvPr/>
        </p:nvPicPr>
        <p:blipFill>
          <a:blip r:embed="rId2"/>
          <a:stretch/>
        </p:blipFill>
        <p:spPr>
          <a:xfrm>
            <a:off x="367920" y="2298240"/>
            <a:ext cx="7360920" cy="246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153720"/>
            <a:ext cx="8229240" cy="4771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El patrón </a:t>
            </a:r>
            <a:r>
              <a:rPr b="1" i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Factory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nos da una manera de encapsular la instanciación de un tipo concreto utilizando herencia.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Adapter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El patrón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Adapter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nos permite adaptar un objeto a lo que una clase espera, permite que dos clases incompatibles trabajen juntas.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Podemos usar el patrón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Adapter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cuando una clase y su interface no coinciden con la interface de otra.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219;p41" descr=""/>
          <p:cNvPicPr/>
          <p:nvPr/>
        </p:nvPicPr>
        <p:blipFill>
          <a:blip r:embed="rId1"/>
          <a:stretch/>
        </p:blipFill>
        <p:spPr>
          <a:xfrm>
            <a:off x="1640880" y="58320"/>
            <a:ext cx="5862240" cy="2179440"/>
          </a:xfrm>
          <a:prstGeom prst="rect">
            <a:avLst/>
          </a:prstGeom>
          <a:ln>
            <a:noFill/>
          </a:ln>
        </p:spPr>
      </p:pic>
      <p:pic>
        <p:nvPicPr>
          <p:cNvPr id="174" name="Google Shape;220;p41" descr=""/>
          <p:cNvPicPr/>
          <p:nvPr/>
        </p:nvPicPr>
        <p:blipFill>
          <a:blip r:embed="rId2"/>
          <a:stretch/>
        </p:blipFill>
        <p:spPr>
          <a:xfrm>
            <a:off x="1039680" y="2423880"/>
            <a:ext cx="7374600" cy="205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225;p42" descr=""/>
          <p:cNvPicPr/>
          <p:nvPr/>
        </p:nvPicPr>
        <p:blipFill>
          <a:blip r:embed="rId1"/>
          <a:stretch/>
        </p:blipFill>
        <p:spPr>
          <a:xfrm>
            <a:off x="209160" y="136800"/>
            <a:ext cx="5337000" cy="1810800"/>
          </a:xfrm>
          <a:prstGeom prst="rect">
            <a:avLst/>
          </a:prstGeom>
          <a:ln>
            <a:noFill/>
          </a:ln>
        </p:spPr>
      </p:pic>
      <p:pic>
        <p:nvPicPr>
          <p:cNvPr id="176" name="Google Shape;226;p42" descr=""/>
          <p:cNvPicPr/>
          <p:nvPr/>
        </p:nvPicPr>
        <p:blipFill>
          <a:blip r:embed="rId2"/>
          <a:stretch/>
        </p:blipFill>
        <p:spPr>
          <a:xfrm>
            <a:off x="209160" y="2328480"/>
            <a:ext cx="4942440" cy="2134800"/>
          </a:xfrm>
          <a:prstGeom prst="rect">
            <a:avLst/>
          </a:prstGeom>
          <a:ln>
            <a:noFill/>
          </a:ln>
        </p:spPr>
      </p:pic>
      <p:sp>
        <p:nvSpPr>
          <p:cNvPr id="177" name="TextShape 1"/>
          <p:cNvSpPr txBox="1"/>
          <p:nvPr/>
        </p:nvSpPr>
        <p:spPr>
          <a:xfrm>
            <a:off x="5391360" y="1200240"/>
            <a:ext cx="3295080" cy="198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Ambas interfaces son incompatibles ...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232;p43" descr=""/>
          <p:cNvPicPr/>
          <p:nvPr/>
        </p:nvPicPr>
        <p:blipFill>
          <a:blip r:embed="rId1"/>
          <a:stretch/>
        </p:blipFill>
        <p:spPr>
          <a:xfrm>
            <a:off x="397800" y="1218240"/>
            <a:ext cx="8194320" cy="219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237;p44" descr=""/>
          <p:cNvPicPr/>
          <p:nvPr/>
        </p:nvPicPr>
        <p:blipFill>
          <a:blip r:embed="rId1"/>
          <a:stretch/>
        </p:blipFill>
        <p:spPr>
          <a:xfrm>
            <a:off x="1065960" y="134280"/>
            <a:ext cx="5557320" cy="477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Antipattern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Una solución a un problema recurrente que suele ser riesgosa o inefectiva.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Contraproducente.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Ejemplo: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- Telescoping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- God Object/Class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242;p45" descr=""/>
          <p:cNvPicPr/>
          <p:nvPr/>
        </p:nvPicPr>
        <p:blipFill>
          <a:blip r:embed="rId1"/>
          <a:stretch/>
        </p:blipFill>
        <p:spPr>
          <a:xfrm>
            <a:off x="993960" y="883440"/>
            <a:ext cx="6444000" cy="25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Strategy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Patrón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behavioral.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Uno de los patrones más utilizados por su simpleza.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Define una familia de algoritmos intercambiables dejando al cliente que escoja uno entre ellos.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Útil cuando un conjunto de “algoritmos” y el cliente tiene que decidir dinámicamente cuál utilizar.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Ejemplo: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Facade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Patrón estructural (utilizado para formar estructuras entre objetos y clases).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facade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es un objeto que provee una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interface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simplificada a una sección de código complejo (o demasiado larga).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Supongamos que hemos desarrollado una excelente librería para mandar SMS, la librería funciona bien, pero tiene un problema … es demasiado compleja.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los clientes les interesa enfocarse en los requerimientos del negocio en lugar del manejo de la librería en sí.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11680"/>
            <a:ext cx="8229240" cy="4713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Ejemplo: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Lo que realmente interesa es el método “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sendMessage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”.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 intención es simplificar la llamada a dicho método.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260;p48" descr=""/>
          <p:cNvPicPr/>
          <p:nvPr/>
        </p:nvPicPr>
        <p:blipFill>
          <a:blip r:embed="rId1"/>
          <a:stretch/>
        </p:blipFill>
        <p:spPr>
          <a:xfrm>
            <a:off x="592560" y="1103040"/>
            <a:ext cx="5124240" cy="1552320"/>
          </a:xfrm>
          <a:prstGeom prst="rect">
            <a:avLst/>
          </a:prstGeom>
          <a:ln>
            <a:noFill/>
          </a:ln>
        </p:spPr>
      </p:pic>
      <p:pic>
        <p:nvPicPr>
          <p:cNvPr id="187" name="Google Shape;261;p48" descr=""/>
          <p:cNvPicPr/>
          <p:nvPr/>
        </p:nvPicPr>
        <p:blipFill>
          <a:blip r:embed="rId2"/>
          <a:stretch/>
        </p:blipFill>
        <p:spPr>
          <a:xfrm>
            <a:off x="592560" y="3907800"/>
            <a:ext cx="6467760" cy="69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Bridge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Decouple an abstraction from its implementation so that the two can vary independently”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Patrón estructural (utilizado para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formar estructuras entre clases y objetos).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Nos ayuda a desacoplar una abstracción de su implementación de tal manera que ambas puedan ser modificadas sin afectarse entre sí.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Configurables en </a:t>
            </a:r>
            <a:r>
              <a:rPr b="1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runtime.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Abstraction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abstraction = new 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ConcreteAbstraction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(new 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ConcreteImplementor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());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Abstraction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abstraction2 = new 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ConcreteAbstraction2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(new 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ConcreteImplementor2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());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272;p50" descr=""/>
          <p:cNvPicPr/>
          <p:nvPr/>
        </p:nvPicPr>
        <p:blipFill>
          <a:blip r:embed="rId1"/>
          <a:stretch/>
        </p:blipFill>
        <p:spPr>
          <a:xfrm>
            <a:off x="376920" y="626760"/>
            <a:ext cx="7899120" cy="402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277;p51" descr=""/>
          <p:cNvPicPr/>
          <p:nvPr/>
        </p:nvPicPr>
        <p:blipFill>
          <a:blip r:embed="rId1"/>
          <a:stretch/>
        </p:blipFill>
        <p:spPr>
          <a:xfrm>
            <a:off x="603000" y="1969560"/>
            <a:ext cx="4623120" cy="2883240"/>
          </a:xfrm>
          <a:prstGeom prst="rect">
            <a:avLst/>
          </a:prstGeom>
          <a:ln>
            <a:noFill/>
          </a:ln>
        </p:spPr>
      </p:pic>
      <p:pic>
        <p:nvPicPr>
          <p:cNvPr id="192" name="Google Shape;278;p51" descr=""/>
          <p:cNvPicPr/>
          <p:nvPr/>
        </p:nvPicPr>
        <p:blipFill>
          <a:blip r:embed="rId2"/>
          <a:stretch/>
        </p:blipFill>
        <p:spPr>
          <a:xfrm>
            <a:off x="528120" y="236160"/>
            <a:ext cx="2476080" cy="120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283;p52" descr=""/>
          <p:cNvPicPr/>
          <p:nvPr/>
        </p:nvPicPr>
        <p:blipFill>
          <a:blip r:embed="rId1"/>
          <a:stretch/>
        </p:blipFill>
        <p:spPr>
          <a:xfrm>
            <a:off x="178560" y="674640"/>
            <a:ext cx="4178160" cy="2896200"/>
          </a:xfrm>
          <a:prstGeom prst="rect">
            <a:avLst/>
          </a:prstGeom>
          <a:ln>
            <a:noFill/>
          </a:ln>
        </p:spPr>
      </p:pic>
      <p:pic>
        <p:nvPicPr>
          <p:cNvPr id="194" name="Google Shape;284;p52" descr=""/>
          <p:cNvPicPr/>
          <p:nvPr/>
        </p:nvPicPr>
        <p:blipFill>
          <a:blip r:embed="rId2"/>
          <a:stretch/>
        </p:blipFill>
        <p:spPr>
          <a:xfrm>
            <a:off x="4597920" y="674640"/>
            <a:ext cx="4320000" cy="264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289;p53" descr=""/>
          <p:cNvPicPr/>
          <p:nvPr/>
        </p:nvPicPr>
        <p:blipFill>
          <a:blip r:embed="rId1"/>
          <a:stretch/>
        </p:blipFill>
        <p:spPr>
          <a:xfrm>
            <a:off x="389880" y="474120"/>
            <a:ext cx="8379360" cy="43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Proxy (protection)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Patrón estructural (cómo las clases y objetos están compuestos para formar otras clases).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Provee un punto de acceso para controlar el acceso a un objeto.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El cliente no accede directamente al objeto final, sino que utiliza un proxy para acceder a él.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Ejemplo: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TelescopingApp.java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179280"/>
            <a:ext cx="8229240" cy="4745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Necesitamos controlar  la ejecución de ciertos comandos en el sistema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oogle Shape;301;p55" descr=""/>
          <p:cNvPicPr/>
          <p:nvPr/>
        </p:nvPicPr>
        <p:blipFill>
          <a:blip r:embed="rId1"/>
          <a:stretch/>
        </p:blipFill>
        <p:spPr>
          <a:xfrm>
            <a:off x="628200" y="1530720"/>
            <a:ext cx="8126280" cy="239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Flyweight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En ocasiones la creación de demasiados objetos en un programa puede causar problemas de rendimiento (CPU, memory …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Cuando haya demasiados objetos similares entre sí, podemos utilizar un “caché”.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Necesitamos de tres componentes: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Flyweight (lo que mantendremos en nuestro caché)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ConcreteFlyweight (implementa Flyweight)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FlyweightFactory (administra los Flyweight)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Ejemplo …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Google Shape;313;p57" descr=""/>
          <p:cNvPicPr/>
          <p:nvPr/>
        </p:nvPicPr>
        <p:blipFill>
          <a:blip r:embed="rId1"/>
          <a:stretch/>
        </p:blipFill>
        <p:spPr>
          <a:xfrm>
            <a:off x="544680" y="1063440"/>
            <a:ext cx="4957200" cy="377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AbstractFactory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Provee una interface para crear “familias” de objetos relacionados sin especificar la clase concreta que deseamos crear.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Lleva el patrón “Factory Method” al siguiente nivel.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Para cada familia de objetos habrá un Factory.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Usar cuando el cliente puede proveer una manera única de crear sus objetos.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Componentes: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i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AbstractProduct, ConcreteProduct, AbstractFactory, ConcreteFactory, FactoryType y FactoryProducer.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324;p59" descr=""/>
          <p:cNvPicPr/>
          <p:nvPr/>
        </p:nvPicPr>
        <p:blipFill>
          <a:blip r:embed="rId1"/>
          <a:stretch/>
        </p:blipFill>
        <p:spPr>
          <a:xfrm>
            <a:off x="171720" y="125640"/>
            <a:ext cx="5518440" cy="491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329;p60" descr=""/>
          <p:cNvPicPr/>
          <p:nvPr/>
        </p:nvPicPr>
        <p:blipFill>
          <a:blip r:embed="rId1"/>
          <a:stretch/>
        </p:blipFill>
        <p:spPr>
          <a:xfrm>
            <a:off x="208440" y="320040"/>
            <a:ext cx="6893640" cy="464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334;p61" descr=""/>
          <p:cNvPicPr/>
          <p:nvPr/>
        </p:nvPicPr>
        <p:blipFill>
          <a:blip r:embed="rId1"/>
          <a:stretch/>
        </p:blipFill>
        <p:spPr>
          <a:xfrm>
            <a:off x="4680" y="1635840"/>
            <a:ext cx="9134280" cy="14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Template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Provee una plantilla o una estructura de algoritmo.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Patrón behavioral.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Utilizado en situaciones en las cuales el cliente debe proveer métodos personalizados sin embargo hay un patrón definido.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El patrón Template nos ayuda a respetar un orden o una estructura definida (modificador final).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Ejemplo: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Recordemos cómo realizamos una conexión a una DB con JDBC …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Configurar el Driver.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Credenciales.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Conectar.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Preparar [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Prepared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]Statements.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Configurar parámetros.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Insertar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Cerrar conexión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351;p64" descr=""/>
          <p:cNvPicPr/>
          <p:nvPr/>
        </p:nvPicPr>
        <p:blipFill>
          <a:blip r:embed="rId1"/>
          <a:stretch/>
        </p:blipFill>
        <p:spPr>
          <a:xfrm>
            <a:off x="701280" y="643320"/>
            <a:ext cx="6419880" cy="385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Solución …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Patrón Java Bean.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NutritionFacts cocaCola = new NutritionFacts();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cocaCola.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setServingSize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(240);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cocaCola.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setServings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(8);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cocaCola.servir();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cocaCola.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setCalories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(100);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cocaCola.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setSodium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(35);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cocaCola.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setCarbohydrate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(27);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Decorator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Nos ayuda a agregar “responsabilidades” a nuestros objetos en tiempo de ejecución.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Provee una alternativa flexible para “extender” una clase.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 utiliza un objeto wrapper al cuál nos referimos como “decorador”.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362;p66" descr=""/>
          <p:cNvPicPr/>
          <p:nvPr/>
        </p:nvPicPr>
        <p:blipFill>
          <a:blip r:embed="rId1"/>
          <a:stretch/>
        </p:blipFill>
        <p:spPr>
          <a:xfrm>
            <a:off x="895680" y="340200"/>
            <a:ext cx="7682040" cy="436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Ejemplo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Supongamos que tenemos un objeto “hamburguesa” al cuál queremos decorar con otros objetos, “cheese fries” y “nuggets”. Un objeto de tipo “hamburguesa” contiene dos propiedades (descripción y precio).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187920"/>
            <a:ext cx="8229240" cy="4737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Google Shape;374;p68" descr=""/>
          <p:cNvPicPr/>
          <p:nvPr/>
        </p:nvPicPr>
        <p:blipFill>
          <a:blip r:embed="rId1"/>
          <a:stretch/>
        </p:blipFill>
        <p:spPr>
          <a:xfrm>
            <a:off x="516960" y="187920"/>
            <a:ext cx="3857400" cy="1464840"/>
          </a:xfrm>
          <a:prstGeom prst="rect">
            <a:avLst/>
          </a:prstGeom>
          <a:ln>
            <a:noFill/>
          </a:ln>
        </p:spPr>
      </p:pic>
      <p:pic>
        <p:nvPicPr>
          <p:cNvPr id="221" name="Google Shape;375;p68" descr=""/>
          <p:cNvPicPr/>
          <p:nvPr/>
        </p:nvPicPr>
        <p:blipFill>
          <a:blip r:embed="rId2"/>
          <a:stretch/>
        </p:blipFill>
        <p:spPr>
          <a:xfrm>
            <a:off x="516960" y="1693080"/>
            <a:ext cx="6877800" cy="323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145080"/>
            <a:ext cx="8229240" cy="4780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Google Shape;381;p69" descr=""/>
          <p:cNvPicPr/>
          <p:nvPr/>
        </p:nvPicPr>
        <p:blipFill>
          <a:blip r:embed="rId1"/>
          <a:stretch/>
        </p:blipFill>
        <p:spPr>
          <a:xfrm>
            <a:off x="333360" y="145080"/>
            <a:ext cx="8353080" cy="894960"/>
          </a:xfrm>
          <a:prstGeom prst="rect">
            <a:avLst/>
          </a:prstGeom>
          <a:ln>
            <a:noFill/>
          </a:ln>
        </p:spPr>
      </p:pic>
      <p:pic>
        <p:nvPicPr>
          <p:cNvPr id="224" name="Google Shape;382;p69" descr=""/>
          <p:cNvPicPr/>
          <p:nvPr/>
        </p:nvPicPr>
        <p:blipFill>
          <a:blip r:embed="rId2"/>
          <a:stretch/>
        </p:blipFill>
        <p:spPr>
          <a:xfrm>
            <a:off x="333360" y="1527480"/>
            <a:ext cx="8543520" cy="150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39400"/>
            <a:ext cx="8229240" cy="468612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El objeto podría intentar ser utilizado cuando está en un estado inconsistente …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NutritionFacts cocaCola = new NutritionFacts();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cocaCola.setServingSize(240);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cocaCola.setServings(8);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doSomething(cocaCola);      // El objeto aún está inconsistente …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cocaCola.setCalories(100);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cocaCola.setSodium(35);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cocaCola.setCarbohydrate(27);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Aún sin clara distinción entre lo que es opcional y lo que es obligatorio ….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Además de que el código se ve desordenado …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Patrón Builder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200240"/>
            <a:ext cx="8229240" cy="126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77;p15" descr=""/>
          <p:cNvPicPr/>
          <p:nvPr/>
        </p:nvPicPr>
        <p:blipFill>
          <a:blip r:embed="rId1"/>
          <a:stretch/>
        </p:blipFill>
        <p:spPr>
          <a:xfrm>
            <a:off x="341280" y="1399320"/>
            <a:ext cx="8407440" cy="92448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393120" y="2768400"/>
            <a:ext cx="8293320" cy="17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En este patrón, el código cliente manda llamar a un constructor de la clase Builder donde se pasan los parámetros necesarios (required o mandatory) seguido de métodos cascada (propiedades opcionales).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El código tiene la ventaja de que es fácil de leer (métodos en cascada).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El objeto siempre tiene un estado consistente.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El método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build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puede ayudar a verificar consistencia de las propiedades.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IllegalStateException …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4595</TotalTime>
  <Application>LibreOffice/6.3.3.2$Linux_X86_64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2019-11-15T15:27:14Z</dcterms:modified>
  <cp:revision>15</cp:revision>
  <dc:subject/>
  <dc:title/>
</cp:coreProperties>
</file>