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58" r:id="rId6"/>
    <p:sldId id="260" r:id="rId7"/>
    <p:sldId id="269" r:id="rId8"/>
    <p:sldId id="270" r:id="rId9"/>
    <p:sldId id="271" r:id="rId10"/>
    <p:sldId id="262" r:id="rId11"/>
    <p:sldId id="266" r:id="rId12"/>
    <p:sldId id="267" r:id="rId13"/>
    <p:sldId id="268" r:id="rId14"/>
    <p:sldId id="272" r:id="rId15"/>
    <p:sldId id="274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 dirty="0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 custLinFactNeighborX="4902" custLinFactNeighborY="-89428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 custLinFactNeighborX="4902" custLinFactNeighborY="-89428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5371656" y="1775325"/>
          <a:ext cx="4718638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4718638" y="255056"/>
              </a:lnTo>
              <a:lnTo>
                <a:pt x="4718638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5371656" y="1775325"/>
          <a:ext cx="3145758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3145758" y="255056"/>
              </a:lnTo>
              <a:lnTo>
                <a:pt x="3145758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5371656" y="1775325"/>
          <a:ext cx="1572879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1572879" y="255056"/>
              </a:lnTo>
              <a:lnTo>
                <a:pt x="1572879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5325936" y="1775325"/>
          <a:ext cx="91440" cy="37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3798777" y="1775325"/>
          <a:ext cx="1572879" cy="374273"/>
        </a:xfrm>
        <a:custGeom>
          <a:avLst/>
          <a:gdLst/>
          <a:ahLst/>
          <a:cxnLst/>
          <a:rect l="0" t="0" r="0" b="0"/>
          <a:pathLst>
            <a:path>
              <a:moveTo>
                <a:pt x="1572879" y="0"/>
              </a:moveTo>
              <a:lnTo>
                <a:pt x="1572879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2225898" y="1775325"/>
          <a:ext cx="3145758" cy="374273"/>
        </a:xfrm>
        <a:custGeom>
          <a:avLst/>
          <a:gdLst/>
          <a:ahLst/>
          <a:cxnLst/>
          <a:rect l="0" t="0" r="0" b="0"/>
          <a:pathLst>
            <a:path>
              <a:moveTo>
                <a:pt x="3145758" y="0"/>
              </a:moveTo>
              <a:lnTo>
                <a:pt x="3145758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653018" y="1775325"/>
          <a:ext cx="4718638" cy="374273"/>
        </a:xfrm>
        <a:custGeom>
          <a:avLst/>
          <a:gdLst/>
          <a:ahLst/>
          <a:cxnLst/>
          <a:rect l="0" t="0" r="0" b="0"/>
          <a:pathLst>
            <a:path>
              <a:moveTo>
                <a:pt x="4718638" y="0"/>
              </a:moveTo>
              <a:lnTo>
                <a:pt x="4718638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4728206" y="958142"/>
          <a:ext cx="1286901" cy="817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4871195" y="1093982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Accueil</a:t>
          </a:r>
        </a:p>
      </dsp:txBody>
      <dsp:txXfrm>
        <a:off x="4895129" y="1117916"/>
        <a:ext cx="1239033" cy="769314"/>
      </dsp:txXfrm>
    </dsp:sp>
    <dsp:sp modelId="{F3F1510B-555F-4EA4-9403-CC6FA3E8432A}">
      <dsp:nvSpPr>
        <dsp:cNvPr id="0" name=""/>
        <dsp:cNvSpPr/>
      </dsp:nvSpPr>
      <dsp:spPr>
        <a:xfrm>
          <a:off x="9568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52557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Agence</a:t>
          </a:r>
        </a:p>
      </dsp:txBody>
      <dsp:txXfrm>
        <a:off x="176491" y="2309372"/>
        <a:ext cx="1239033" cy="769314"/>
      </dsp:txXfrm>
    </dsp:sp>
    <dsp:sp modelId="{2264C03C-7C89-4395-84F7-B34C5E374100}">
      <dsp:nvSpPr>
        <dsp:cNvPr id="0" name=""/>
        <dsp:cNvSpPr/>
      </dsp:nvSpPr>
      <dsp:spPr>
        <a:xfrm>
          <a:off x="1582447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725436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Etablissements publics </a:t>
          </a:r>
          <a:endParaRPr lang="fr-FR" sz="1300" kern="1200"/>
        </a:p>
      </dsp:txBody>
      <dsp:txXfrm>
        <a:off x="1749370" y="2309372"/>
        <a:ext cx="1239033" cy="769314"/>
      </dsp:txXfrm>
    </dsp:sp>
    <dsp:sp modelId="{AF108EB8-EF01-4368-A9B1-A298E70864F4}">
      <dsp:nvSpPr>
        <dsp:cNvPr id="0" name=""/>
        <dsp:cNvSpPr/>
      </dsp:nvSpPr>
      <dsp:spPr>
        <a:xfrm>
          <a:off x="3155326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3298315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Etablissements professionnels </a:t>
          </a:r>
          <a:endParaRPr lang="fr-FR" sz="1300" kern="1200"/>
        </a:p>
      </dsp:txBody>
      <dsp:txXfrm>
        <a:off x="3322249" y="2309372"/>
        <a:ext cx="1239033" cy="769314"/>
      </dsp:txXfrm>
    </dsp:sp>
    <dsp:sp modelId="{EAC4BE7E-CE7F-4969-952D-DB1BB3C4E352}">
      <dsp:nvSpPr>
        <dsp:cNvPr id="0" name=""/>
        <dsp:cNvSpPr/>
      </dsp:nvSpPr>
      <dsp:spPr>
        <a:xfrm>
          <a:off x="4728206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4871195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Résidences</a:t>
          </a:r>
          <a:endParaRPr lang="fr-FR" sz="1300" kern="1200"/>
        </a:p>
      </dsp:txBody>
      <dsp:txXfrm>
        <a:off x="4895129" y="2309372"/>
        <a:ext cx="1239033" cy="769314"/>
      </dsp:txXfrm>
    </dsp:sp>
    <dsp:sp modelId="{9BB534AF-84DD-497F-80C3-FC0C286247DD}">
      <dsp:nvSpPr>
        <dsp:cNvPr id="0" name=""/>
        <dsp:cNvSpPr/>
      </dsp:nvSpPr>
      <dsp:spPr>
        <a:xfrm>
          <a:off x="6301085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6444074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Actualité</a:t>
          </a:r>
        </a:p>
      </dsp:txBody>
      <dsp:txXfrm>
        <a:off x="6468008" y="2309372"/>
        <a:ext cx="1239033" cy="769314"/>
      </dsp:txXfrm>
    </dsp:sp>
    <dsp:sp modelId="{8B99F2A8-A577-4DF0-9984-30B485690B7F}">
      <dsp:nvSpPr>
        <dsp:cNvPr id="0" name=""/>
        <dsp:cNvSpPr/>
      </dsp:nvSpPr>
      <dsp:spPr>
        <a:xfrm>
          <a:off x="7873965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8016954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Demande devis</a:t>
          </a:r>
        </a:p>
      </dsp:txBody>
      <dsp:txXfrm>
        <a:off x="8040888" y="2309372"/>
        <a:ext cx="1239033" cy="769314"/>
      </dsp:txXfrm>
    </dsp:sp>
    <dsp:sp modelId="{8E84B70A-9A8D-4781-B51E-319BC967FB6F}">
      <dsp:nvSpPr>
        <dsp:cNvPr id="0" name=""/>
        <dsp:cNvSpPr/>
      </dsp:nvSpPr>
      <dsp:spPr>
        <a:xfrm>
          <a:off x="9446844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9589833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Contact</a:t>
          </a:r>
        </a:p>
      </dsp:txBody>
      <dsp:txXfrm>
        <a:off x="9613767" y="2309372"/>
        <a:ext cx="1239033" cy="769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3948924" y="495068"/>
          <a:ext cx="3382761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3382761" y="587988"/>
              </a:lnTo>
              <a:lnTo>
                <a:pt x="3382761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3948924" y="495068"/>
          <a:ext cx="2239895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2239895" y="587988"/>
              </a:lnTo>
              <a:lnTo>
                <a:pt x="2239895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3948924" y="495068"/>
          <a:ext cx="1097028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1097028" y="587988"/>
              </a:lnTo>
              <a:lnTo>
                <a:pt x="1097028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3857367" y="495068"/>
          <a:ext cx="91440" cy="674612"/>
        </a:xfrm>
        <a:custGeom>
          <a:avLst/>
          <a:gdLst/>
          <a:ahLst/>
          <a:cxnLst/>
          <a:rect l="0" t="0" r="0" b="0"/>
          <a:pathLst>
            <a:path>
              <a:moveTo>
                <a:pt x="91557" y="0"/>
              </a:moveTo>
              <a:lnTo>
                <a:pt x="91557" y="587988"/>
              </a:lnTo>
              <a:lnTo>
                <a:pt x="45720" y="587988"/>
              </a:lnTo>
              <a:lnTo>
                <a:pt x="4572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2760220" y="495068"/>
          <a:ext cx="1188703" cy="674612"/>
        </a:xfrm>
        <a:custGeom>
          <a:avLst/>
          <a:gdLst/>
          <a:ahLst/>
          <a:cxnLst/>
          <a:rect l="0" t="0" r="0" b="0"/>
          <a:pathLst>
            <a:path>
              <a:moveTo>
                <a:pt x="1188703" y="0"/>
              </a:moveTo>
              <a:lnTo>
                <a:pt x="1188703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1617354" y="495068"/>
          <a:ext cx="2331569" cy="674612"/>
        </a:xfrm>
        <a:custGeom>
          <a:avLst/>
          <a:gdLst/>
          <a:ahLst/>
          <a:cxnLst/>
          <a:rect l="0" t="0" r="0" b="0"/>
          <a:pathLst>
            <a:path>
              <a:moveTo>
                <a:pt x="2331569" y="0"/>
              </a:moveTo>
              <a:lnTo>
                <a:pt x="2331569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474488" y="495068"/>
          <a:ext cx="3474435" cy="674612"/>
        </a:xfrm>
        <a:custGeom>
          <a:avLst/>
          <a:gdLst/>
          <a:ahLst/>
          <a:cxnLst/>
          <a:rect l="0" t="0" r="0" b="0"/>
          <a:pathLst>
            <a:path>
              <a:moveTo>
                <a:pt x="3474435" y="0"/>
              </a:moveTo>
              <a:lnTo>
                <a:pt x="3474435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3481388" y="-98702"/>
          <a:ext cx="935072" cy="593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3585285" y="0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Accueil</a:t>
          </a:r>
        </a:p>
      </dsp:txBody>
      <dsp:txXfrm>
        <a:off x="3602676" y="17391"/>
        <a:ext cx="900290" cy="558988"/>
      </dsp:txXfrm>
    </dsp:sp>
    <dsp:sp modelId="{F3F1510B-555F-4EA4-9403-CC6FA3E8432A}">
      <dsp:nvSpPr>
        <dsp:cNvPr id="0" name=""/>
        <dsp:cNvSpPr/>
      </dsp:nvSpPr>
      <dsp:spPr>
        <a:xfrm>
          <a:off x="6952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10849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Agence</a:t>
          </a:r>
        </a:p>
      </dsp:txBody>
      <dsp:txXfrm>
        <a:off x="128240" y="1285774"/>
        <a:ext cx="900290" cy="558988"/>
      </dsp:txXfrm>
    </dsp:sp>
    <dsp:sp modelId="{2264C03C-7C89-4395-84F7-B34C5E374100}">
      <dsp:nvSpPr>
        <dsp:cNvPr id="0" name=""/>
        <dsp:cNvSpPr/>
      </dsp:nvSpPr>
      <dsp:spPr>
        <a:xfrm>
          <a:off x="1149818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253715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publics </a:t>
          </a:r>
          <a:endParaRPr lang="fr-FR" sz="1000" kern="1200"/>
        </a:p>
      </dsp:txBody>
      <dsp:txXfrm>
        <a:off x="1271106" y="1285774"/>
        <a:ext cx="900290" cy="558988"/>
      </dsp:txXfrm>
    </dsp:sp>
    <dsp:sp modelId="{AF108EB8-EF01-4368-A9B1-A298E70864F4}">
      <dsp:nvSpPr>
        <dsp:cNvPr id="0" name=""/>
        <dsp:cNvSpPr/>
      </dsp:nvSpPr>
      <dsp:spPr>
        <a:xfrm>
          <a:off x="2292684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2396581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professionnels </a:t>
          </a:r>
          <a:endParaRPr lang="fr-FR" sz="1000" kern="1200"/>
        </a:p>
      </dsp:txBody>
      <dsp:txXfrm>
        <a:off x="2413972" y="1285774"/>
        <a:ext cx="900290" cy="558988"/>
      </dsp:txXfrm>
    </dsp:sp>
    <dsp:sp modelId="{EAC4BE7E-CE7F-4969-952D-DB1BB3C4E352}">
      <dsp:nvSpPr>
        <dsp:cNvPr id="0" name=""/>
        <dsp:cNvSpPr/>
      </dsp:nvSpPr>
      <dsp:spPr>
        <a:xfrm>
          <a:off x="3435550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3539447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Résidences</a:t>
          </a:r>
          <a:endParaRPr lang="fr-FR" sz="1000" kern="1200"/>
        </a:p>
      </dsp:txBody>
      <dsp:txXfrm>
        <a:off x="3556838" y="1285774"/>
        <a:ext cx="900290" cy="558988"/>
      </dsp:txXfrm>
    </dsp:sp>
    <dsp:sp modelId="{9BB534AF-84DD-497F-80C3-FC0C286247DD}">
      <dsp:nvSpPr>
        <dsp:cNvPr id="0" name=""/>
        <dsp:cNvSpPr/>
      </dsp:nvSpPr>
      <dsp:spPr>
        <a:xfrm>
          <a:off x="4578417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4682314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Actualité</a:t>
          </a:r>
        </a:p>
      </dsp:txBody>
      <dsp:txXfrm>
        <a:off x="4699705" y="1285774"/>
        <a:ext cx="900290" cy="558988"/>
      </dsp:txXfrm>
    </dsp:sp>
    <dsp:sp modelId="{8B99F2A8-A577-4DF0-9984-30B485690B7F}">
      <dsp:nvSpPr>
        <dsp:cNvPr id="0" name=""/>
        <dsp:cNvSpPr/>
      </dsp:nvSpPr>
      <dsp:spPr>
        <a:xfrm>
          <a:off x="5721283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5825180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Demande devis</a:t>
          </a:r>
        </a:p>
      </dsp:txBody>
      <dsp:txXfrm>
        <a:off x="5842571" y="1285774"/>
        <a:ext cx="900290" cy="558988"/>
      </dsp:txXfrm>
    </dsp:sp>
    <dsp:sp modelId="{8E84B70A-9A8D-4781-B51E-319BC967FB6F}">
      <dsp:nvSpPr>
        <dsp:cNvPr id="0" name=""/>
        <dsp:cNvSpPr/>
      </dsp:nvSpPr>
      <dsp:spPr>
        <a:xfrm>
          <a:off x="6864149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6968046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Contact</a:t>
          </a:r>
        </a:p>
      </dsp:txBody>
      <dsp:txXfrm>
        <a:off x="6985437" y="1285774"/>
        <a:ext cx="900290" cy="55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3948924" y="495068"/>
          <a:ext cx="3382761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3382761" y="587988"/>
              </a:lnTo>
              <a:lnTo>
                <a:pt x="3382761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3948924" y="495068"/>
          <a:ext cx="2239895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2239895" y="587988"/>
              </a:lnTo>
              <a:lnTo>
                <a:pt x="2239895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3948924" y="495068"/>
          <a:ext cx="1097028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1097028" y="587988"/>
              </a:lnTo>
              <a:lnTo>
                <a:pt x="1097028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3857367" y="495068"/>
          <a:ext cx="91440" cy="674612"/>
        </a:xfrm>
        <a:custGeom>
          <a:avLst/>
          <a:gdLst/>
          <a:ahLst/>
          <a:cxnLst/>
          <a:rect l="0" t="0" r="0" b="0"/>
          <a:pathLst>
            <a:path>
              <a:moveTo>
                <a:pt x="91557" y="0"/>
              </a:moveTo>
              <a:lnTo>
                <a:pt x="91557" y="587988"/>
              </a:lnTo>
              <a:lnTo>
                <a:pt x="45720" y="587988"/>
              </a:lnTo>
              <a:lnTo>
                <a:pt x="4572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2760220" y="495068"/>
          <a:ext cx="1188703" cy="674612"/>
        </a:xfrm>
        <a:custGeom>
          <a:avLst/>
          <a:gdLst/>
          <a:ahLst/>
          <a:cxnLst/>
          <a:rect l="0" t="0" r="0" b="0"/>
          <a:pathLst>
            <a:path>
              <a:moveTo>
                <a:pt x="1188703" y="0"/>
              </a:moveTo>
              <a:lnTo>
                <a:pt x="1188703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1617354" y="495068"/>
          <a:ext cx="2331569" cy="674612"/>
        </a:xfrm>
        <a:custGeom>
          <a:avLst/>
          <a:gdLst/>
          <a:ahLst/>
          <a:cxnLst/>
          <a:rect l="0" t="0" r="0" b="0"/>
          <a:pathLst>
            <a:path>
              <a:moveTo>
                <a:pt x="2331569" y="0"/>
              </a:moveTo>
              <a:lnTo>
                <a:pt x="2331569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474488" y="495068"/>
          <a:ext cx="3474435" cy="674612"/>
        </a:xfrm>
        <a:custGeom>
          <a:avLst/>
          <a:gdLst/>
          <a:ahLst/>
          <a:cxnLst/>
          <a:rect l="0" t="0" r="0" b="0"/>
          <a:pathLst>
            <a:path>
              <a:moveTo>
                <a:pt x="3474435" y="0"/>
              </a:moveTo>
              <a:lnTo>
                <a:pt x="3474435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3481388" y="-98702"/>
          <a:ext cx="935072" cy="593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3585285" y="0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Accueil</a:t>
          </a:r>
        </a:p>
      </dsp:txBody>
      <dsp:txXfrm>
        <a:off x="3602676" y="17391"/>
        <a:ext cx="900290" cy="558988"/>
      </dsp:txXfrm>
    </dsp:sp>
    <dsp:sp modelId="{F3F1510B-555F-4EA4-9403-CC6FA3E8432A}">
      <dsp:nvSpPr>
        <dsp:cNvPr id="0" name=""/>
        <dsp:cNvSpPr/>
      </dsp:nvSpPr>
      <dsp:spPr>
        <a:xfrm>
          <a:off x="6952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10849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Agence</a:t>
          </a:r>
        </a:p>
      </dsp:txBody>
      <dsp:txXfrm>
        <a:off x="128240" y="1285774"/>
        <a:ext cx="900290" cy="558988"/>
      </dsp:txXfrm>
    </dsp:sp>
    <dsp:sp modelId="{2264C03C-7C89-4395-84F7-B34C5E374100}">
      <dsp:nvSpPr>
        <dsp:cNvPr id="0" name=""/>
        <dsp:cNvSpPr/>
      </dsp:nvSpPr>
      <dsp:spPr>
        <a:xfrm>
          <a:off x="1149818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253715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publics </a:t>
          </a:r>
          <a:endParaRPr lang="fr-FR" sz="1000" kern="1200"/>
        </a:p>
      </dsp:txBody>
      <dsp:txXfrm>
        <a:off x="1271106" y="1285774"/>
        <a:ext cx="900290" cy="558988"/>
      </dsp:txXfrm>
    </dsp:sp>
    <dsp:sp modelId="{AF108EB8-EF01-4368-A9B1-A298E70864F4}">
      <dsp:nvSpPr>
        <dsp:cNvPr id="0" name=""/>
        <dsp:cNvSpPr/>
      </dsp:nvSpPr>
      <dsp:spPr>
        <a:xfrm>
          <a:off x="2292684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2396581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professionnels </a:t>
          </a:r>
          <a:endParaRPr lang="fr-FR" sz="1000" kern="1200"/>
        </a:p>
      </dsp:txBody>
      <dsp:txXfrm>
        <a:off x="2413972" y="1285774"/>
        <a:ext cx="900290" cy="558988"/>
      </dsp:txXfrm>
    </dsp:sp>
    <dsp:sp modelId="{EAC4BE7E-CE7F-4969-952D-DB1BB3C4E352}">
      <dsp:nvSpPr>
        <dsp:cNvPr id="0" name=""/>
        <dsp:cNvSpPr/>
      </dsp:nvSpPr>
      <dsp:spPr>
        <a:xfrm>
          <a:off x="3435550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3539447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Résidences</a:t>
          </a:r>
          <a:endParaRPr lang="fr-FR" sz="1000" kern="1200"/>
        </a:p>
      </dsp:txBody>
      <dsp:txXfrm>
        <a:off x="3556838" y="1285774"/>
        <a:ext cx="900290" cy="558988"/>
      </dsp:txXfrm>
    </dsp:sp>
    <dsp:sp modelId="{9BB534AF-84DD-497F-80C3-FC0C286247DD}">
      <dsp:nvSpPr>
        <dsp:cNvPr id="0" name=""/>
        <dsp:cNvSpPr/>
      </dsp:nvSpPr>
      <dsp:spPr>
        <a:xfrm>
          <a:off x="4578417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4682314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Actualité</a:t>
          </a:r>
        </a:p>
      </dsp:txBody>
      <dsp:txXfrm>
        <a:off x="4699705" y="1285774"/>
        <a:ext cx="900290" cy="558988"/>
      </dsp:txXfrm>
    </dsp:sp>
    <dsp:sp modelId="{8B99F2A8-A577-4DF0-9984-30B485690B7F}">
      <dsp:nvSpPr>
        <dsp:cNvPr id="0" name=""/>
        <dsp:cNvSpPr/>
      </dsp:nvSpPr>
      <dsp:spPr>
        <a:xfrm>
          <a:off x="5721283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5825180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Demande devis</a:t>
          </a:r>
        </a:p>
      </dsp:txBody>
      <dsp:txXfrm>
        <a:off x="5842571" y="1285774"/>
        <a:ext cx="900290" cy="558988"/>
      </dsp:txXfrm>
    </dsp:sp>
    <dsp:sp modelId="{8E84B70A-9A8D-4781-B51E-319BC967FB6F}">
      <dsp:nvSpPr>
        <dsp:cNvPr id="0" name=""/>
        <dsp:cNvSpPr/>
      </dsp:nvSpPr>
      <dsp:spPr>
        <a:xfrm>
          <a:off x="6864149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6968046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Contact</a:t>
          </a:r>
        </a:p>
      </dsp:txBody>
      <dsp:txXfrm>
        <a:off x="6985437" y="1285774"/>
        <a:ext cx="900290" cy="55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8A0E-6741-4D88-B2E8-BB7487734AF8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99FA-EEE2-46E8-9F7F-A1357139E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99FA-EEE2-46E8-9F7F-A1357139E8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99FA-EEE2-46E8-9F7F-A1357139E8B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9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586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047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4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8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8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1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2D939-685B-44D7-8FBF-7CE68966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72931"/>
            <a:ext cx="8361229" cy="3425899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Site vitrine pour l’atelier APM architecture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6D38E-8DC2-4C5F-96C6-BBC97D47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402" y="5043674"/>
            <a:ext cx="6831673" cy="1086237"/>
          </a:xfrm>
        </p:spPr>
        <p:txBody>
          <a:bodyPr/>
          <a:lstStyle/>
          <a:p>
            <a:r>
              <a:rPr lang="fr-FR" dirty="0"/>
              <a:t>Suivi Projet fil rouge au 11 janvier 2021</a:t>
            </a:r>
          </a:p>
        </p:txBody>
      </p:sp>
    </p:spTree>
    <p:extLst>
      <p:ext uri="{BB962C8B-B14F-4D97-AF65-F5344CB8AC3E}">
        <p14:creationId xmlns:p14="http://schemas.microsoft.com/office/powerpoint/2010/main" val="712284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406" y="0"/>
            <a:ext cx="9601200" cy="1485900"/>
          </a:xfrm>
        </p:spPr>
        <p:txBody>
          <a:bodyPr/>
          <a:lstStyle/>
          <a:p>
            <a:pPr algn="l"/>
            <a:r>
              <a:rPr lang="fr-FR" dirty="0"/>
              <a:t>Architecture Modèle-Vue-Contrôleur</a:t>
            </a:r>
            <a:endParaRPr lang="fr-FR" b="1" i="0" dirty="0">
              <a:effectLst/>
              <a:latin typeface="Montserra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939" y="2286000"/>
            <a:ext cx="6813550" cy="292007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1 : Création de model/</a:t>
            </a:r>
            <a:r>
              <a:rPr lang="fr-FR" dirty="0" err="1"/>
              <a:t>bdd.php</a:t>
            </a:r>
            <a:r>
              <a:rPr lang="fr-FR" dirty="0"/>
              <a:t> : afin de communiquer avec la base de données attachée au site et donc à la programmation orientée objet utilisée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C154FB-0F54-4C20-A634-CA21A097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06" y="778213"/>
            <a:ext cx="2679761" cy="594686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F03A79D-7544-4561-9303-97360EE0BB13}"/>
              </a:ext>
            </a:extLst>
          </p:cNvPr>
          <p:cNvSpPr txBox="1">
            <a:spLocks/>
          </p:cNvSpPr>
          <p:nvPr/>
        </p:nvSpPr>
        <p:spPr>
          <a:xfrm>
            <a:off x="4729939" y="685800"/>
            <a:ext cx="6813550" cy="212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Le site est conçu avec l’architecture MVC</a:t>
            </a:r>
          </a:p>
        </p:txBody>
      </p:sp>
    </p:spTree>
    <p:extLst>
      <p:ext uri="{BB962C8B-B14F-4D97-AF65-F5344CB8AC3E}">
        <p14:creationId xmlns:p14="http://schemas.microsoft.com/office/powerpoint/2010/main" val="381426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 err="1"/>
              <a:t>bdd.php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9D81B4-8810-48FF-ABAD-60CCB2E8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2"/>
          <a:stretch/>
        </p:blipFill>
        <p:spPr>
          <a:xfrm>
            <a:off x="1435100" y="632142"/>
            <a:ext cx="10129351" cy="60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/>
              <a:t>Page « Demande devis » = </a:t>
            </a:r>
            <a:r>
              <a:rPr lang="fr-FR" dirty="0" err="1"/>
              <a:t>quote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A91BA-04BE-4CC1-ADB7-E88A53BC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723399"/>
            <a:ext cx="11070692" cy="6095306"/>
          </a:xfrm>
          <a:prstGeom prst="rect">
            <a:avLst/>
          </a:prstGeom>
        </p:spPr>
      </p:pic>
      <p:sp>
        <p:nvSpPr>
          <p:cNvPr id="12" name="Bouton d’action : avant ou précédent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60D1CC3-8A44-44E9-B5A3-50CF8665768E}"/>
              </a:ext>
            </a:extLst>
          </p:cNvPr>
          <p:cNvSpPr/>
          <p:nvPr/>
        </p:nvSpPr>
        <p:spPr>
          <a:xfrm>
            <a:off x="8873339" y="723399"/>
            <a:ext cx="3318662" cy="6134601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3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 err="1"/>
              <a:t>quote.class.php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8E650-100A-48B0-8422-C9F26A1E555D}"/>
              </a:ext>
            </a:extLst>
          </p:cNvPr>
          <p:cNvSpPr/>
          <p:nvPr/>
        </p:nvSpPr>
        <p:spPr>
          <a:xfrm>
            <a:off x="1422400" y="628650"/>
            <a:ext cx="6159500" cy="6187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F349F-C625-4F88-9101-8CC35480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79450"/>
            <a:ext cx="6107519" cy="5422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558A48-9705-4963-985E-C324700C6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"/>
          <a:stretch/>
        </p:blipFill>
        <p:spPr>
          <a:xfrm>
            <a:off x="1422400" y="6102350"/>
            <a:ext cx="5962650" cy="713905"/>
          </a:xfrm>
          <a:prstGeom prst="rect">
            <a:avLst/>
          </a:prstGeom>
        </p:spPr>
      </p:pic>
      <p:sp>
        <p:nvSpPr>
          <p:cNvPr id="11" name="Bouton d’action : retour ou précédent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D02F380-0AF8-455C-9882-3AC63392E295}"/>
              </a:ext>
            </a:extLst>
          </p:cNvPr>
          <p:cNvSpPr/>
          <p:nvPr/>
        </p:nvSpPr>
        <p:spPr>
          <a:xfrm>
            <a:off x="7632700" y="1"/>
            <a:ext cx="4559300" cy="6858000"/>
          </a:xfrm>
          <a:prstGeom prst="actionButtonBackPreviou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15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 err="1"/>
              <a:t>quotePage.php</a:t>
            </a:r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97BD22E5-C15B-455E-BABD-7D24DB77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5D1BC51-2104-4FF2-A4BA-735DA39B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"/>
          <a:stretch/>
        </p:blipFill>
        <p:spPr>
          <a:xfrm>
            <a:off x="1422399" y="742949"/>
            <a:ext cx="7313269" cy="60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67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/>
              <a:t>Page « Demande devis » = </a:t>
            </a:r>
            <a:r>
              <a:rPr lang="fr-FR" dirty="0" err="1"/>
              <a:t>quote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7C115-6F14-4FBE-86CE-68A6F1AC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CBFFC0-0708-4FE8-B3D5-573D7BB7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71" y="639525"/>
            <a:ext cx="7664999" cy="616507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2789898-A830-441B-B970-4577964B9147}"/>
              </a:ext>
            </a:extLst>
          </p:cNvPr>
          <p:cNvCxnSpPr>
            <a:cxnSpLocks/>
          </p:cNvCxnSpPr>
          <p:nvPr/>
        </p:nvCxnSpPr>
        <p:spPr>
          <a:xfrm>
            <a:off x="1605816" y="834307"/>
            <a:ext cx="7371323" cy="0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02045F7-B0DE-4299-9745-369C5EA730EB}"/>
              </a:ext>
            </a:extLst>
          </p:cNvPr>
          <p:cNvCxnSpPr>
            <a:cxnSpLocks/>
          </p:cNvCxnSpPr>
          <p:nvPr/>
        </p:nvCxnSpPr>
        <p:spPr>
          <a:xfrm>
            <a:off x="8316368" y="639525"/>
            <a:ext cx="887702" cy="1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2C7E21F-1D1C-4E91-A807-5EA52229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58" y="2169896"/>
            <a:ext cx="7001273" cy="30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/>
              <a:t>Page « Affichage utilisateurs» = user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A91BA-04BE-4CC1-ADB7-E88A53BC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98" y="723399"/>
            <a:ext cx="11070692" cy="60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9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10769600" cy="1485900"/>
          </a:xfrm>
        </p:spPr>
        <p:txBody>
          <a:bodyPr/>
          <a:lstStyle/>
          <a:p>
            <a:r>
              <a:rPr lang="fr-FR" dirty="0"/>
              <a:t>Page « Accueil» </a:t>
            </a:r>
            <a:r>
              <a:rPr lang="fr-FR" sz="3600" dirty="0"/>
              <a:t>= Affichage utilisateurs pour TP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BEAA03-1178-4954-9E42-F741BD5E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01" y="801759"/>
            <a:ext cx="7397744" cy="5957767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7C115-6F14-4FBE-86CE-68A6F1AC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2789898-A830-441B-B970-4577964B9147}"/>
              </a:ext>
            </a:extLst>
          </p:cNvPr>
          <p:cNvCxnSpPr/>
          <p:nvPr/>
        </p:nvCxnSpPr>
        <p:spPr>
          <a:xfrm>
            <a:off x="1548472" y="1007842"/>
            <a:ext cx="7295177" cy="0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02045F7-B0DE-4299-9745-369C5EA730EB}"/>
              </a:ext>
            </a:extLst>
          </p:cNvPr>
          <p:cNvCxnSpPr>
            <a:cxnSpLocks/>
          </p:cNvCxnSpPr>
          <p:nvPr/>
        </p:nvCxnSpPr>
        <p:spPr>
          <a:xfrm>
            <a:off x="7955947" y="801759"/>
            <a:ext cx="887702" cy="1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A037899-09E2-4874-A643-D788A6E8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56" y="4022529"/>
            <a:ext cx="9029822" cy="21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6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21B65-5D7B-46BF-83BF-7E1602BD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A5B05-0A94-40B5-912B-12C495ADD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5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7CB24-A97A-41D9-A286-C442B02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A96E8A0-5F29-48BC-8340-122466097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07800"/>
              </p:ext>
            </p:extLst>
          </p:nvPr>
        </p:nvGraphicFramePr>
        <p:xfrm>
          <a:off x="1000897" y="865785"/>
          <a:ext cx="10886303" cy="406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9E9DEAA-7783-4E0C-966A-8FD0F1771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24" y="4754560"/>
            <a:ext cx="11138890" cy="12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3079750"/>
            <a:ext cx="9601200" cy="3581400"/>
          </a:xfrm>
        </p:spPr>
        <p:txBody>
          <a:bodyPr>
            <a:normAutofit/>
          </a:bodyPr>
          <a:lstStyle/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Accueil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avec un carrousel et du texte</a:t>
            </a:r>
            <a:endParaRPr lang="fr-FR" sz="18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Agence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présentation de l’atelier (texte et photos)</a:t>
            </a:r>
            <a:endParaRPr lang="fr-FR" sz="18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Pages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 </a:t>
            </a: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Etablissements publics / Etablissements professionnels / Résidences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on clique sur le bouton du menu et on arrive sur une page qui résume les projets, une carte par projet avec 1 grande photo + 1 titre + 1 phrase de présentation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Quand on clique sur une carte : une page s’ouvre avec le projet complet : la grande photo, les miniatures (à agrandir sur demande) et les informations complètes du projet.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Les informations ne seront pas les mêmes suivant l’onglet.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uniquement pour modifier la base de données </a:t>
            </a:r>
            <a:r>
              <a:rPr lang="fr-FR" sz="18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Project</a:t>
            </a:r>
            <a:endParaRPr lang="fr-FR" sz="1800" u="none" strike="noStrike" kern="0" spc="0" dirty="0">
              <a:solidFill>
                <a:srgbClr val="0070C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38E0BCA-1735-437A-8B28-ED4D03CE9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676048"/>
              </p:ext>
            </p:extLst>
          </p:nvPr>
        </p:nvGraphicFramePr>
        <p:xfrm>
          <a:off x="2649979" y="742950"/>
          <a:ext cx="7910071" cy="216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94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307975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Actualité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L’architecte (elle aura le statut d’administrateur avec l’administrateur), uniquement, aura accès à ce blog, se sera son fil d’actualité 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uniquement pour créer, modifier et supprimer dans la base de données </a:t>
            </a:r>
            <a:r>
              <a:rPr lang="fr-FR" sz="20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New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.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Demande devis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un utilisateur devra créer un compte utilisateur pour demander un devis ou écrire un article dans ce blog.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Pour une demande de devis l’architecte devra recevoir une alerte.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pour créer, modifier et supprimer des articles dans les bases de données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et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Comment_Quote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En cas de suppression d’un enregistrement dans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, les informations rattachées à cet enregistrement dans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Comment_Quote</a:t>
            </a:r>
            <a:r>
              <a:rPr lang="fr-FR" sz="20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seront également supprimés.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utilisateur obligatoire pour écrire dans la page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Contact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localisation avec plan google et la possibilité d’envoyer un mail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38E0BCA-1735-437A-8B28-ED4D03CE9B3E}"/>
              </a:ext>
            </a:extLst>
          </p:cNvPr>
          <p:cNvGraphicFramePr/>
          <p:nvPr/>
        </p:nvGraphicFramePr>
        <p:xfrm>
          <a:off x="2649979" y="742950"/>
          <a:ext cx="7910071" cy="216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744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018"/>
            <a:ext cx="9601200" cy="1485900"/>
          </a:xfrm>
        </p:spPr>
        <p:txBody>
          <a:bodyPr/>
          <a:lstStyle/>
          <a:p>
            <a:r>
              <a:rPr lang="fr-FR" dirty="0"/>
              <a:t>MCD : Modèle Conceptuel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F6C91F-A302-4F61-88AB-986CB00E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11226967" cy="53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77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8900"/>
            <a:ext cx="9601200" cy="1485900"/>
          </a:xfrm>
        </p:spPr>
        <p:txBody>
          <a:bodyPr/>
          <a:lstStyle/>
          <a:p>
            <a:r>
              <a:rPr lang="fr-FR" dirty="0"/>
              <a:t>MLD : Modèle Logique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74566C-F16C-4FD9-A2A2-9297FC083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5"/>
          <a:stretch/>
        </p:blipFill>
        <p:spPr>
          <a:xfrm>
            <a:off x="1371600" y="857250"/>
            <a:ext cx="10193890" cy="59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9F53C-12B8-411B-A9F2-ACB00B9D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780348"/>
            <a:ext cx="7947736" cy="60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9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0341F-A53B-41C7-971E-87D02142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2" y="1272693"/>
            <a:ext cx="11317987" cy="47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3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94AFED-08BF-4E82-B9D4-405AC504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6" y="755477"/>
            <a:ext cx="10725150" cy="59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1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378</TotalTime>
  <Words>429</Words>
  <Application>Microsoft Office PowerPoint</Application>
  <PresentationFormat>Grand écran</PresentationFormat>
  <Paragraphs>57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Helvetica</vt:lpstr>
      <vt:lpstr>Montserrat</vt:lpstr>
      <vt:lpstr>Source Sans Pro</vt:lpstr>
      <vt:lpstr>Cadrage</vt:lpstr>
      <vt:lpstr>Site vitrine pour l’atelier APM architecture</vt:lpstr>
      <vt:lpstr>Structure du site</vt:lpstr>
      <vt:lpstr>Structure du site</vt:lpstr>
      <vt:lpstr>Structure du site</vt:lpstr>
      <vt:lpstr>MCD : Modèle Conceptuel des Données</vt:lpstr>
      <vt:lpstr>MLD : Modèle Logique des Données</vt:lpstr>
      <vt:lpstr>Diagramme de Classe</vt:lpstr>
      <vt:lpstr>Diagramme de Classe</vt:lpstr>
      <vt:lpstr>Diagramme de Classe</vt:lpstr>
      <vt:lpstr>Architecture Modèle-Vue-Contrôleur</vt:lpstr>
      <vt:lpstr>bdd.php</vt:lpstr>
      <vt:lpstr>Page « Demande devis » = quote</vt:lpstr>
      <vt:lpstr>quote.class.php</vt:lpstr>
      <vt:lpstr>quotePage.php</vt:lpstr>
      <vt:lpstr>Page « Demande devis » = quote</vt:lpstr>
      <vt:lpstr>Page « Affichage utilisateurs» = user </vt:lpstr>
      <vt:lpstr>Page « Accueil» = Affichage utilisateurs pour TP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vitrine pour un atelier d’architecture</dc:title>
  <dc:creator>patlay65@gmail.com</dc:creator>
  <cp:lastModifiedBy>patlay65@gmail.com</cp:lastModifiedBy>
  <cp:revision>31</cp:revision>
  <dcterms:created xsi:type="dcterms:W3CDTF">2021-01-10T13:33:26Z</dcterms:created>
  <dcterms:modified xsi:type="dcterms:W3CDTF">2021-01-10T19:52:13Z</dcterms:modified>
</cp:coreProperties>
</file>