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3" r:id="rId14"/>
    <p:sldId id="286" r:id="rId15"/>
    <p:sldId id="285" r:id="rId16"/>
    <p:sldId id="266" r:id="rId17"/>
    <p:sldId id="267" r:id="rId18"/>
    <p:sldId id="269" r:id="rId19"/>
    <p:sldId id="272" r:id="rId20"/>
    <p:sldId id="273" r:id="rId21"/>
    <p:sldId id="274" r:id="rId22"/>
    <p:sldId id="275" r:id="rId23"/>
    <p:sldId id="277"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38DCD"/>
    <a:srgbClr val="00B050"/>
    <a:srgbClr val="974806"/>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249" autoAdjust="0"/>
  </p:normalViewPr>
  <p:slideViewPr>
    <p:cSldViewPr snapToGrid="0">
      <p:cViewPr varScale="1">
        <p:scale>
          <a:sx n="68" d="100"/>
          <a:sy n="68" d="100"/>
        </p:scale>
        <p:origin x="696"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RIA</a:t>
            </a:r>
          </a:p>
          <a:p>
            <a:endParaRPr lang="it-IT" dirty="0"/>
          </a:p>
          <a:p>
            <a:r>
              <a:rPr lang="it-IT" dirty="0"/>
              <a:t>Leonardo Guerra – 10524955</a:t>
            </a:r>
          </a:p>
          <a:p>
            <a:r>
              <a:rPr lang="it-IT" dirty="0"/>
              <a:t>Gaia Locchi – 10750598</a:t>
            </a:r>
          </a:p>
          <a:p>
            <a:endParaRPr lang="it-IT" dirty="0"/>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226261"/>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5018551"/>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183978"/>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100" name="Google Shape;222;p34">
            <a:extLst>
              <a:ext uri="{FF2B5EF4-FFF2-40B4-BE49-F238E27FC236}">
                <a16:creationId xmlns:a16="http://schemas.microsoft.com/office/drawing/2014/main" id="{4C51E450-F681-4459-A95F-1DCD0B287C08}"/>
              </a:ext>
            </a:extLst>
          </p:cNvPr>
          <p:cNvSpPr/>
          <p:nvPr/>
        </p:nvSpPr>
        <p:spPr>
          <a:xfrm>
            <a:off x="3196221" y="376831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Get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categories</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list</a:t>
            </a:r>
            <a:endParaRPr sz="1100" dirty="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717263" y="2334119"/>
            <a:ext cx="1169648"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load</a:t>
            </a:r>
            <a:endParaRPr sz="1100" dirty="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8887758" y="2127693"/>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9615959" y="1553683"/>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a:stCxn id="50" idx="0"/>
            <a:endCxn id="51" idx="5"/>
          </p:cNvCxnSpPr>
          <p:nvPr/>
        </p:nvCxnSpPr>
        <p:spPr>
          <a:xfrm rot="5400000" flipH="1" flipV="1">
            <a:off x="9144621" y="1606637"/>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8833477" y="147902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818734" y="2317210"/>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Detail</a:t>
            </a:r>
            <a:endParaRPr sz="1400" dirty="0"/>
          </a:p>
          <a:p>
            <a:pPr algn="ctr"/>
            <a:r>
              <a:rPr lang="es-419" sz="1200" dirty="0" err="1">
                <a:solidFill>
                  <a:schemeClr val="dk1"/>
                </a:solidFill>
                <a:latin typeface="Calibri"/>
                <a:ea typeface="Calibri"/>
                <a:cs typeface="Calibri"/>
                <a:sym typeface="Calibri"/>
              </a:rPr>
              <a:t>WelcomeMsg</a:t>
            </a:r>
            <a:endParaRPr lang="es-419" sz="1200" dirty="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a:stCxn id="100" idx="4"/>
            <a:endCxn id="26" idx="2"/>
          </p:cNvCxnSpPr>
          <p:nvPr/>
        </p:nvCxnSpPr>
        <p:spPr>
          <a:xfrm rot="5400000" flipH="1">
            <a:off x="2895799" y="3525913"/>
            <a:ext cx="82687" cy="740042"/>
          </a:xfrm>
          <a:prstGeom prst="bentConnector3">
            <a:avLst>
              <a:gd name="adj1" fmla="val -27646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2521042" y="41421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3522630" y="342803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703560"/>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4913555" y="3524244"/>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524244"/>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4194936" y="3958759"/>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categoryUpdateArray</a:t>
            </a:r>
            <a:endParaRPr sz="1100" dirty="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p:cNvCxnSpPr>
          <p:nvPr/>
        </p:nvCxnSpPr>
        <p:spPr>
          <a:xfrm>
            <a:off x="3744516" y="3512516"/>
            <a:ext cx="6684316" cy="18922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2120432163"/>
              </p:ext>
            </p:extLst>
          </p:nvPr>
        </p:nvGraphicFramePr>
        <p:xfrm>
          <a:off x="838200" y="1255264"/>
          <a:ext cx="10515600" cy="545627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r>
                        <a:rPr lang="it-IT" sz="1600" dirty="0"/>
                        <a:t>Controllo dati</a:t>
                      </a:r>
                      <a:endParaRPr lang="en-US" sz="1600" dirty="0"/>
                    </a:p>
                  </a:txBody>
                  <a:tcPr/>
                </a:tc>
                <a:tc>
                  <a:txBody>
                    <a:bodyPr/>
                    <a:lstStyle/>
                    <a:p>
                      <a:r>
                        <a:rPr lang="it-IT" sz="1600" dirty="0"/>
                        <a:t>POST username, password</a:t>
                      </a:r>
                      <a:endParaRPr lang="en-US" sz="1600" dirty="0"/>
                    </a:p>
                  </a:txBody>
                  <a:tcPr/>
                </a:tc>
                <a:tc>
                  <a:txBody>
                    <a:bodyPr/>
                    <a:lstStyle/>
                    <a:p>
                      <a:r>
                        <a:rPr lang="it-IT" sz="1600" dirty="0"/>
                        <a:t>Controllo credenziali</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Aggiornamento </a:t>
                      </a:r>
                      <a:r>
                        <a:rPr lang="it-IT" sz="1600" dirty="0" err="1"/>
                        <a:t>view</a:t>
                      </a:r>
                      <a:r>
                        <a:rPr lang="it-IT" sz="1600" dirty="0"/>
                        <a:t> con dati elenco</a:t>
                      </a:r>
                      <a:endParaRPr lang="en-US" sz="1600" dirty="0"/>
                    </a:p>
                  </a:txBody>
                  <a:tcPr/>
                </a:tc>
                <a:tc>
                  <a:txBody>
                    <a:bodyPr/>
                    <a:lstStyle/>
                    <a:p>
                      <a:r>
                        <a:rPr lang="it-IT" sz="1600" dirty="0"/>
                        <a:t>GET</a:t>
                      </a:r>
                      <a:endParaRPr lang="en-US" sz="1600" dirty="0"/>
                    </a:p>
                  </a:txBody>
                  <a:tcPr/>
                </a:tc>
                <a:tc>
                  <a:txBody>
                    <a:bodyPr/>
                    <a:lstStyle/>
                    <a:p>
                      <a:r>
                        <a:rPr lang="it-IT" sz="1600" dirty="0"/>
                        <a:t>Estrazione di tutte le categorie</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a:t>
                      </a:r>
                      <a:endParaRPr lang="en-US" sz="1600" dirty="0"/>
                    </a:p>
                  </a:txBody>
                  <a:tcPr/>
                </a:tc>
                <a:tc>
                  <a:txBody>
                    <a:bodyPr/>
                    <a:lstStyle/>
                    <a:p>
                      <a:r>
                        <a:rPr lang="it-IT" sz="1600" dirty="0"/>
                        <a:t>Controllo dati</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2033892339"/>
                  </a:ext>
                </a:extLst>
              </a:tr>
              <a:tr h="533576">
                <a:tc>
                  <a:txBody>
                    <a:bodyPr/>
                    <a:lstStyle/>
                    <a:p>
                      <a:r>
                        <a:rPr lang="it-IT" sz="1600" dirty="0"/>
                        <a:t>home -&gt; Conferma/Annulla</a:t>
                      </a:r>
                      <a:endParaRPr lang="en-US" sz="1600" dirty="0"/>
                    </a:p>
                  </a:txBody>
                  <a:tcPr/>
                </a:tc>
                <a:tc>
                  <a:txBody>
                    <a:bodyPr/>
                    <a:lstStyle/>
                    <a:p>
                      <a:r>
                        <a:rPr lang="it-IT" sz="1600" dirty="0"/>
                        <a:t>Conferma: cambio posizione di una categoria (con eventuali relativi figli), annulla: torna all’elenco precedente allo spostamento</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a:t>
                      </a:r>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r>
                        <a:rPr lang="it-IT" sz="1600" dirty="0"/>
                        <a:t>Aggiorna l’elenco lato server</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Controllo dati</a:t>
                      </a:r>
                      <a:endParaRPr lang="en-US" sz="1600" dirty="0"/>
                    </a:p>
                  </a:txBody>
                  <a:tcPr/>
                </a:tc>
                <a:tc>
                  <a:txBody>
                    <a:bodyPr/>
                    <a:lstStyle/>
                    <a:p>
                      <a:r>
                        <a:rPr lang="it-IT" sz="1600" dirty="0"/>
                        <a:t>POST (nome nuova categoria, id padre)</a:t>
                      </a:r>
                      <a:endParaRPr lang="en-US" sz="1600" dirty="0"/>
                    </a:p>
                  </a:txBody>
                  <a:tcPr/>
                </a:tc>
                <a:tc>
                  <a:txBody>
                    <a:bodyPr/>
                    <a:lstStyle/>
                    <a:p>
                      <a:r>
                        <a:rPr lang="it-IT" sz="1600" dirty="0"/>
                        <a:t>Inserimento categoria</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endParaRPr lang="en-US" sz="1600"/>
                    </a:p>
                  </a:txBody>
                  <a:tcPr/>
                </a:tc>
                <a:tc>
                  <a:txBody>
                    <a:bodyPr/>
                    <a:lstStyle/>
                    <a:p>
                      <a:r>
                        <a:rPr lang="it-IT" sz="1600" dirty="0"/>
                        <a:t>GET</a:t>
                      </a:r>
                      <a:endParaRPr lang="en-US" sz="1600" dirty="0"/>
                    </a:p>
                  </a:txBody>
                  <a:tcPr/>
                </a:tc>
                <a:tc>
                  <a:txBody>
                    <a:bodyPr/>
                    <a:lstStyle/>
                    <a:p>
                      <a:r>
                        <a:rPr lang="it-IT" sz="1600" dirty="0"/>
                        <a:t>Terminazione della sessione</a:t>
                      </a:r>
                      <a:endParaRPr lang="en-US" sz="1600" dirty="0"/>
                    </a:p>
                  </a:txBody>
                  <a:tcPr/>
                </a:tc>
                <a:extLst>
                  <a:ext uri="{0D108BD9-81ED-4DB2-BD59-A6C34878D82A}">
                    <a16:rowId xmlns:a16="http://schemas.microsoft.com/office/drawing/2014/main" val="507599051"/>
                  </a:ext>
                </a:extLst>
              </a:tr>
            </a:tbl>
          </a:graphicData>
        </a:graphic>
      </p:graphicFrame>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Controller / event </a:t>
            </a:r>
            <a:r>
              <a:rPr lang="it-IT" dirty="0" err="1"/>
              <a:t>handler</a:t>
            </a:r>
            <a:endParaRPr lang="it-IT" dirty="0"/>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289668538"/>
              </p:ext>
            </p:extLst>
          </p:nvPr>
        </p:nvGraphicFramePr>
        <p:xfrm>
          <a:off x="838200" y="1255264"/>
          <a:ext cx="10515600" cy="463366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endParaRPr lang="en-US" sz="1600" dirty="0"/>
                    </a:p>
                  </a:txBody>
                  <a:tcPr/>
                </a:tc>
                <a:tc>
                  <a:txBody>
                    <a:bodyPr/>
                    <a:lstStyle/>
                    <a:p>
                      <a:r>
                        <a:rPr lang="it-IT" sz="1600" dirty="0"/>
                        <a:t>POST username, password</a:t>
                      </a:r>
                      <a:endParaRPr lang="en-US" sz="1600" dirty="0"/>
                    </a:p>
                  </a:txBody>
                  <a:tcPr/>
                </a:tc>
                <a:tc>
                  <a:txBody>
                    <a:bodyPr/>
                    <a:lstStyle/>
                    <a:p>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endParaRPr lang="en-US" sz="1600" dirty="0"/>
                    </a:p>
                  </a:txBody>
                  <a:tcPr/>
                </a:tc>
                <a:tc>
                  <a:txBody>
                    <a:bodyPr/>
                    <a:lstStyle/>
                    <a:p>
                      <a:r>
                        <a:rPr lang="it-IT" sz="1600" dirty="0"/>
                        <a:t>GET</a:t>
                      </a:r>
                      <a:endParaRPr lang="en-US" sz="1600" dirty="0"/>
                    </a:p>
                  </a:txBody>
                  <a:tcPr/>
                </a:tc>
                <a:tc>
                  <a:txBody>
                    <a:bodyPr/>
                    <a:lstStyle/>
                    <a:p>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a:t>
                      </a:r>
                      <a:endParaRPr lang="en-US" sz="1600" dirty="0"/>
                    </a:p>
                  </a:txBody>
                  <a:tcPr/>
                </a:tc>
                <a:tc>
                  <a:txBody>
                    <a:bodyPr/>
                    <a:lstStyle/>
                    <a:p>
                      <a:endParaRPr lang="en-US" sz="1600" dirty="0"/>
                    </a:p>
                  </a:txBody>
                  <a:tcPr/>
                </a:tc>
                <a:tc>
                  <a:txBody>
                    <a:bodyPr/>
                    <a:lstStyle/>
                    <a:p>
                      <a:r>
                        <a:rPr lang="it-IT" sz="1600" dirty="0"/>
                        <a:t>-</a:t>
                      </a:r>
                      <a:endParaRPr lang="en-US" sz="1600" dirty="0"/>
                    </a:p>
                  </a:txBody>
                  <a:tcPr/>
                </a:tc>
                <a:tc>
                  <a:txBody>
                    <a:bodyPr/>
                    <a:lstStyle/>
                    <a:p>
                      <a:endParaRPr lang="en-US" sz="1600" dirty="0"/>
                    </a:p>
                  </a:txBody>
                  <a:tcPr/>
                </a:tc>
                <a:extLst>
                  <a:ext uri="{0D108BD9-81ED-4DB2-BD59-A6C34878D82A}">
                    <a16:rowId xmlns:a16="http://schemas.microsoft.com/office/drawing/2014/main" val="2033892339"/>
                  </a:ext>
                </a:extLst>
              </a:tr>
              <a:tr h="533576">
                <a:tc>
                  <a:txBody>
                    <a:bodyPr/>
                    <a:lstStyle/>
                    <a:p>
                      <a:r>
                        <a:rPr lang="it-IT" sz="1600" dirty="0"/>
                        <a:t>home -&gt; Conferma/Annulla</a:t>
                      </a:r>
                      <a:endParaRPr lang="en-US" sz="1600" dirty="0"/>
                    </a:p>
                  </a:txBody>
                  <a:tcPr/>
                </a:tc>
                <a:tc>
                  <a:txBody>
                    <a:bodyPr/>
                    <a:lstStyle/>
                    <a:p>
                      <a:endParaRPr lang="en-US" sz="1600" dirty="0"/>
                    </a:p>
                  </a:txBody>
                  <a:tcPr/>
                </a:tc>
                <a:tc>
                  <a:txBody>
                    <a:bodyPr/>
                    <a:lstStyle/>
                    <a:p>
                      <a:r>
                        <a:rPr lang="it-IT" sz="1600" dirty="0"/>
                        <a:t>-</a:t>
                      </a:r>
                      <a:endParaRPr lang="en-US" sz="1600" dirty="0"/>
                    </a:p>
                  </a:txBody>
                  <a:tcPr/>
                </a:tc>
                <a:tc>
                  <a:txBody>
                    <a:bodyPr/>
                    <a:lstStyle/>
                    <a:p>
                      <a:endParaRPr lang="en-US" sz="1600" dirty="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endParaRPr lang="en-US" sz="1600" dirty="0"/>
                    </a:p>
                  </a:txBody>
                  <a:tcPr/>
                </a:tc>
                <a:tc>
                  <a:txBody>
                    <a:bodyPr/>
                    <a:lstStyle/>
                    <a:p>
                      <a:r>
                        <a:rPr lang="it-IT" sz="1600" dirty="0"/>
                        <a:t>POST (nome nuova categoria, id padre)</a:t>
                      </a:r>
                      <a:endParaRPr lang="en-US" sz="1600" dirty="0"/>
                    </a:p>
                  </a:txBody>
                  <a:tcPr/>
                </a:tc>
                <a:tc>
                  <a:txBody>
                    <a:bodyPr/>
                    <a:lstStyle/>
                    <a:p>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endParaRPr lang="en-US" sz="1600" dirty="0"/>
                    </a:p>
                  </a:txBody>
                  <a:tcPr/>
                </a:tc>
                <a:tc>
                  <a:txBody>
                    <a:bodyPr/>
                    <a:lstStyle/>
                    <a:p>
                      <a:r>
                        <a:rPr lang="it-IT" sz="1600" dirty="0"/>
                        <a:t>GET</a:t>
                      </a:r>
                      <a:endParaRPr lang="en-US" sz="1600" dirty="0"/>
                    </a:p>
                  </a:txBody>
                  <a:tcPr/>
                </a:tc>
                <a:tc>
                  <a:txBody>
                    <a:bodyPr/>
                    <a:lstStyle/>
                    <a:p>
                      <a:endParaRPr lang="en-US" sz="1600" dirty="0"/>
                    </a:p>
                  </a:txBody>
                  <a:tcPr/>
                </a:tc>
                <a:extLst>
                  <a:ext uri="{0D108BD9-81ED-4DB2-BD59-A6C34878D82A}">
                    <a16:rowId xmlns:a16="http://schemas.microsoft.com/office/drawing/2014/main" val="507599051"/>
                  </a:ext>
                </a:extLst>
              </a:tr>
            </a:tbl>
          </a:graphicData>
        </a:graphic>
      </p:graphicFrame>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Server side: DAO &amp; model </a:t>
            </a:r>
            <a:r>
              <a:rPr lang="it-IT" dirty="0" err="1"/>
              <a:t>object</a:t>
            </a:r>
            <a:endParaRPr lang="it-IT" dirty="0"/>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20000"/>
          </a:bodyPr>
          <a:lstStyle/>
          <a:p>
            <a:r>
              <a:rPr lang="it-IT" dirty="0"/>
              <a:t>Controllers</a:t>
            </a:r>
          </a:p>
          <a:p>
            <a:pPr lvl="1"/>
            <a:r>
              <a:rPr lang="it-IT" dirty="0" err="1"/>
              <a:t>CheckLogin</a:t>
            </a:r>
            <a:endParaRPr lang="it-IT" dirty="0"/>
          </a:p>
          <a:p>
            <a:pPr lvl="1"/>
            <a:r>
              <a:rPr lang="it-IT" dirty="0" err="1"/>
              <a:t>CreateCategory</a:t>
            </a:r>
            <a:endParaRPr lang="it-IT" dirty="0"/>
          </a:p>
          <a:p>
            <a:pPr lvl="1"/>
            <a:r>
              <a:rPr lang="it-IT" dirty="0" err="1"/>
              <a:t>GetCategories</a:t>
            </a:r>
            <a:endParaRPr lang="it-IT" dirty="0"/>
          </a:p>
          <a:p>
            <a:pPr lvl="1"/>
            <a:r>
              <a:rPr lang="it-IT" dirty="0" err="1"/>
              <a:t>UpdateCategories</a:t>
            </a:r>
            <a:endParaRPr lang="it-IT" dirty="0"/>
          </a:p>
          <a:p>
            <a:pPr lvl="1"/>
            <a:r>
              <a:rPr lang="it-IT" dirty="0"/>
              <a:t>Logout</a:t>
            </a:r>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154030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Server side: DAO &amp; model </a:t>
            </a:r>
            <a:r>
              <a:rPr lang="it-IT" dirty="0" err="1"/>
              <a:t>object</a:t>
            </a:r>
            <a:endParaRPr lang="it-IT" dirty="0"/>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pPr lvl="1"/>
            <a:r>
              <a:rPr lang="it-IT" dirty="0" err="1"/>
              <a:t>CategoryUpdate</a:t>
            </a:r>
            <a:endParaRPr lang="it-IT" dirty="0"/>
          </a:p>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GetCategories</a:t>
            </a:r>
            <a:endParaRPr lang="it-IT" dirty="0"/>
          </a:p>
          <a:p>
            <a:pPr lvl="1"/>
            <a:r>
              <a:rPr lang="it-IT" dirty="0" err="1"/>
              <a:t>UpdateCategories</a:t>
            </a:r>
            <a:endParaRPr lang="it-IT" dirty="0"/>
          </a:p>
          <a:p>
            <a:pPr lvl="1"/>
            <a:r>
              <a:rPr lang="it-IT" dirty="0"/>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a:p>
            <a:endParaRPr lang="it-IT" dirty="0"/>
          </a:p>
          <a:p>
            <a:pPr lvl="1"/>
            <a:endParaRPr lang="it-IT" dirty="0"/>
          </a:p>
        </p:txBody>
      </p:sp>
    </p:spTree>
    <p:extLst>
      <p:ext uri="{BB962C8B-B14F-4D97-AF65-F5344CB8AC3E}">
        <p14:creationId xmlns:p14="http://schemas.microsoft.com/office/powerpoint/2010/main" val="42334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a:t>Client side: view &amp; view component</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a:bodyPr>
          <a:lstStyle/>
          <a:p>
            <a:r>
              <a:rPr lang="it-IT" dirty="0"/>
              <a:t>index</a:t>
            </a:r>
          </a:p>
          <a:p>
            <a:pPr lvl="1"/>
            <a:r>
              <a:rPr lang="it-IT" dirty="0"/>
              <a:t>Login </a:t>
            </a:r>
            <a:r>
              <a:rPr lang="it-IT" dirty="0" err="1"/>
              <a:t>form</a:t>
            </a:r>
            <a:endParaRPr lang="it-IT" dirty="0"/>
          </a:p>
          <a:p>
            <a:pPr lvl="2"/>
            <a:r>
              <a:rPr lang="it-IT" dirty="0"/>
              <a:t>gestione della </a:t>
            </a:r>
            <a:r>
              <a:rPr lang="it-IT" dirty="0" err="1"/>
              <a:t>submit</a:t>
            </a:r>
            <a:r>
              <a:rPr lang="it-IT" dirty="0"/>
              <a:t> e degli errori</a:t>
            </a:r>
          </a:p>
          <a:p>
            <a:r>
              <a:rPr lang="it-IT" dirty="0"/>
              <a:t>home</a:t>
            </a:r>
          </a:p>
          <a:p>
            <a:pPr lvl="1"/>
            <a:r>
              <a:rPr lang="it-IT" dirty="0" err="1"/>
              <a:t>CategoriesList</a:t>
            </a:r>
            <a:endParaRPr lang="it-IT" dirty="0"/>
          </a:p>
          <a:p>
            <a:pPr lvl="2"/>
            <a:r>
              <a:rPr lang="it-IT" dirty="0"/>
              <a:t>show(): richiede al server i dati delle categorie</a:t>
            </a:r>
          </a:p>
          <a:p>
            <a:pPr lvl="2"/>
            <a:r>
              <a:rPr lang="it-IT" dirty="0"/>
              <a:t>update(): riceve i dati dal server e aggiorna la lista</a:t>
            </a:r>
          </a:p>
          <a:p>
            <a:pPr lvl="2"/>
            <a:r>
              <a:rPr lang="it-IT" dirty="0" err="1"/>
              <a:t>registerEvents</a:t>
            </a:r>
            <a:r>
              <a:rPr lang="it-IT" dirty="0"/>
              <a:t>(): associa al componente le funzioni per gestirne gli eventi</a:t>
            </a:r>
          </a:p>
          <a:p>
            <a:pPr lvl="1"/>
            <a:r>
              <a:rPr lang="it-IT" dirty="0" err="1"/>
              <a:t>CategoryForm</a:t>
            </a:r>
            <a:endParaRPr lang="it-IT" dirty="0"/>
          </a:p>
          <a:p>
            <a:pPr lvl="2"/>
            <a:r>
              <a:rPr lang="it-IT" dirty="0"/>
              <a:t>show(): </a:t>
            </a:r>
          </a:p>
          <a:p>
            <a:pPr lvl="2"/>
            <a:r>
              <a:rPr lang="it-IT" dirty="0"/>
              <a:t>update(): </a:t>
            </a:r>
          </a:p>
          <a:p>
            <a:pPr lvl="2"/>
            <a:r>
              <a:rPr lang="it-IT" dirty="0" err="1"/>
              <a:t>registerEvents</a:t>
            </a:r>
            <a:r>
              <a:rPr lang="it-IT" dirty="0"/>
              <a:t>(): associa al componente le funzioni per gestirne gli eventi</a:t>
            </a:r>
          </a:p>
          <a:p>
            <a:pPr lvl="1"/>
            <a:r>
              <a:rPr lang="it-IT" dirty="0" err="1"/>
              <a:t>UpdateModal</a:t>
            </a:r>
            <a:endParaRPr lang="it-IT" dirty="0"/>
          </a:p>
          <a:p>
            <a:pPr lvl="2"/>
            <a:r>
              <a:rPr lang="it-IT" dirty="0" err="1"/>
              <a:t>confirm</a:t>
            </a:r>
            <a:r>
              <a:rPr lang="it-IT" dirty="0"/>
              <a:t>(): </a:t>
            </a:r>
          </a:p>
        </p:txBody>
      </p:sp>
    </p:spTree>
    <p:extLst>
      <p:ext uri="{BB962C8B-B14F-4D97-AF65-F5344CB8AC3E}">
        <p14:creationId xmlns:p14="http://schemas.microsoft.com/office/powerpoint/2010/main" val="91687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un’unica pagina.</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drag &amp; drop.</a:t>
            </a:r>
          </a:p>
          <a:p>
            <a:pPr algn="just">
              <a:lnSpc>
                <a:spcPct val="120000"/>
              </a:lnSpc>
            </a:pPr>
            <a:r>
              <a:rPr lang="it-IT" sz="1600" dirty="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dirty="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a:t>
            </a:r>
            <a:r>
              <a:rPr lang="it-IT" sz="1600" b="1" dirty="0">
                <a:solidFill>
                  <a:srgbClr val="FF0000"/>
                </a:solidFill>
              </a:rPr>
              <a:t>un’unica pagina</a:t>
            </a:r>
            <a:r>
              <a:rPr lang="it-IT" sz="1600" dirty="0"/>
              <a:t>.</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a:t>
            </a:r>
            <a:r>
              <a:rPr lang="it-IT" sz="1600" b="1" dirty="0">
                <a:solidFill>
                  <a:srgbClr val="974806"/>
                </a:solidFill>
              </a:rPr>
              <a:t>drag &amp; drop</a:t>
            </a:r>
            <a:r>
              <a:rPr lang="it-IT" sz="1600" dirty="0"/>
              <a:t>.</a:t>
            </a:r>
          </a:p>
          <a:p>
            <a:pPr algn="just">
              <a:lnSpc>
                <a:spcPct val="120000"/>
              </a:lnSpc>
            </a:pPr>
            <a:r>
              <a:rPr lang="it-IT" sz="1600" dirty="0"/>
              <a:t>A seguito del drop della categoria da spostare compare una </a:t>
            </a:r>
            <a:r>
              <a:rPr lang="it-IT" sz="1600" b="1" dirty="0">
                <a:solidFill>
                  <a:srgbClr val="00B050"/>
                </a:solidFill>
              </a:rPr>
              <a:t>finestra di dialogo</a:t>
            </a:r>
            <a:r>
              <a:rPr lang="it-IT" sz="1600" dirty="0"/>
              <a:t> con cui l’utente può </a:t>
            </a:r>
            <a:r>
              <a:rPr lang="it-IT" sz="1600" b="1" dirty="0">
                <a:solidFill>
                  <a:srgbClr val="974806"/>
                </a:solidFill>
              </a:rPr>
              <a:t>confermare o cancellare lo spostamento</a:t>
            </a:r>
            <a:r>
              <a:rPr lang="it-IT" sz="1600" dirty="0"/>
              <a:t>. La conferma produce l’</a:t>
            </a:r>
            <a:r>
              <a:rPr lang="it-IT" sz="1600" b="1" dirty="0">
                <a:solidFill>
                  <a:srgbClr val="338DCD"/>
                </a:solidFill>
              </a:rPr>
              <a:t>aggiornamento a lato client </a:t>
            </a:r>
            <a:r>
              <a:rPr lang="it-IT" sz="1600" dirty="0"/>
              <a:t>dell’albero.</a:t>
            </a:r>
          </a:p>
          <a:p>
            <a:pPr algn="just">
              <a:lnSpc>
                <a:spcPct val="120000"/>
              </a:lnSpc>
            </a:pPr>
            <a:r>
              <a:rPr lang="it-IT" sz="1600" dirty="0"/>
              <a:t>L’utente realizza spostamenti anche multipli a lato client. A seguito del primo spostamento compare un </a:t>
            </a:r>
            <a:r>
              <a:rPr lang="it-IT" sz="1600" b="1" dirty="0">
                <a:solidFill>
                  <a:srgbClr val="00B050"/>
                </a:solidFill>
              </a:rPr>
              <a:t>bottone SALVA </a:t>
            </a:r>
            <a:r>
              <a:rPr lang="it-IT" sz="1600" dirty="0"/>
              <a:t>la cui pressione provoca </a:t>
            </a:r>
            <a:r>
              <a:rPr lang="it-IT" sz="1600" b="1" dirty="0">
                <a:solidFill>
                  <a:srgbClr val="338DCD"/>
                </a:solidFill>
              </a:rPr>
              <a:t>l’invio al server dell’elenco degli spostamenti realizzati</a:t>
            </a:r>
            <a:r>
              <a:rPr lang="it-IT" sz="1600" dirty="0"/>
              <a:t> (NON dell’intero albero). L’invio degli spostamenti produce </a:t>
            </a:r>
            <a:r>
              <a:rPr lang="it-IT" sz="1600" b="1" dirty="0">
                <a:solidFill>
                  <a:srgbClr val="338DCD"/>
                </a:solidFill>
              </a:rPr>
              <a:t>l’aggiornamento dell’albero nella base dei dati</a:t>
            </a:r>
            <a:r>
              <a:rPr lang="it-IT" sz="1600" dirty="0"/>
              <a:t> e la comparsa di un </a:t>
            </a:r>
            <a:r>
              <a:rPr lang="it-IT" sz="1600" b="1" dirty="0">
                <a:solidFill>
                  <a:srgbClr val="00B050"/>
                </a:solidFill>
              </a:rPr>
              <a:t>messaggio di conferma </a:t>
            </a:r>
            <a:r>
              <a:rPr lang="it-IT" sz="1600" dirty="0"/>
              <a:t>dell’avvenuto salvataggio.</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Tutti</a:t>
            </a:r>
            <a:r>
              <a:rPr lang="es-419" sz="1600" dirty="0"/>
              <a:t> </a:t>
            </a:r>
            <a:r>
              <a:rPr lang="es-419" sz="1600" dirty="0" err="1"/>
              <a:t>gli</a:t>
            </a:r>
            <a:r>
              <a:rPr lang="es-419" sz="1600" dirty="0"/>
              <a:t> </a:t>
            </a:r>
            <a:r>
              <a:rPr lang="es-419" sz="1600" dirty="0" err="1"/>
              <a:t>attributi</a:t>
            </a:r>
            <a:r>
              <a:rPr lang="es-419" sz="1600" dirty="0"/>
              <a:t> </a:t>
            </a:r>
            <a:r>
              <a:rPr lang="es-419" sz="1600" dirty="0" err="1"/>
              <a:t>delle</a:t>
            </a:r>
            <a:r>
              <a:rPr lang="es-419" sz="1600" dirty="0"/>
              <a:t> </a:t>
            </a:r>
            <a:r>
              <a:rPr lang="es-419" sz="1600" dirty="0" err="1"/>
              <a:t>categorie</a:t>
            </a:r>
            <a:r>
              <a:rPr lang="es-419" sz="1600" dirty="0"/>
              <a:t> </a:t>
            </a:r>
            <a:r>
              <a:rPr lang="es-419" sz="1600" dirty="0" err="1"/>
              <a:t>sono</a:t>
            </a:r>
            <a:r>
              <a:rPr lang="es-419" sz="1600" dirty="0"/>
              <a:t> </a:t>
            </a:r>
            <a:r>
              <a:rPr lang="es-419" sz="1600" dirty="0" err="1"/>
              <a:t>obbligatori</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358039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2013</Words>
  <Application>Microsoft Office PowerPoint</Application>
  <PresentationFormat>Widescreen</PresentationFormat>
  <Paragraphs>318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Server side: DAO &amp; model object</vt:lpstr>
      <vt:lpstr>Client side: view &amp; view component</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45</cp:revision>
  <dcterms:created xsi:type="dcterms:W3CDTF">2021-08-10T09:06:04Z</dcterms:created>
  <dcterms:modified xsi:type="dcterms:W3CDTF">2021-09-03T16:08:00Z</dcterms:modified>
</cp:coreProperties>
</file>