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75"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38DCD"/>
    <a:srgbClr val="00B050"/>
    <a:srgbClr val="974806"/>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04/09/2021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04/09/2021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RIA</a:t>
            </a:r>
          </a:p>
          <a:p>
            <a:endParaRPr lang="it-IT" dirty="0"/>
          </a:p>
          <a:p>
            <a:r>
              <a:rPr lang="it-IT" dirty="0"/>
              <a:t>Leonardo Guerra – 10524955</a:t>
            </a:r>
          </a:p>
          <a:p>
            <a:r>
              <a:rPr lang="it-IT" dirty="0"/>
              <a:t>Gaia Locchi – 10750598</a:t>
            </a:r>
          </a:p>
          <a:p>
            <a:endParaRPr lang="it-IT" dirty="0"/>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Get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Categories</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List</a:t>
            </a:r>
            <a:endParaRPr sz="1100" dirty="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load</a:t>
            </a:r>
            <a:endParaRPr sz="1100" dirty="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8887758" y="2127693"/>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9615959" y="1553683"/>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a:stCxn id="50" idx="0"/>
            <a:endCxn id="51" idx="5"/>
          </p:cNvCxnSpPr>
          <p:nvPr/>
        </p:nvCxnSpPr>
        <p:spPr>
          <a:xfrm rot="5400000" flipH="1" flipV="1">
            <a:off x="9144621" y="1606637"/>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8833477" y="147902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532979" y="2458179"/>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Detail</a:t>
            </a:r>
            <a:endParaRPr sz="1400" dirty="0"/>
          </a:p>
          <a:p>
            <a:pPr algn="ctr"/>
            <a:r>
              <a:rPr lang="es-419" sz="1200" dirty="0" err="1">
                <a:solidFill>
                  <a:schemeClr val="dk1"/>
                </a:solidFill>
                <a:latin typeface="Calibri"/>
                <a:ea typeface="Calibri"/>
                <a:cs typeface="Calibri"/>
                <a:sym typeface="Calibri"/>
              </a:rPr>
              <a:t>WelcomeMsg</a:t>
            </a:r>
            <a:endParaRPr lang="es-419" sz="1200" dirty="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categoryUpdateArray</a:t>
            </a:r>
            <a:endParaRPr sz="1100" dirty="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0773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save</a:t>
            </a:r>
            <a:endParaRPr sz="1100" dirty="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1136233190"/>
              </p:ext>
            </p:extLst>
          </p:nvPr>
        </p:nvGraphicFramePr>
        <p:xfrm>
          <a:off x="838200" y="1255264"/>
          <a:ext cx="10515600" cy="51209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r>
                        <a:rPr lang="it-IT" sz="1600" dirty="0"/>
                        <a:t>Controllo dati</a:t>
                      </a:r>
                      <a:endParaRPr lang="en-US" sz="1600" dirty="0"/>
                    </a:p>
                  </a:txBody>
                  <a:tcPr/>
                </a:tc>
                <a:tc>
                  <a:txBody>
                    <a:bodyPr/>
                    <a:lstStyle/>
                    <a:p>
                      <a:r>
                        <a:rPr lang="it-IT" sz="1600" dirty="0"/>
                        <a:t>POST username, password</a:t>
                      </a:r>
                      <a:endParaRPr lang="en-US" sz="1600" dirty="0"/>
                    </a:p>
                  </a:txBody>
                  <a:tcPr/>
                </a:tc>
                <a:tc>
                  <a:txBody>
                    <a:bodyPr/>
                    <a:lstStyle/>
                    <a:p>
                      <a:r>
                        <a:rPr lang="it-IT" sz="1600" dirty="0"/>
                        <a:t>Controllo credenziali</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Aggiornamento </a:t>
                      </a:r>
                      <a:r>
                        <a:rPr lang="it-IT" sz="1600" dirty="0" err="1"/>
                        <a:t>view</a:t>
                      </a:r>
                      <a:r>
                        <a:rPr lang="it-IT" sz="1600" dirty="0"/>
                        <a:t> con dati elenco</a:t>
                      </a:r>
                      <a:endParaRPr lang="en-US" sz="1600" dirty="0"/>
                    </a:p>
                  </a:txBody>
                  <a:tcPr/>
                </a:tc>
                <a:tc>
                  <a:txBody>
                    <a:bodyPr/>
                    <a:lstStyle/>
                    <a:p>
                      <a:r>
                        <a:rPr lang="it-IT" sz="1600" dirty="0"/>
                        <a:t>GET</a:t>
                      </a:r>
                      <a:endParaRPr lang="en-US" sz="1600" dirty="0"/>
                    </a:p>
                  </a:txBody>
                  <a:tcPr/>
                </a:tc>
                <a:tc>
                  <a:txBody>
                    <a:bodyPr/>
                    <a:lstStyle/>
                    <a:p>
                      <a:r>
                        <a:rPr lang="it-IT" sz="1600" dirty="0"/>
                        <a:t>Estrazione di tutte le categorie</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Controllo dati (lato client) + Conferma: cambio posizione di una categoria (con eventuali relativi figli), annulla: torna all’elenco precedente allo spostamento</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a:t>
                      </a:r>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r>
                        <a:rPr lang="it-IT" sz="1600" dirty="0"/>
                        <a:t>Aggiorna l’elenco lato server</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Controllo dati</a:t>
                      </a:r>
                      <a:endParaRPr lang="en-US" sz="1600" dirty="0"/>
                    </a:p>
                  </a:txBody>
                  <a:tcPr/>
                </a:tc>
                <a:tc>
                  <a:txBody>
                    <a:bodyPr/>
                    <a:lstStyle/>
                    <a:p>
                      <a:r>
                        <a:rPr lang="it-IT" sz="1600" dirty="0"/>
                        <a:t>POST (nome nuova categoria, id padre)</a:t>
                      </a:r>
                      <a:endParaRPr lang="en-US" sz="1600" dirty="0"/>
                    </a:p>
                  </a:txBody>
                  <a:tcPr/>
                </a:tc>
                <a:tc>
                  <a:txBody>
                    <a:bodyPr/>
                    <a:lstStyle/>
                    <a:p>
                      <a:r>
                        <a:rPr lang="it-IT" sz="1600" dirty="0"/>
                        <a:t>Inserimento categoria</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endParaRPr lang="en-US" sz="1600"/>
                    </a:p>
                  </a:txBody>
                  <a:tcPr/>
                </a:tc>
                <a:tc>
                  <a:txBody>
                    <a:bodyPr/>
                    <a:lstStyle/>
                    <a:p>
                      <a:r>
                        <a:rPr lang="it-IT" sz="1600" dirty="0"/>
                        <a:t>GET</a:t>
                      </a:r>
                      <a:endParaRPr lang="en-US" sz="1600" dirty="0"/>
                    </a:p>
                  </a:txBody>
                  <a:tcPr/>
                </a:tc>
                <a:tc>
                  <a:txBody>
                    <a:bodyPr/>
                    <a:lstStyle/>
                    <a:p>
                      <a:r>
                        <a:rPr lang="it-IT" sz="1600" dirty="0"/>
                        <a:t>Terminazione della sessione</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I</a:t>
            </a:r>
            <a:r>
              <a:rPr lang="it-IT" sz="1600" dirty="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dirty="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Controller / event </a:t>
            </a:r>
            <a:r>
              <a:rPr lang="it-IT" dirty="0" err="1"/>
              <a:t>handler</a:t>
            </a:r>
            <a:endParaRPr lang="it-IT" dirty="0"/>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902926556"/>
              </p:ext>
            </p:extLst>
          </p:nvPr>
        </p:nvGraphicFramePr>
        <p:xfrm>
          <a:off x="838200" y="1255264"/>
          <a:ext cx="10515600" cy="434392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username, password</a:t>
                      </a:r>
                      <a:endParaRPr lang="en-US" sz="1600" dirty="0"/>
                    </a:p>
                  </a:txBody>
                  <a:tcPr/>
                </a:tc>
                <a:tc>
                  <a:txBody>
                    <a:bodyPr/>
                    <a:lstStyle/>
                    <a:p>
                      <a:r>
                        <a:rPr lang="it-IT" sz="1600" dirty="0" err="1"/>
                        <a:t>CheckLogin</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Funzione </a:t>
                      </a:r>
                      <a:r>
                        <a:rPr lang="it-IT" sz="1600" dirty="0" err="1"/>
                        <a:t>pageOrchestrator</a:t>
                      </a:r>
                      <a:endParaRPr lang="en-US" sz="1600" dirty="0"/>
                    </a:p>
                  </a:txBody>
                  <a:tcPr/>
                </a:tc>
                <a:tc>
                  <a:txBody>
                    <a:bodyPr/>
                    <a:lstStyle/>
                    <a:p>
                      <a:r>
                        <a:rPr lang="it-IT" sz="1600" dirty="0"/>
                        <a:t>GET</a:t>
                      </a:r>
                      <a:endParaRPr lang="en-US" sz="1600" dirty="0"/>
                    </a:p>
                  </a:txBody>
                  <a:tcPr/>
                </a:tc>
                <a:tc>
                  <a:txBody>
                    <a:bodyPr/>
                    <a:lstStyle/>
                    <a:p>
                      <a:r>
                        <a:rPr lang="it-IT" sz="1600" dirty="0" err="1"/>
                        <a:t>GetCategories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Aggiorna </a:t>
                      </a:r>
                      <a:r>
                        <a:rPr lang="it-IT" sz="1600" dirty="0" err="1"/>
                        <a:t>view</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r>
                        <a:rPr lang="it-IT" sz="1600" dirty="0" err="1"/>
                        <a:t>UpdateCategories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(nome nuova categoria, id padre)</a:t>
                      </a:r>
                      <a:endParaRPr lang="en-US" sz="1600" dirty="0"/>
                    </a:p>
                  </a:txBody>
                  <a:tcPr/>
                </a:tc>
                <a:tc>
                  <a:txBody>
                    <a:bodyPr/>
                    <a:lstStyle/>
                    <a:p>
                      <a:r>
                        <a:rPr lang="it-IT" sz="1600" dirty="0" err="1"/>
                        <a:t>CreateCategory</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r>
                        <a:rPr lang="it-IT" sz="1600" dirty="0"/>
                        <a:t>-</a:t>
                      </a:r>
                      <a:endParaRPr lang="en-US" sz="1600" dirty="0"/>
                    </a:p>
                  </a:txBody>
                  <a:tcPr/>
                </a:tc>
                <a:tc>
                  <a:txBody>
                    <a:bodyPr/>
                    <a:lstStyle/>
                    <a:p>
                      <a:r>
                        <a:rPr lang="it-IT" sz="1600" dirty="0"/>
                        <a:t>GET</a:t>
                      </a:r>
                      <a:endParaRPr lang="en-US" sz="1600" dirty="0"/>
                    </a:p>
                  </a:txBody>
                  <a:tcPr/>
                </a:tc>
                <a:tc>
                  <a:txBody>
                    <a:bodyPr/>
                    <a:lstStyle/>
                    <a:p>
                      <a:r>
                        <a:rPr lang="it-IT" sz="1600" dirty="0"/>
                        <a:t>Logout (</a:t>
                      </a:r>
                      <a:r>
                        <a:rPr lang="it-IT" sz="1600" dirty="0" err="1"/>
                        <a:t>servlet</a:t>
                      </a:r>
                      <a:r>
                        <a:rPr lang="it-IT" sz="1600" dirty="0"/>
                        <a:t>)</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a:t>
            </a:r>
            <a:r>
              <a:rPr lang="en-US" sz="1600" dirty="0" err="1">
                <a:solidFill>
                  <a:schemeClr val="tx1"/>
                </a:solidFill>
              </a:rPr>
              <a:t>makeCall</a:t>
            </a:r>
            <a:r>
              <a:rPr lang="en-US" sz="1600" dirty="0">
                <a:solidFill>
                  <a:schemeClr val="tx1"/>
                </a:solidFill>
              </a:rPr>
              <a:t> indica una </a:t>
            </a:r>
            <a:r>
              <a:rPr lang="en-US" sz="1600" dirty="0" err="1">
                <a:solidFill>
                  <a:schemeClr val="tx1"/>
                </a:solidFill>
              </a:rPr>
              <a:t>funzione</a:t>
            </a:r>
            <a:r>
              <a:rPr lang="en-US" sz="1600" dirty="0">
                <a:solidFill>
                  <a:schemeClr val="tx1"/>
                </a:solidFill>
              </a:rPr>
              <a:t> </a:t>
            </a:r>
            <a:r>
              <a:rPr lang="en-US" sz="1600" dirty="0" err="1">
                <a:solidFill>
                  <a:schemeClr val="tx1"/>
                </a:solidFill>
              </a:rPr>
              <a:t>che</a:t>
            </a:r>
            <a:r>
              <a:rPr lang="en-US" sz="1600" dirty="0">
                <a:solidFill>
                  <a:schemeClr val="tx1"/>
                </a:solidFill>
              </a:rPr>
              <a:t> fa una </a:t>
            </a:r>
            <a:r>
              <a:rPr lang="en-US" sz="1600" dirty="0" err="1">
                <a:solidFill>
                  <a:schemeClr val="tx1"/>
                </a:solidFill>
              </a:rPr>
              <a:t>chiamata</a:t>
            </a:r>
            <a:r>
              <a:rPr lang="en-US" sz="1600" dirty="0">
                <a:solidFill>
                  <a:schemeClr val="tx1"/>
                </a:solidFill>
              </a:rPr>
              <a:t> </a:t>
            </a:r>
            <a:r>
              <a:rPr lang="en-US" sz="1600" dirty="0" err="1">
                <a:solidFill>
                  <a:schemeClr val="tx1"/>
                </a:solidFill>
              </a:rPr>
              <a:t>asincrona</a:t>
            </a:r>
            <a:r>
              <a:rPr lang="en-US" sz="1600" dirty="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Server side: DAO &amp; model </a:t>
            </a:r>
            <a:r>
              <a:rPr lang="it-IT" dirty="0" err="1"/>
              <a:t>object</a:t>
            </a:r>
            <a:endParaRPr lang="it-IT" dirty="0"/>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pPr lvl="1"/>
            <a:r>
              <a:rPr lang="it-IT" dirty="0" err="1"/>
              <a:t>CategoryUpdate</a:t>
            </a:r>
            <a:endParaRPr lang="it-IT" dirty="0"/>
          </a:p>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GetCategories</a:t>
            </a:r>
            <a:endParaRPr lang="it-IT" dirty="0"/>
          </a:p>
          <a:p>
            <a:pPr lvl="1"/>
            <a:r>
              <a:rPr lang="it-IT" dirty="0" err="1"/>
              <a:t>UpdateCategories</a:t>
            </a:r>
            <a:endParaRPr lang="it-IT" dirty="0"/>
          </a:p>
          <a:p>
            <a:pPr lvl="1"/>
            <a:r>
              <a:rPr lang="it-IT" dirty="0"/>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a:p>
            <a:endParaRPr lang="it-IT" dirty="0"/>
          </a:p>
          <a:p>
            <a:pPr lvl="1"/>
            <a:endParaRPr lang="it-IT" dirty="0"/>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a:t>Client side: view &amp; view component</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dirty="0"/>
              <a:t>index</a:t>
            </a:r>
          </a:p>
          <a:p>
            <a:pPr lvl="1"/>
            <a:r>
              <a:rPr lang="it-IT" dirty="0"/>
              <a:t>Login </a:t>
            </a:r>
            <a:r>
              <a:rPr lang="it-IT" dirty="0" err="1"/>
              <a:t>form</a:t>
            </a:r>
            <a:endParaRPr lang="it-IT" dirty="0"/>
          </a:p>
          <a:p>
            <a:pPr lvl="2"/>
            <a:r>
              <a:rPr lang="it-IT" dirty="0"/>
              <a:t>gestione della </a:t>
            </a:r>
            <a:r>
              <a:rPr lang="it-IT" dirty="0" err="1"/>
              <a:t>submit</a:t>
            </a:r>
            <a:r>
              <a:rPr lang="it-IT" dirty="0"/>
              <a:t> e degli errori</a:t>
            </a:r>
          </a:p>
          <a:p>
            <a:r>
              <a:rPr lang="it-IT" dirty="0"/>
              <a:t>home</a:t>
            </a:r>
          </a:p>
          <a:p>
            <a:pPr lvl="1"/>
            <a:r>
              <a:rPr lang="it-IT" dirty="0" err="1"/>
              <a:t>CategoriesList</a:t>
            </a:r>
            <a:endParaRPr lang="it-IT" dirty="0"/>
          </a:p>
          <a:p>
            <a:pPr lvl="2"/>
            <a:r>
              <a:rPr lang="it-IT" dirty="0"/>
              <a:t>reset(): imposta le condizioni di iniziali visibilità dei componenti</a:t>
            </a:r>
          </a:p>
          <a:p>
            <a:pPr lvl="2"/>
            <a:r>
              <a:rPr lang="it-IT" dirty="0"/>
              <a:t>show(): richiede al server i dati delle categorie</a:t>
            </a:r>
          </a:p>
          <a:p>
            <a:pPr lvl="2"/>
            <a:r>
              <a:rPr lang="it-IT" dirty="0" err="1"/>
              <a:t>registerEvents</a:t>
            </a:r>
            <a:r>
              <a:rPr lang="it-IT" dirty="0"/>
              <a:t>(orchestrator): associa al componente le funzioni per gestirne gli eventi</a:t>
            </a:r>
          </a:p>
          <a:p>
            <a:pPr lvl="2"/>
            <a:r>
              <a:rPr lang="it-IT" dirty="0"/>
              <a:t>update(): riceve i dati dal server e aggiorna la lista delle categorie</a:t>
            </a:r>
          </a:p>
          <a:p>
            <a:pPr lvl="1"/>
            <a:r>
              <a:rPr lang="it-IT" dirty="0" err="1"/>
              <a:t>CategoryForm</a:t>
            </a:r>
            <a:endParaRPr lang="it-IT" dirty="0"/>
          </a:p>
          <a:p>
            <a:pPr lvl="2"/>
            <a:r>
              <a:rPr lang="it-IT" dirty="0"/>
              <a:t>reset(): imposta le condizioni di iniziali visibilità</a:t>
            </a:r>
          </a:p>
          <a:p>
            <a:pPr lvl="2"/>
            <a:r>
              <a:rPr lang="it-IT" dirty="0" err="1"/>
              <a:t>registerEvents</a:t>
            </a:r>
            <a:r>
              <a:rPr lang="it-IT" dirty="0"/>
              <a:t>(orchestrator): associa al componente le funzioni per gestirne gli eventi</a:t>
            </a:r>
          </a:p>
          <a:p>
            <a:pPr lvl="2"/>
            <a:r>
              <a:rPr lang="it-IT" dirty="0"/>
              <a:t>show(): richiede al server i dati delle categorie</a:t>
            </a:r>
          </a:p>
          <a:p>
            <a:pPr lvl="2"/>
            <a:r>
              <a:rPr lang="it-IT" dirty="0"/>
              <a:t>update(): riceve i dati dal server e aggiorna la lista dei possibili padri</a:t>
            </a:r>
          </a:p>
          <a:p>
            <a:pPr lvl="1"/>
            <a:r>
              <a:rPr lang="it-IT" dirty="0" err="1"/>
              <a:t>UpdateModal</a:t>
            </a:r>
            <a:endParaRPr lang="it-IT" dirty="0"/>
          </a:p>
          <a:p>
            <a:pPr lvl="2"/>
            <a:r>
              <a:rPr lang="it-IT" dirty="0"/>
              <a:t>show(): imposta le condizioni di visibilità successive al drop</a:t>
            </a:r>
          </a:p>
          <a:p>
            <a:pPr lvl="2"/>
            <a:r>
              <a:rPr lang="it-IT" dirty="0" err="1"/>
              <a:t>close</a:t>
            </a:r>
            <a:r>
              <a:rPr lang="it-IT" dirty="0"/>
              <a:t>(): imposta le condizioni di visibilità successive all’annullamento dello spostamento</a:t>
            </a:r>
          </a:p>
          <a:p>
            <a:pPr lvl="2"/>
            <a:r>
              <a:rPr lang="it-IT" dirty="0" err="1"/>
              <a:t>confirm</a:t>
            </a:r>
            <a:r>
              <a:rPr lang="it-IT" dirty="0"/>
              <a:t>(): sposta la nuova categoria successivamente a un drop legittimo</a:t>
            </a:r>
          </a:p>
          <a:p>
            <a:pPr lvl="2"/>
            <a:r>
              <a:rPr lang="it-IT" dirty="0"/>
              <a:t>reset(): imposta le condizioni di iniziali visibilità</a:t>
            </a:r>
          </a:p>
          <a:p>
            <a:pPr lvl="1"/>
            <a:r>
              <a:rPr lang="it-IT" dirty="0" err="1"/>
              <a:t>PersonalMessage</a:t>
            </a:r>
            <a:endParaRPr lang="it-IT" dirty="0"/>
          </a:p>
          <a:p>
            <a:pPr lvl="2"/>
            <a:r>
              <a:rPr lang="it-IT" dirty="0"/>
              <a:t>show(): mostra nome e cognome dell’utente corrente, in alto a sinistra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err="1"/>
              <a:t>Gestione</a:t>
            </a:r>
            <a:r>
              <a:rPr lang="en-US" dirty="0"/>
              <a:t> del </a:t>
            </a:r>
            <a:r>
              <a:rPr lang="en-US" dirty="0" err="1"/>
              <a:t>ciclo</a:t>
            </a:r>
            <a:r>
              <a:rPr lang="en-US" dirty="0"/>
              <a:t> di vita</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dirty="0" err="1"/>
              <a:t>PageOrchestrator</a:t>
            </a:r>
            <a:endParaRPr lang="it-IT" dirty="0"/>
          </a:p>
          <a:p>
            <a:pPr lvl="2"/>
            <a:r>
              <a:rPr lang="it-IT" dirty="0"/>
              <a:t>start(): crea e inizializza il personal </a:t>
            </a:r>
            <a:r>
              <a:rPr lang="it-IT" dirty="0" err="1"/>
              <a:t>message</a:t>
            </a:r>
            <a:r>
              <a:rPr lang="it-IT" dirty="0"/>
              <a:t>, la lista delle categorie, la </a:t>
            </a:r>
            <a:r>
              <a:rPr lang="it-IT" dirty="0" err="1"/>
              <a:t>form</a:t>
            </a:r>
            <a:r>
              <a:rPr lang="it-IT" dirty="0"/>
              <a:t> per la nuova categoria e la modale dell’update</a:t>
            </a:r>
          </a:p>
          <a:p>
            <a:pPr lvl="2"/>
            <a:r>
              <a:rPr lang="it-IT" dirty="0" err="1"/>
              <a:t>refresh</a:t>
            </a:r>
            <a:r>
              <a:rPr lang="it-IT" dirty="0"/>
              <a:t>(): resetta e mostra la lista delle categorie e il </a:t>
            </a:r>
            <a:r>
              <a:rPr lang="it-IT" dirty="0" err="1"/>
              <a:t>form</a:t>
            </a:r>
            <a:r>
              <a:rPr lang="it-IT" dirty="0"/>
              <a:t> per la creazione della nuova categoria, e resetta la modale dell’update (ma non il personal </a:t>
            </a:r>
            <a:r>
              <a:rPr lang="it-IT" dirty="0" err="1"/>
              <a:t>message</a:t>
            </a:r>
            <a:r>
              <a:rPr lang="it-IT" dirty="0"/>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 + index.js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400</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submit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10128258" y="36512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Server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8758156" y="36512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Client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Window</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401</a:t>
            </a:r>
            <a:endParaRPr sz="1200" dirty="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200</a:t>
            </a:r>
            <a:endParaRPr sz="1200" dirty="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dirty="0">
                <a:solidFill>
                  <a:schemeClr val="dk1"/>
                </a:solidFill>
                <a:latin typeface="Calibri"/>
                <a:ea typeface="Calibri"/>
                <a:cs typeface="Calibri"/>
                <a:sym typeface="Calibri"/>
              </a:rPr>
              <a:t>Error </a:t>
            </a:r>
            <a:r>
              <a:rPr lang="es-419" sz="1200" dirty="0" err="1">
                <a:solidFill>
                  <a:schemeClr val="dk1"/>
                </a:solidFill>
                <a:latin typeface="Calibri"/>
                <a:ea typeface="Calibri"/>
                <a:cs typeface="Calibri"/>
                <a:sym typeface="Calibri"/>
              </a:rPr>
              <a:t>msg</a:t>
            </a:r>
            <a:endParaRPr sz="1200" dirty="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dirty="0" err="1">
                <a:solidFill>
                  <a:schemeClr val="dk1"/>
                </a:solidFill>
                <a:latin typeface="Calibri"/>
                <a:ea typeface="Calibri"/>
                <a:cs typeface="Calibri"/>
                <a:sym typeface="Calibri"/>
              </a:rPr>
              <a:t>username</a:t>
            </a:r>
            <a:endParaRPr sz="1200" dirty="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setItem</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location.href</a:t>
            </a:r>
            <a:r>
              <a:rPr lang="es-419" sz="1200" dirty="0">
                <a:solidFill>
                  <a:schemeClr val="dk1"/>
                </a:solidFill>
                <a:latin typeface="Calibri"/>
                <a:ea typeface="Calibri"/>
                <a:cs typeface="Calibri"/>
                <a:sym typeface="Calibri"/>
              </a:rPr>
              <a:t> =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caricamento home TODO</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 + index.js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400</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submit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10128258" y="36512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Server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8758156" y="36512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Client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Window</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401</a:t>
            </a:r>
            <a:endParaRPr sz="1200" dirty="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200</a:t>
            </a:r>
            <a:endParaRPr sz="1200" dirty="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dirty="0">
                <a:solidFill>
                  <a:schemeClr val="dk1"/>
                </a:solidFill>
                <a:latin typeface="Calibri"/>
                <a:ea typeface="Calibri"/>
                <a:cs typeface="Calibri"/>
                <a:sym typeface="Calibri"/>
              </a:rPr>
              <a:t>Error </a:t>
            </a:r>
            <a:r>
              <a:rPr lang="es-419" sz="1200" dirty="0" err="1">
                <a:solidFill>
                  <a:schemeClr val="dk1"/>
                </a:solidFill>
                <a:latin typeface="Calibri"/>
                <a:ea typeface="Calibri"/>
                <a:cs typeface="Calibri"/>
                <a:sym typeface="Calibri"/>
              </a:rPr>
              <a:t>msg</a:t>
            </a:r>
            <a:endParaRPr sz="1200" dirty="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dirty="0" err="1">
                <a:solidFill>
                  <a:schemeClr val="dk1"/>
                </a:solidFill>
                <a:latin typeface="Calibri"/>
                <a:ea typeface="Calibri"/>
                <a:cs typeface="Calibri"/>
                <a:sym typeface="Calibri"/>
              </a:rPr>
              <a:t>username</a:t>
            </a:r>
            <a:endParaRPr sz="1200" dirty="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setItem</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location.href</a:t>
            </a:r>
            <a:r>
              <a:rPr lang="es-419" sz="1200" dirty="0">
                <a:solidFill>
                  <a:schemeClr val="dk1"/>
                </a:solidFill>
                <a:latin typeface="Calibri"/>
                <a:ea typeface="Calibri"/>
                <a:cs typeface="Calibri"/>
                <a:sym typeface="Calibri"/>
              </a:rPr>
              <a:t> =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un’unica pagina.</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drag &amp; drop.</a:t>
            </a:r>
          </a:p>
          <a:p>
            <a:pPr algn="just">
              <a:lnSpc>
                <a:spcPct val="120000"/>
              </a:lnSpc>
            </a:pPr>
            <a:r>
              <a:rPr lang="it-IT" sz="1600" dirty="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dirty="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a:t>
            </a:r>
            <a:r>
              <a:rPr lang="it-IT" sz="1600" b="1" dirty="0">
                <a:solidFill>
                  <a:srgbClr val="FF0000"/>
                </a:solidFill>
              </a:rPr>
              <a:t>un’unica pagina</a:t>
            </a:r>
            <a:r>
              <a:rPr lang="it-IT" sz="1600" dirty="0"/>
              <a:t>.</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a:t>
            </a:r>
            <a:r>
              <a:rPr lang="it-IT" sz="1600" b="1" dirty="0">
                <a:solidFill>
                  <a:srgbClr val="974806"/>
                </a:solidFill>
              </a:rPr>
              <a:t>drag &amp; drop</a:t>
            </a:r>
            <a:r>
              <a:rPr lang="it-IT" sz="1600" dirty="0"/>
              <a:t>.</a:t>
            </a:r>
          </a:p>
          <a:p>
            <a:pPr algn="just">
              <a:lnSpc>
                <a:spcPct val="120000"/>
              </a:lnSpc>
            </a:pPr>
            <a:r>
              <a:rPr lang="it-IT" sz="1600" dirty="0"/>
              <a:t>A seguito del drop della categoria da spostare compare una </a:t>
            </a:r>
            <a:r>
              <a:rPr lang="it-IT" sz="1600" b="1" dirty="0">
                <a:solidFill>
                  <a:srgbClr val="00B050"/>
                </a:solidFill>
              </a:rPr>
              <a:t>finestra di dialogo</a:t>
            </a:r>
            <a:r>
              <a:rPr lang="it-IT" sz="1600" dirty="0"/>
              <a:t> con cui l’utente può </a:t>
            </a:r>
            <a:r>
              <a:rPr lang="it-IT" sz="1600" b="1" dirty="0">
                <a:solidFill>
                  <a:srgbClr val="974806"/>
                </a:solidFill>
              </a:rPr>
              <a:t>confermare o cancellare lo spostamento</a:t>
            </a:r>
            <a:r>
              <a:rPr lang="it-IT" sz="1600" dirty="0"/>
              <a:t>. La conferma produce l’</a:t>
            </a:r>
            <a:r>
              <a:rPr lang="it-IT" sz="1600" b="1" dirty="0">
                <a:solidFill>
                  <a:srgbClr val="338DCD"/>
                </a:solidFill>
              </a:rPr>
              <a:t>aggiornamento a lato client </a:t>
            </a:r>
            <a:r>
              <a:rPr lang="it-IT" sz="1600" dirty="0"/>
              <a:t>dell’albero.</a:t>
            </a:r>
          </a:p>
          <a:p>
            <a:pPr algn="just">
              <a:lnSpc>
                <a:spcPct val="120000"/>
              </a:lnSpc>
            </a:pPr>
            <a:r>
              <a:rPr lang="it-IT" sz="1600" dirty="0"/>
              <a:t>L’utente realizza spostamenti anche multipli a lato client. A seguito del primo spostamento compare un </a:t>
            </a:r>
            <a:r>
              <a:rPr lang="it-IT" sz="1600" b="1" dirty="0">
                <a:solidFill>
                  <a:srgbClr val="00B050"/>
                </a:solidFill>
              </a:rPr>
              <a:t>bottone SALVA </a:t>
            </a:r>
            <a:r>
              <a:rPr lang="it-IT" sz="1600" dirty="0"/>
              <a:t>la cui pressione provoca </a:t>
            </a:r>
            <a:r>
              <a:rPr lang="it-IT" sz="1600" b="1" dirty="0">
                <a:solidFill>
                  <a:srgbClr val="338DCD"/>
                </a:solidFill>
              </a:rPr>
              <a:t>l’invio al server dell’elenco degli spostamenti realizzati</a:t>
            </a:r>
            <a:r>
              <a:rPr lang="it-IT" sz="1600" dirty="0"/>
              <a:t> (NON dell’intero albero). L’invio degli spostamenti produce </a:t>
            </a:r>
            <a:r>
              <a:rPr lang="it-IT" sz="1600" b="1" dirty="0">
                <a:solidFill>
                  <a:srgbClr val="338DCD"/>
                </a:solidFill>
              </a:rPr>
              <a:t>l’aggiornamento dell’albero nella base dei dati</a:t>
            </a:r>
            <a:r>
              <a:rPr lang="it-IT" sz="1600" dirty="0"/>
              <a:t> e la comparsa di un </a:t>
            </a:r>
            <a:r>
              <a:rPr lang="it-IT" sz="1600" b="1" dirty="0">
                <a:solidFill>
                  <a:srgbClr val="00B050"/>
                </a:solidFill>
              </a:rPr>
              <a:t>messaggio di conferma </a:t>
            </a:r>
            <a:r>
              <a:rPr lang="it-IT" sz="1600" dirty="0"/>
              <a:t>dell’avvenuto salvataggio.</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Tutti</a:t>
            </a:r>
            <a:r>
              <a:rPr lang="es-419" sz="1600" dirty="0"/>
              <a:t> </a:t>
            </a:r>
            <a:r>
              <a:rPr lang="es-419" sz="1600" dirty="0" err="1"/>
              <a:t>gli</a:t>
            </a:r>
            <a:r>
              <a:rPr lang="es-419" sz="1600" dirty="0"/>
              <a:t> </a:t>
            </a:r>
            <a:r>
              <a:rPr lang="es-419" sz="1600" dirty="0" err="1"/>
              <a:t>attributi</a:t>
            </a:r>
            <a:r>
              <a:rPr lang="es-419" sz="1600" dirty="0"/>
              <a:t> </a:t>
            </a:r>
            <a:r>
              <a:rPr lang="es-419" sz="1600" dirty="0" err="1"/>
              <a:t>delle</a:t>
            </a:r>
            <a:r>
              <a:rPr lang="es-419" sz="1600" dirty="0"/>
              <a:t> </a:t>
            </a:r>
            <a:r>
              <a:rPr lang="es-419" sz="1600" dirty="0" err="1"/>
              <a:t>categorie</a:t>
            </a:r>
            <a:r>
              <a:rPr lang="es-419" sz="1600" dirty="0"/>
              <a:t> </a:t>
            </a:r>
            <a:r>
              <a:rPr lang="es-419" sz="1600" dirty="0" err="1"/>
              <a:t>sono</a:t>
            </a:r>
            <a:r>
              <a:rPr lang="es-419" sz="1600" dirty="0"/>
              <a:t> </a:t>
            </a:r>
            <a:r>
              <a:rPr lang="es-419" sz="1600" dirty="0" err="1"/>
              <a:t>obbligatori</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Dopo </a:t>
            </a:r>
            <a:r>
              <a:rPr lang="es-419" sz="1600" dirty="0" err="1"/>
              <a:t>aver</a:t>
            </a:r>
            <a:r>
              <a:rPr lang="es-419" sz="1600" dirty="0"/>
              <a:t> </a:t>
            </a:r>
            <a:r>
              <a:rPr lang="es-419" sz="1600" dirty="0" err="1"/>
              <a:t>confermato</a:t>
            </a:r>
            <a:r>
              <a:rPr lang="es-419" sz="1600" dirty="0"/>
              <a:t> </a:t>
            </a:r>
            <a:r>
              <a:rPr lang="es-419" sz="1600" dirty="0" err="1"/>
              <a:t>il</a:t>
            </a:r>
            <a:r>
              <a:rPr lang="es-419" sz="1600" dirty="0"/>
              <a:t> primo </a:t>
            </a:r>
            <a:r>
              <a:rPr lang="es-419" sz="1600" dirty="0" err="1"/>
              <a:t>spostamento</a:t>
            </a:r>
            <a:r>
              <a:rPr lang="es-419" sz="1600" dirty="0"/>
              <a:t>, la </a:t>
            </a:r>
            <a:r>
              <a:rPr lang="es-419" sz="1600" dirty="0" err="1"/>
              <a:t>form</a:t>
            </a:r>
            <a:r>
              <a:rPr lang="es-419" sz="1600" dirty="0"/>
              <a:t> di </a:t>
            </a:r>
            <a:r>
              <a:rPr lang="es-419" sz="1600" dirty="0" err="1"/>
              <a:t>aggiunta</a:t>
            </a:r>
            <a:r>
              <a:rPr lang="es-419" sz="1600" dirty="0"/>
              <a:t> di una </a:t>
            </a:r>
            <a:r>
              <a:rPr lang="es-419" sz="1600" dirty="0" err="1"/>
              <a:t>nuova</a:t>
            </a:r>
            <a:r>
              <a:rPr lang="es-419" sz="1600" dirty="0"/>
              <a:t> categoría è </a:t>
            </a:r>
            <a:r>
              <a:rPr lang="es-419" sz="1600" dirty="0" err="1"/>
              <a:t>disabilitata</a:t>
            </a:r>
            <a:r>
              <a:rPr lang="es-419" sz="1600" dirty="0"/>
              <a:t> fino al </a:t>
            </a:r>
            <a:r>
              <a:rPr lang="es-419" sz="1600" dirty="0" err="1"/>
              <a:t>salvataggio</a:t>
            </a:r>
            <a:r>
              <a:rPr lang="es-419" sz="1600" dirty="0"/>
              <a:t> di </a:t>
            </a:r>
            <a:r>
              <a:rPr lang="es-419" sz="1600" dirty="0" err="1"/>
              <a:t>tutte</a:t>
            </a:r>
            <a:r>
              <a:rPr lang="es-419" sz="1600" dirty="0"/>
              <a:t> le </a:t>
            </a:r>
            <a:r>
              <a:rPr lang="es-419" sz="1600" dirty="0" err="1"/>
              <a:t>modifiche</a:t>
            </a:r>
            <a:r>
              <a:rPr lang="es-419" sz="1600" dirty="0"/>
              <a:t> </a:t>
            </a:r>
            <a:r>
              <a:rPr lang="es-419" sz="1600" dirty="0" err="1"/>
              <a:t>effettuate</a:t>
            </a:r>
            <a:r>
              <a:rPr lang="es-419" sz="1600" dirty="0"/>
              <a:t>.</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358039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2182</Words>
  <Application>Microsoft Office PowerPoint</Application>
  <PresentationFormat>Widescreen</PresentationFormat>
  <Paragraphs>269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 TODO</vt:lpstr>
      <vt:lpstr>Packages Utils and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60</cp:revision>
  <dcterms:created xsi:type="dcterms:W3CDTF">2021-08-10T09:06:04Z</dcterms:created>
  <dcterms:modified xsi:type="dcterms:W3CDTF">2021-09-04T18:04:36Z</dcterms:modified>
</cp:coreProperties>
</file>