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9" r:id="rId4"/>
    <p:sldId id="259" r:id="rId5"/>
    <p:sldId id="260" r:id="rId6"/>
    <p:sldId id="261" r:id="rId7"/>
    <p:sldId id="281" r:id="rId8"/>
    <p:sldId id="262" r:id="rId9"/>
    <p:sldId id="264" r:id="rId10"/>
    <p:sldId id="282" r:id="rId11"/>
    <p:sldId id="265" r:id="rId12"/>
    <p:sldId id="284" r:id="rId13"/>
    <p:sldId id="286" r:id="rId14"/>
    <p:sldId id="285" r:id="rId15"/>
    <p:sldId id="287" r:id="rId16"/>
    <p:sldId id="266" r:id="rId17"/>
    <p:sldId id="288" r:id="rId18"/>
    <p:sldId id="293" r:id="rId19"/>
    <p:sldId id="294" r:id="rId20"/>
    <p:sldId id="295" r:id="rId21"/>
    <p:sldId id="292"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338DCD"/>
    <a:srgbClr val="00B050"/>
    <a:srgbClr val="974806"/>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5" autoAdjust="0"/>
    <p:restoredTop sz="94249" autoAdjust="0"/>
  </p:normalViewPr>
  <p:slideViewPr>
    <p:cSldViewPr snapToGrid="0">
      <p:cViewPr varScale="1">
        <p:scale>
          <a:sx n="68" d="100"/>
          <a:sy n="68" d="100"/>
        </p:scale>
        <p:origin x="894" y="60"/>
      </p:cViewPr>
      <p:guideLst/>
    </p:cSldViewPr>
  </p:slideViewPr>
  <p:outlineViewPr>
    <p:cViewPr>
      <p:scale>
        <a:sx n="33" d="100"/>
        <a:sy n="33" d="100"/>
      </p:scale>
      <p:origin x="0" y="-12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16778-EC20-4E94-AEFD-4EB2A72F64A4}" type="datetimeFigureOut">
              <a:rPr lang="en-US" smtClean="0"/>
              <a:t>9/5/2021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BA028-154F-47B9-AF2A-81103507A58D}" type="slidenum">
              <a:rPr lang="en-US" smtClean="0"/>
              <a:t>‹#›</a:t>
            </a:fld>
            <a:endParaRPr lang="en-US"/>
          </a:p>
        </p:txBody>
      </p:sp>
    </p:spTree>
    <p:extLst>
      <p:ext uri="{BB962C8B-B14F-4D97-AF65-F5344CB8AC3E}">
        <p14:creationId xmlns:p14="http://schemas.microsoft.com/office/powerpoint/2010/main" val="93821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BA028-154F-47B9-AF2A-81103507A58D}" type="slidenum">
              <a:rPr lang="en-US" smtClean="0"/>
              <a:t>17</a:t>
            </a:fld>
            <a:endParaRPr lang="en-US"/>
          </a:p>
        </p:txBody>
      </p:sp>
    </p:spTree>
    <p:extLst>
      <p:ext uri="{BB962C8B-B14F-4D97-AF65-F5344CB8AC3E}">
        <p14:creationId xmlns:p14="http://schemas.microsoft.com/office/powerpoint/2010/main" val="743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BA028-154F-47B9-AF2A-81103507A58D}" type="slidenum">
              <a:rPr lang="en-US" smtClean="0"/>
              <a:t>18</a:t>
            </a:fld>
            <a:endParaRPr lang="en-US"/>
          </a:p>
        </p:txBody>
      </p:sp>
    </p:spTree>
    <p:extLst>
      <p:ext uri="{BB962C8B-B14F-4D97-AF65-F5344CB8AC3E}">
        <p14:creationId xmlns:p14="http://schemas.microsoft.com/office/powerpoint/2010/main" val="208000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BA028-154F-47B9-AF2A-81103507A58D}" type="slidenum">
              <a:rPr lang="en-US" smtClean="0"/>
              <a:t>19</a:t>
            </a:fld>
            <a:endParaRPr lang="en-US"/>
          </a:p>
        </p:txBody>
      </p:sp>
    </p:spTree>
    <p:extLst>
      <p:ext uri="{BB962C8B-B14F-4D97-AF65-F5344CB8AC3E}">
        <p14:creationId xmlns:p14="http://schemas.microsoft.com/office/powerpoint/2010/main" val="332903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BA028-154F-47B9-AF2A-81103507A58D}" type="slidenum">
              <a:rPr lang="en-US" smtClean="0"/>
              <a:t>20</a:t>
            </a:fld>
            <a:endParaRPr lang="en-US"/>
          </a:p>
        </p:txBody>
      </p:sp>
    </p:spTree>
    <p:extLst>
      <p:ext uri="{BB962C8B-B14F-4D97-AF65-F5344CB8AC3E}">
        <p14:creationId xmlns:p14="http://schemas.microsoft.com/office/powerpoint/2010/main" val="426321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EBA028-154F-47B9-AF2A-81103507A58D}" type="slidenum">
              <a:rPr lang="en-US" smtClean="0"/>
              <a:t>21</a:t>
            </a:fld>
            <a:endParaRPr lang="en-US"/>
          </a:p>
        </p:txBody>
      </p:sp>
    </p:spTree>
    <p:extLst>
      <p:ext uri="{BB962C8B-B14F-4D97-AF65-F5344CB8AC3E}">
        <p14:creationId xmlns:p14="http://schemas.microsoft.com/office/powerpoint/2010/main" val="172321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a:xfrm>
            <a:off x="838200" y="365125"/>
            <a:ext cx="10515600" cy="732155"/>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276667"/>
            <a:ext cx="5181600" cy="4900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276667"/>
            <a:ext cx="5181600" cy="4900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dirty="0"/>
              <a:t>Esercizio 3 – Versione RIA</a:t>
            </a:r>
          </a:p>
          <a:p>
            <a:endParaRPr lang="it-IT" dirty="0"/>
          </a:p>
          <a:p>
            <a:r>
              <a:rPr lang="it-IT" dirty="0"/>
              <a:t>Leonardo Guerra – 10524955</a:t>
            </a:r>
          </a:p>
          <a:p>
            <a:r>
              <a:rPr lang="it-IT" dirty="0"/>
              <a:t>Gaia Locchi – 10750598</a:t>
            </a:r>
          </a:p>
          <a:p>
            <a:endParaRPr lang="it-IT" dirty="0"/>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4507618"/>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2212174"/>
            <a:ext cx="9316748"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10396082" y="5538763"/>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4816105"/>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67319" y="5367215"/>
            <a:ext cx="6670276" cy="209490"/>
          </a:xfrm>
          <a:prstGeom prst="bentConnector3">
            <a:avLst>
              <a:gd name="adj1" fmla="val 2854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endCxn id="21" idx="0"/>
          </p:cNvCxnSpPr>
          <p:nvPr/>
        </p:nvCxnSpPr>
        <p:spPr>
          <a:xfrm flipH="1">
            <a:off x="4726144" y="5367215"/>
            <a:ext cx="110899" cy="42674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10383280" y="535944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273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194937" y="579396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34541" y="50903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sp>
        <p:nvSpPr>
          <p:cNvPr id="26" name="Google Shape;229;p34">
            <a:extLst>
              <a:ext uri="{FF2B5EF4-FFF2-40B4-BE49-F238E27FC236}">
                <a16:creationId xmlns:a16="http://schemas.microsoft.com/office/drawing/2014/main" id="{29F1C625-4FCD-491C-A355-F642C8FF6C3A}"/>
              </a:ext>
            </a:extLst>
          </p:cNvPr>
          <p:cNvSpPr/>
          <p:nvPr/>
        </p:nvSpPr>
        <p:spPr>
          <a:xfrm>
            <a:off x="1495690" y="346533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sp>
        <p:nvSpPr>
          <p:cNvPr id="32" name="Google Shape;222;p34">
            <a:extLst>
              <a:ext uri="{FF2B5EF4-FFF2-40B4-BE49-F238E27FC236}">
                <a16:creationId xmlns:a16="http://schemas.microsoft.com/office/drawing/2014/main" id="{727CF574-5A89-4FB8-A7D5-6A253A1C7BA9}"/>
              </a:ext>
            </a:extLst>
          </p:cNvPr>
          <p:cNvSpPr/>
          <p:nvPr/>
        </p:nvSpPr>
        <p:spPr>
          <a:xfrm>
            <a:off x="727257" y="2127694"/>
            <a:ext cx="221886" cy="16896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3" name="Google Shape;224;p34">
            <a:extLst>
              <a:ext uri="{FF2B5EF4-FFF2-40B4-BE49-F238E27FC236}">
                <a16:creationId xmlns:a16="http://schemas.microsoft.com/office/drawing/2014/main" id="{EFD10AA0-4ED3-4BFD-BD62-EB99CC238DF4}"/>
              </a:ext>
            </a:extLst>
          </p:cNvPr>
          <p:cNvSpPr/>
          <p:nvPr/>
        </p:nvSpPr>
        <p:spPr>
          <a:xfrm>
            <a:off x="1489929" y="1490786"/>
            <a:ext cx="1094246" cy="52354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Get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Categories</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List</a:t>
            </a:r>
            <a:endParaRPr sz="1100" dirty="0">
              <a:solidFill>
                <a:schemeClr val="dk1"/>
              </a:solidFill>
              <a:latin typeface="Calibri"/>
              <a:ea typeface="Calibri"/>
              <a:cs typeface="Calibri"/>
              <a:sym typeface="Calibri"/>
            </a:endParaRPr>
          </a:p>
        </p:txBody>
      </p:sp>
      <p:cxnSp>
        <p:nvCxnSpPr>
          <p:cNvPr id="34" name="Google Shape;223;p34">
            <a:extLst>
              <a:ext uri="{FF2B5EF4-FFF2-40B4-BE49-F238E27FC236}">
                <a16:creationId xmlns:a16="http://schemas.microsoft.com/office/drawing/2014/main" id="{432D03DE-F71F-4CE8-8DCC-9F1410A45FD1}"/>
              </a:ext>
            </a:extLst>
          </p:cNvPr>
          <p:cNvCxnSpPr>
            <a:cxnSpLocks/>
            <a:stCxn id="32" idx="0"/>
            <a:endCxn id="33" idx="5"/>
          </p:cNvCxnSpPr>
          <p:nvPr/>
        </p:nvCxnSpPr>
        <p:spPr>
          <a:xfrm rot="5400000" flipH="1" flipV="1">
            <a:off x="1009218" y="1581540"/>
            <a:ext cx="375136" cy="71717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0" name="Google Shape;223;p34">
            <a:extLst>
              <a:ext uri="{FF2B5EF4-FFF2-40B4-BE49-F238E27FC236}">
                <a16:creationId xmlns:a16="http://schemas.microsoft.com/office/drawing/2014/main" id="{DF281B3D-70FF-4CF8-B79F-3F159CABF760}"/>
              </a:ext>
            </a:extLst>
          </p:cNvPr>
          <p:cNvCxnSpPr>
            <a:cxnSpLocks/>
            <a:stCxn id="33" idx="4"/>
            <a:endCxn id="26" idx="0"/>
          </p:cNvCxnSpPr>
          <p:nvPr/>
        </p:nvCxnSpPr>
        <p:spPr>
          <a:xfrm rot="16200000" flipH="1">
            <a:off x="1576585" y="2474797"/>
            <a:ext cx="1451005" cy="53007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5;p34">
            <a:extLst>
              <a:ext uri="{FF2B5EF4-FFF2-40B4-BE49-F238E27FC236}">
                <a16:creationId xmlns:a16="http://schemas.microsoft.com/office/drawing/2014/main" id="{A7495D39-6104-4137-BCF0-C87321463AE2}"/>
              </a:ext>
            </a:extLst>
          </p:cNvPr>
          <p:cNvSpPr txBox="1"/>
          <p:nvPr/>
        </p:nvSpPr>
        <p:spPr>
          <a:xfrm>
            <a:off x="657729" y="1515186"/>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load</a:t>
            </a:r>
            <a:endParaRPr sz="1100" dirty="0">
              <a:solidFill>
                <a:schemeClr val="dk1"/>
              </a:solidFill>
              <a:latin typeface="Calibri"/>
              <a:ea typeface="Calibri"/>
              <a:cs typeface="Calibri"/>
              <a:sym typeface="Calibri"/>
            </a:endParaRPr>
          </a:p>
        </p:txBody>
      </p:sp>
      <p:sp>
        <p:nvSpPr>
          <p:cNvPr id="50" name="Google Shape;222;p34">
            <a:extLst>
              <a:ext uri="{FF2B5EF4-FFF2-40B4-BE49-F238E27FC236}">
                <a16:creationId xmlns:a16="http://schemas.microsoft.com/office/drawing/2014/main" id="{55D47F66-C427-4027-972E-5B8969F0B8D0}"/>
              </a:ext>
            </a:extLst>
          </p:cNvPr>
          <p:cNvSpPr/>
          <p:nvPr/>
        </p:nvSpPr>
        <p:spPr>
          <a:xfrm>
            <a:off x="8887758" y="2127693"/>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51" name="Google Shape;224;p34">
            <a:extLst>
              <a:ext uri="{FF2B5EF4-FFF2-40B4-BE49-F238E27FC236}">
                <a16:creationId xmlns:a16="http://schemas.microsoft.com/office/drawing/2014/main" id="{489E12DE-9FBF-4BC3-A43E-3AD7B43926A7}"/>
              </a:ext>
            </a:extLst>
          </p:cNvPr>
          <p:cNvSpPr/>
          <p:nvPr/>
        </p:nvSpPr>
        <p:spPr>
          <a:xfrm>
            <a:off x="9615959" y="1553683"/>
            <a:ext cx="1094246" cy="397747"/>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cxnSp>
        <p:nvCxnSpPr>
          <p:cNvPr id="52" name="Google Shape;223;p34">
            <a:extLst>
              <a:ext uri="{FF2B5EF4-FFF2-40B4-BE49-F238E27FC236}">
                <a16:creationId xmlns:a16="http://schemas.microsoft.com/office/drawing/2014/main" id="{A7A9D92E-C1C3-4D64-913E-51CF4DE1CEB5}"/>
              </a:ext>
            </a:extLst>
          </p:cNvPr>
          <p:cNvCxnSpPr>
            <a:cxnSpLocks/>
            <a:stCxn id="50" idx="0"/>
            <a:endCxn id="51" idx="5"/>
          </p:cNvCxnSpPr>
          <p:nvPr/>
        </p:nvCxnSpPr>
        <p:spPr>
          <a:xfrm rot="5400000" flipH="1" flipV="1">
            <a:off x="9144621" y="1606637"/>
            <a:ext cx="375136" cy="66697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3" name="Google Shape;225;p34">
            <a:extLst>
              <a:ext uri="{FF2B5EF4-FFF2-40B4-BE49-F238E27FC236}">
                <a16:creationId xmlns:a16="http://schemas.microsoft.com/office/drawing/2014/main" id="{7DD74E22-6811-4A9C-A865-7809770FAB6F}"/>
              </a:ext>
            </a:extLst>
          </p:cNvPr>
          <p:cNvSpPr txBox="1"/>
          <p:nvPr/>
        </p:nvSpPr>
        <p:spPr>
          <a:xfrm>
            <a:off x="8833477" y="147902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27" name="Google Shape;229;p34">
            <a:extLst>
              <a:ext uri="{FF2B5EF4-FFF2-40B4-BE49-F238E27FC236}">
                <a16:creationId xmlns:a16="http://schemas.microsoft.com/office/drawing/2014/main" id="{BB71FEEE-5465-49DA-B218-17C040CF00D8}"/>
              </a:ext>
            </a:extLst>
          </p:cNvPr>
          <p:cNvSpPr/>
          <p:nvPr/>
        </p:nvSpPr>
        <p:spPr>
          <a:xfrm>
            <a:off x="4532979" y="2458179"/>
            <a:ext cx="1167704"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Detail</a:t>
            </a:r>
            <a:endParaRPr sz="1400" dirty="0"/>
          </a:p>
          <a:p>
            <a:pPr algn="ctr"/>
            <a:r>
              <a:rPr lang="es-419" sz="1200" dirty="0" err="1">
                <a:solidFill>
                  <a:schemeClr val="dk1"/>
                </a:solidFill>
                <a:latin typeface="Calibri"/>
                <a:ea typeface="Calibri"/>
                <a:cs typeface="Calibri"/>
                <a:sym typeface="Calibri"/>
              </a:rPr>
              <a:t>WelcomeMsg</a:t>
            </a:r>
            <a:endParaRPr lang="es-419" sz="1200" dirty="0">
              <a:solidFill>
                <a:schemeClr val="dk1"/>
              </a:solidFill>
              <a:latin typeface="Calibri"/>
              <a:ea typeface="Calibri"/>
              <a:cs typeface="Calibri"/>
              <a:sym typeface="Calibri"/>
            </a:endParaRPr>
          </a:p>
        </p:txBody>
      </p:sp>
      <p:cxnSp>
        <p:nvCxnSpPr>
          <p:cNvPr id="28" name="Google Shape;223;p34">
            <a:extLst>
              <a:ext uri="{FF2B5EF4-FFF2-40B4-BE49-F238E27FC236}">
                <a16:creationId xmlns:a16="http://schemas.microsoft.com/office/drawing/2014/main" id="{91B47F3B-4BC2-4444-8B57-C3FCA043B974}"/>
              </a:ext>
            </a:extLst>
          </p:cNvPr>
          <p:cNvCxnSpPr>
            <a:cxnSpLocks/>
          </p:cNvCxnSpPr>
          <p:nvPr/>
        </p:nvCxnSpPr>
        <p:spPr>
          <a:xfrm rot="5400000" flipH="1">
            <a:off x="6415178" y="3829492"/>
            <a:ext cx="47239" cy="735607"/>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225;p34">
            <a:extLst>
              <a:ext uri="{FF2B5EF4-FFF2-40B4-BE49-F238E27FC236}">
                <a16:creationId xmlns:a16="http://schemas.microsoft.com/office/drawing/2014/main" id="{56E44293-9B72-410E-A83F-B929AB5AE980}"/>
              </a:ext>
            </a:extLst>
          </p:cNvPr>
          <p:cNvSpPr txBox="1"/>
          <p:nvPr/>
        </p:nvSpPr>
        <p:spPr>
          <a:xfrm>
            <a:off x="5933787" y="4418759"/>
            <a:ext cx="1010019" cy="21590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drag&amp;drop</a:t>
            </a:r>
            <a:endParaRPr sz="1100" dirty="0">
              <a:solidFill>
                <a:schemeClr val="dk1"/>
              </a:solidFill>
              <a:latin typeface="Calibri"/>
              <a:ea typeface="Calibri"/>
              <a:cs typeface="Calibri"/>
              <a:sym typeface="Calibri"/>
            </a:endParaRPr>
          </a:p>
        </p:txBody>
      </p:sp>
      <p:cxnSp>
        <p:nvCxnSpPr>
          <p:cNvPr id="41" name="Google Shape;228;p34">
            <a:extLst>
              <a:ext uri="{FF2B5EF4-FFF2-40B4-BE49-F238E27FC236}">
                <a16:creationId xmlns:a16="http://schemas.microsoft.com/office/drawing/2014/main" id="{D9236AB1-A3C3-4E43-A2D9-F090E319AFE7}"/>
              </a:ext>
            </a:extLst>
          </p:cNvPr>
          <p:cNvCxnSpPr>
            <a:cxnSpLocks/>
            <a:stCxn id="44" idx="4"/>
          </p:cNvCxnSpPr>
          <p:nvPr/>
        </p:nvCxnSpPr>
        <p:spPr>
          <a:xfrm rot="5400000">
            <a:off x="10396081" y="3984917"/>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2" name="Google Shape;227;p34">
            <a:extLst>
              <a:ext uri="{FF2B5EF4-FFF2-40B4-BE49-F238E27FC236}">
                <a16:creationId xmlns:a16="http://schemas.microsoft.com/office/drawing/2014/main" id="{CE015374-F3B9-44FD-9DF9-280207AF88CE}"/>
              </a:ext>
            </a:extLst>
          </p:cNvPr>
          <p:cNvCxnSpPr>
            <a:cxnSpLocks/>
            <a:endCxn id="45" idx="0"/>
          </p:cNvCxnSpPr>
          <p:nvPr/>
        </p:nvCxnSpPr>
        <p:spPr>
          <a:xfrm flipH="1">
            <a:off x="8613592" y="3805043"/>
            <a:ext cx="95767" cy="434515"/>
          </a:xfrm>
          <a:prstGeom prst="straightConnector1">
            <a:avLst/>
          </a:prstGeom>
          <a:noFill/>
          <a:ln w="9525" cap="flat" cmpd="sng">
            <a:solidFill>
              <a:srgbClr val="4A7DBA"/>
            </a:solidFill>
            <a:prstDash val="solid"/>
            <a:round/>
            <a:headEnd type="none" w="sm" len="sm"/>
            <a:tailEnd type="none" w="sm" len="sm"/>
          </a:ln>
        </p:spPr>
      </p:cxnSp>
      <p:sp>
        <p:nvSpPr>
          <p:cNvPr id="44" name="Google Shape;224;p34">
            <a:extLst>
              <a:ext uri="{FF2B5EF4-FFF2-40B4-BE49-F238E27FC236}">
                <a16:creationId xmlns:a16="http://schemas.microsoft.com/office/drawing/2014/main" id="{4F4F1C97-129F-4A76-A900-C4F53D281997}"/>
              </a:ext>
            </a:extLst>
          </p:cNvPr>
          <p:cNvSpPr/>
          <p:nvPr/>
        </p:nvSpPr>
        <p:spPr>
          <a:xfrm>
            <a:off x="10383279" y="3805601"/>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45" name="Google Shape;226;p34">
            <a:extLst>
              <a:ext uri="{FF2B5EF4-FFF2-40B4-BE49-F238E27FC236}">
                <a16:creationId xmlns:a16="http://schemas.microsoft.com/office/drawing/2014/main" id="{FCC036B9-6E10-460D-854A-8AD27CD34F1B}"/>
              </a:ext>
            </a:extLst>
          </p:cNvPr>
          <p:cNvSpPr txBox="1"/>
          <p:nvPr/>
        </p:nvSpPr>
        <p:spPr>
          <a:xfrm>
            <a:off x="7894973" y="4239558"/>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categoryUpdateArray</a:t>
            </a:r>
            <a:endParaRPr sz="1100" dirty="0">
              <a:solidFill>
                <a:schemeClr val="dk1"/>
              </a:solidFill>
              <a:latin typeface="Calibri"/>
              <a:ea typeface="Calibri"/>
              <a:cs typeface="Calibri"/>
              <a:sym typeface="Calibri"/>
            </a:endParaRPr>
          </a:p>
        </p:txBody>
      </p:sp>
      <p:cxnSp>
        <p:nvCxnSpPr>
          <p:cNvPr id="46" name="Google Shape;223;p34">
            <a:extLst>
              <a:ext uri="{FF2B5EF4-FFF2-40B4-BE49-F238E27FC236}">
                <a16:creationId xmlns:a16="http://schemas.microsoft.com/office/drawing/2014/main" id="{E1F75452-6305-4B09-BB82-539B65EF3757}"/>
              </a:ext>
            </a:extLst>
          </p:cNvPr>
          <p:cNvCxnSpPr>
            <a:cxnSpLocks/>
            <a:stCxn id="39" idx="6"/>
            <a:endCxn id="44" idx="5"/>
          </p:cNvCxnSpPr>
          <p:nvPr/>
        </p:nvCxnSpPr>
        <p:spPr>
          <a:xfrm>
            <a:off x="7991583" y="3794837"/>
            <a:ext cx="2446011" cy="22802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229;p34">
            <a:extLst>
              <a:ext uri="{FF2B5EF4-FFF2-40B4-BE49-F238E27FC236}">
                <a16:creationId xmlns:a16="http://schemas.microsoft.com/office/drawing/2014/main" id="{868F8234-75BA-4B7A-8E14-5E2EB544EF55}"/>
              </a:ext>
            </a:extLst>
          </p:cNvPr>
          <p:cNvSpPr/>
          <p:nvPr/>
        </p:nvSpPr>
        <p:spPr>
          <a:xfrm>
            <a:off x="5727941" y="349718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sp>
        <p:nvSpPr>
          <p:cNvPr id="36" name="Google Shape;225;p34">
            <a:extLst>
              <a:ext uri="{FF2B5EF4-FFF2-40B4-BE49-F238E27FC236}">
                <a16:creationId xmlns:a16="http://schemas.microsoft.com/office/drawing/2014/main" id="{140330A7-8263-43F8-9305-FDAB0DFF8BD4}"/>
              </a:ext>
            </a:extLst>
          </p:cNvPr>
          <p:cNvSpPr txBox="1"/>
          <p:nvPr/>
        </p:nvSpPr>
        <p:spPr>
          <a:xfrm>
            <a:off x="7824965" y="350773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save</a:t>
            </a:r>
            <a:endParaRPr sz="1100" dirty="0">
              <a:solidFill>
                <a:schemeClr val="dk1"/>
              </a:solidFill>
              <a:latin typeface="Calibri"/>
              <a:ea typeface="Calibri"/>
              <a:cs typeface="Calibri"/>
              <a:sym typeface="Calibri"/>
            </a:endParaRPr>
          </a:p>
        </p:txBody>
      </p:sp>
      <p:cxnSp>
        <p:nvCxnSpPr>
          <p:cNvPr id="38" name="Google Shape;223;p34">
            <a:extLst>
              <a:ext uri="{FF2B5EF4-FFF2-40B4-BE49-F238E27FC236}">
                <a16:creationId xmlns:a16="http://schemas.microsoft.com/office/drawing/2014/main" id="{8BC649E7-398C-4194-A263-931AAC799986}"/>
              </a:ext>
            </a:extLst>
          </p:cNvPr>
          <p:cNvCxnSpPr>
            <a:cxnSpLocks/>
            <a:stCxn id="37" idx="4"/>
            <a:endCxn id="35" idx="1"/>
          </p:cNvCxnSpPr>
          <p:nvPr/>
        </p:nvCxnSpPr>
        <p:spPr>
          <a:xfrm rot="5400000" flipH="1" flipV="1">
            <a:off x="4639001" y="2828028"/>
            <a:ext cx="84480" cy="2093399"/>
          </a:xfrm>
          <a:prstGeom prst="bentConnector4">
            <a:avLst>
              <a:gd name="adj1" fmla="val 95749"/>
              <a:gd name="adj2" fmla="val 5265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225;p34">
            <a:extLst>
              <a:ext uri="{FF2B5EF4-FFF2-40B4-BE49-F238E27FC236}">
                <a16:creationId xmlns:a16="http://schemas.microsoft.com/office/drawing/2014/main" id="{DAFDB760-1FA7-41C7-BA49-57533AD722E9}"/>
              </a:ext>
            </a:extLst>
          </p:cNvPr>
          <p:cNvSpPr txBox="1"/>
          <p:nvPr/>
        </p:nvSpPr>
        <p:spPr>
          <a:xfrm>
            <a:off x="3700779" y="353743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drag&amp;drop</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6700093" y="4118761"/>
            <a:ext cx="213016" cy="13351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7" name="Google Shape;222;p34">
            <a:extLst>
              <a:ext uri="{FF2B5EF4-FFF2-40B4-BE49-F238E27FC236}">
                <a16:creationId xmlns:a16="http://schemas.microsoft.com/office/drawing/2014/main" id="{5AB23B12-FA58-48C0-B344-46A6FC9772F5}"/>
              </a:ext>
            </a:extLst>
          </p:cNvPr>
          <p:cNvSpPr/>
          <p:nvPr/>
        </p:nvSpPr>
        <p:spPr>
          <a:xfrm>
            <a:off x="3523599" y="374800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DB2BA0BB-58A2-4B64-B29E-31FC8A9EBEF7}"/>
              </a:ext>
            </a:extLst>
          </p:cNvPr>
          <p:cNvSpPr/>
          <p:nvPr/>
        </p:nvSpPr>
        <p:spPr>
          <a:xfrm>
            <a:off x="7769697" y="3710357"/>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21826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Eventi &amp; azioni</a:t>
            </a:r>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1136233190"/>
              </p:ext>
            </p:extLst>
          </p:nvPr>
        </p:nvGraphicFramePr>
        <p:xfrm>
          <a:off x="838200" y="1255264"/>
          <a:ext cx="10515600" cy="512099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dirty="0">
                          <a:solidFill>
                            <a:schemeClr val="bg1"/>
                          </a:solidFill>
                        </a:rPr>
                        <a:t>Client side</a:t>
                      </a:r>
                      <a:endParaRPr lang="en-US" sz="2000" dirty="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dirty="0">
                          <a:solidFill>
                            <a:schemeClr val="bg1"/>
                          </a:solidFill>
                        </a:rPr>
                        <a:t>Server side</a:t>
                      </a:r>
                      <a:endParaRPr lang="en-US" sz="2000" dirty="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dirty="0"/>
                        <a:t>Index -&gt; login </a:t>
                      </a:r>
                      <a:r>
                        <a:rPr lang="it-IT" sz="1600" dirty="0" err="1"/>
                        <a:t>form</a:t>
                      </a:r>
                      <a:r>
                        <a:rPr lang="it-IT" sz="1600" dirty="0"/>
                        <a:t> -&gt; </a:t>
                      </a:r>
                      <a:r>
                        <a:rPr lang="it-IT" sz="1600" dirty="0" err="1"/>
                        <a:t>submit</a:t>
                      </a:r>
                      <a:endParaRPr lang="en-US" sz="1600" dirty="0"/>
                    </a:p>
                  </a:txBody>
                  <a:tcPr/>
                </a:tc>
                <a:tc>
                  <a:txBody>
                    <a:bodyPr/>
                    <a:lstStyle/>
                    <a:p>
                      <a:r>
                        <a:rPr lang="it-IT" sz="1600" dirty="0"/>
                        <a:t>Controllo dati</a:t>
                      </a:r>
                      <a:endParaRPr lang="en-US" sz="1600" dirty="0"/>
                    </a:p>
                  </a:txBody>
                  <a:tcPr/>
                </a:tc>
                <a:tc>
                  <a:txBody>
                    <a:bodyPr/>
                    <a:lstStyle/>
                    <a:p>
                      <a:r>
                        <a:rPr lang="it-IT" sz="1600" dirty="0"/>
                        <a:t>POST username, password</a:t>
                      </a:r>
                      <a:endParaRPr lang="en-US" sz="1600" dirty="0"/>
                    </a:p>
                  </a:txBody>
                  <a:tcPr/>
                </a:tc>
                <a:tc>
                  <a:txBody>
                    <a:bodyPr/>
                    <a:lstStyle/>
                    <a:p>
                      <a:r>
                        <a:rPr lang="it-IT" sz="1600" dirty="0"/>
                        <a:t>Controllo credenziali</a:t>
                      </a:r>
                      <a:endParaRPr lang="en-US" sz="1600" dirty="0"/>
                    </a:p>
                  </a:txBody>
                  <a:tcPr/>
                </a:tc>
                <a:extLst>
                  <a:ext uri="{0D108BD9-81ED-4DB2-BD59-A6C34878D82A}">
                    <a16:rowId xmlns:a16="http://schemas.microsoft.com/office/drawing/2014/main" val="4037159941"/>
                  </a:ext>
                </a:extLst>
              </a:tr>
              <a:tr h="533576">
                <a:tc>
                  <a:txBody>
                    <a:bodyPr/>
                    <a:lstStyle/>
                    <a:p>
                      <a:r>
                        <a:rPr lang="it-IT" sz="1600" dirty="0"/>
                        <a:t>home -&gt; load</a:t>
                      </a:r>
                      <a:endParaRPr lang="en-US" sz="1600" dirty="0"/>
                    </a:p>
                  </a:txBody>
                  <a:tcPr/>
                </a:tc>
                <a:tc>
                  <a:txBody>
                    <a:bodyPr/>
                    <a:lstStyle/>
                    <a:p>
                      <a:r>
                        <a:rPr lang="it-IT" sz="1600" dirty="0"/>
                        <a:t>Aggiornamento </a:t>
                      </a:r>
                      <a:r>
                        <a:rPr lang="it-IT" sz="1600" dirty="0" err="1"/>
                        <a:t>view</a:t>
                      </a:r>
                      <a:r>
                        <a:rPr lang="it-IT" sz="1600" dirty="0"/>
                        <a:t> con dati elenco</a:t>
                      </a:r>
                      <a:endParaRPr lang="en-US" sz="1600" dirty="0"/>
                    </a:p>
                  </a:txBody>
                  <a:tcPr/>
                </a:tc>
                <a:tc>
                  <a:txBody>
                    <a:bodyPr/>
                    <a:lstStyle/>
                    <a:p>
                      <a:r>
                        <a:rPr lang="it-IT" sz="1600" dirty="0"/>
                        <a:t>GET</a:t>
                      </a:r>
                      <a:endParaRPr lang="en-US" sz="1600" dirty="0"/>
                    </a:p>
                  </a:txBody>
                  <a:tcPr/>
                </a:tc>
                <a:tc>
                  <a:txBody>
                    <a:bodyPr/>
                    <a:lstStyle/>
                    <a:p>
                      <a:r>
                        <a:rPr lang="it-IT" sz="1600" dirty="0"/>
                        <a:t>Estrazione di tutte le categorie</a:t>
                      </a:r>
                      <a:endParaRPr lang="en-US" sz="1600" dirty="0"/>
                    </a:p>
                  </a:txBody>
                  <a:tcPr/>
                </a:tc>
                <a:extLst>
                  <a:ext uri="{0D108BD9-81ED-4DB2-BD59-A6C34878D82A}">
                    <a16:rowId xmlns:a16="http://schemas.microsoft.com/office/drawing/2014/main" val="2515920584"/>
                  </a:ext>
                </a:extLst>
              </a:tr>
              <a:tr h="533576">
                <a:tc>
                  <a:txBody>
                    <a:bodyPr/>
                    <a:lstStyle/>
                    <a:p>
                      <a:r>
                        <a:rPr lang="it-IT" sz="1600" dirty="0"/>
                        <a:t>home -&gt; elenco categorie -&gt; sposta categoria (</a:t>
                      </a:r>
                      <a:r>
                        <a:rPr lang="it-IT" sz="1600" dirty="0" err="1"/>
                        <a:t>drag&amp;drop</a:t>
                      </a:r>
                      <a:r>
                        <a:rPr lang="it-IT" sz="1600" dirty="0"/>
                        <a:t>) -&gt; Conferma/Cancella</a:t>
                      </a:r>
                      <a:endParaRPr lang="en-US" sz="1600" dirty="0"/>
                    </a:p>
                  </a:txBody>
                  <a:tcPr/>
                </a:tc>
                <a:tc>
                  <a:txBody>
                    <a:bodyPr/>
                    <a:lstStyle/>
                    <a:p>
                      <a:r>
                        <a:rPr lang="it-IT" sz="1600" dirty="0"/>
                        <a:t>Controllo dati (lato client) + Conferma: cambio posizione di una categoria (con eventuali relativi figli), annulla: torna all’elenco precedente allo spostamento</a:t>
                      </a:r>
                      <a:endParaRPr lang="en-US" sz="1600" dirty="0"/>
                    </a:p>
                  </a:txBody>
                  <a:tcPr/>
                </a:tc>
                <a:tc>
                  <a:txBody>
                    <a:bodyPr/>
                    <a:lstStyle/>
                    <a:p>
                      <a:r>
                        <a:rPr lang="it-IT" sz="1600" dirty="0"/>
                        <a:t>-</a:t>
                      </a:r>
                      <a:endParaRPr lang="en-US" sz="1600" dirty="0"/>
                    </a:p>
                  </a:txBody>
                  <a:tcPr/>
                </a:tc>
                <a:tc>
                  <a:txBody>
                    <a:bodyPr/>
                    <a:lstStyle/>
                    <a:p>
                      <a:r>
                        <a:rPr lang="it-IT" sz="1600" dirty="0"/>
                        <a:t>-</a:t>
                      </a:r>
                      <a:endParaRPr lang="en-US" sz="1600" dirty="0"/>
                    </a:p>
                  </a:txBody>
                  <a:tcPr/>
                </a:tc>
                <a:extLst>
                  <a:ext uri="{0D108BD9-81ED-4DB2-BD59-A6C34878D82A}">
                    <a16:rowId xmlns:a16="http://schemas.microsoft.com/office/drawing/2014/main" val="1790121096"/>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home -&gt; bottone Salva</a:t>
                      </a:r>
                      <a:endParaRPr lang="en-US" sz="1600" dirty="0"/>
                    </a:p>
                    <a:p>
                      <a:endParaRPr lang="en-US" sz="1600" dirty="0"/>
                    </a:p>
                  </a:txBody>
                  <a:tcPr/>
                </a:tc>
                <a:tc>
                  <a:txBody>
                    <a:bodyPr/>
                    <a:lstStyle/>
                    <a:p>
                      <a:r>
                        <a:rPr lang="it-IT" sz="1600" dirty="0"/>
                        <a:t>-</a:t>
                      </a:r>
                      <a:endParaRPr lang="en-US" sz="1600" dirty="0"/>
                    </a:p>
                  </a:txBody>
                  <a:tcPr/>
                </a:tc>
                <a:tc>
                  <a:txBody>
                    <a:bodyPr/>
                    <a:lstStyle/>
                    <a:p>
                      <a:r>
                        <a:rPr lang="it-IT" sz="1600" dirty="0"/>
                        <a:t>POST </a:t>
                      </a:r>
                      <a:r>
                        <a:rPr lang="it-IT" sz="1600" dirty="0" err="1"/>
                        <a:t>categoryUpdateArray</a:t>
                      </a:r>
                      <a:endParaRPr lang="en-US" sz="1600" dirty="0"/>
                    </a:p>
                  </a:txBody>
                  <a:tcPr/>
                </a:tc>
                <a:tc>
                  <a:txBody>
                    <a:bodyPr/>
                    <a:lstStyle/>
                    <a:p>
                      <a:r>
                        <a:rPr lang="it-IT" sz="1600" dirty="0"/>
                        <a:t>Aggiorna l’elenco lato server</a:t>
                      </a:r>
                      <a:endParaRPr lang="en-US" sz="1600" dirty="0"/>
                    </a:p>
                  </a:txBody>
                  <a:tcPr/>
                </a:tc>
                <a:extLst>
                  <a:ext uri="{0D108BD9-81ED-4DB2-BD59-A6C34878D82A}">
                    <a16:rowId xmlns:a16="http://schemas.microsoft.com/office/drawing/2014/main" val="2846424503"/>
                  </a:ext>
                </a:extLst>
              </a:tr>
              <a:tr h="483908">
                <a:tc>
                  <a:txBody>
                    <a:bodyPr/>
                    <a:lstStyle/>
                    <a:p>
                      <a:r>
                        <a:rPr lang="it-IT" sz="1600" dirty="0" err="1"/>
                        <a:t>form</a:t>
                      </a:r>
                      <a:r>
                        <a:rPr lang="it-IT" sz="1600" dirty="0"/>
                        <a:t> Nuova categoria</a:t>
                      </a:r>
                      <a:endParaRPr lang="en-US" sz="1600" dirty="0"/>
                    </a:p>
                  </a:txBody>
                  <a:tcPr/>
                </a:tc>
                <a:tc>
                  <a:txBody>
                    <a:bodyPr/>
                    <a:lstStyle/>
                    <a:p>
                      <a:r>
                        <a:rPr lang="it-IT" sz="1600" dirty="0"/>
                        <a:t>Controllo dati</a:t>
                      </a:r>
                      <a:endParaRPr lang="en-US" sz="1600" dirty="0"/>
                    </a:p>
                  </a:txBody>
                  <a:tcPr/>
                </a:tc>
                <a:tc>
                  <a:txBody>
                    <a:bodyPr/>
                    <a:lstStyle/>
                    <a:p>
                      <a:r>
                        <a:rPr lang="it-IT" sz="1600" dirty="0"/>
                        <a:t>POST (nome nuova categoria, id padre)</a:t>
                      </a:r>
                      <a:endParaRPr lang="en-US" sz="1600" dirty="0"/>
                    </a:p>
                  </a:txBody>
                  <a:tcPr/>
                </a:tc>
                <a:tc>
                  <a:txBody>
                    <a:bodyPr/>
                    <a:lstStyle/>
                    <a:p>
                      <a:r>
                        <a:rPr lang="it-IT" sz="1600" dirty="0"/>
                        <a:t>Inserimento categoria</a:t>
                      </a:r>
                      <a:endParaRPr lang="en-US" sz="1600" dirty="0"/>
                    </a:p>
                  </a:txBody>
                  <a:tcPr/>
                </a:tc>
                <a:extLst>
                  <a:ext uri="{0D108BD9-81ED-4DB2-BD59-A6C34878D82A}">
                    <a16:rowId xmlns:a16="http://schemas.microsoft.com/office/drawing/2014/main" val="1983859463"/>
                  </a:ext>
                </a:extLst>
              </a:tr>
              <a:tr h="533576">
                <a:tc>
                  <a:txBody>
                    <a:bodyPr/>
                    <a:lstStyle/>
                    <a:p>
                      <a:r>
                        <a:rPr lang="it-IT" sz="1600" dirty="0"/>
                        <a:t>logout</a:t>
                      </a:r>
                      <a:endParaRPr lang="en-US" sz="1600" dirty="0"/>
                    </a:p>
                  </a:txBody>
                  <a:tcPr/>
                </a:tc>
                <a:tc>
                  <a:txBody>
                    <a:bodyPr/>
                    <a:lstStyle/>
                    <a:p>
                      <a:endParaRPr lang="en-US" sz="1600"/>
                    </a:p>
                  </a:txBody>
                  <a:tcPr/>
                </a:tc>
                <a:tc>
                  <a:txBody>
                    <a:bodyPr/>
                    <a:lstStyle/>
                    <a:p>
                      <a:r>
                        <a:rPr lang="it-IT" sz="1600" dirty="0"/>
                        <a:t>GET</a:t>
                      </a:r>
                      <a:endParaRPr lang="en-US" sz="1600" dirty="0"/>
                    </a:p>
                  </a:txBody>
                  <a:tcPr/>
                </a:tc>
                <a:tc>
                  <a:txBody>
                    <a:bodyPr/>
                    <a:lstStyle/>
                    <a:p>
                      <a:r>
                        <a:rPr lang="it-IT" sz="1600" dirty="0"/>
                        <a:t>Terminazione della sessione</a:t>
                      </a:r>
                      <a:endParaRPr lang="en-US" sz="1600" dirty="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E487D523-21DC-4516-99EA-C5D813FAB6CC}"/>
              </a:ext>
            </a:extLst>
          </p:cNvPr>
          <p:cNvSpPr/>
          <p:nvPr/>
        </p:nvSpPr>
        <p:spPr>
          <a:xfrm>
            <a:off x="5332827" y="239151"/>
            <a:ext cx="6020973" cy="85812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sym typeface="Wingdings" panose="05000000000000000000" pitchFamily="2" charset="2"/>
              </a:rPr>
              <a:t> I</a:t>
            </a:r>
            <a:r>
              <a:rPr lang="it-IT" sz="1600" dirty="0">
                <a:solidFill>
                  <a:schemeClr val="tx1"/>
                </a:solidFill>
              </a:rPr>
              <a:t> controlli di validità dei dati (client e server side) e di autorizzazione (server side) all'accesso sono previsti per tutti gli eventi che li richiedono e non sono riportati nella tabella per brevità</a:t>
            </a:r>
            <a:endParaRPr lang="en-US" sz="1600" dirty="0">
              <a:solidFill>
                <a:schemeClr val="tx1"/>
              </a:solidFill>
            </a:endParaRPr>
          </a:p>
        </p:txBody>
      </p:sp>
    </p:spTree>
    <p:extLst>
      <p:ext uri="{BB962C8B-B14F-4D97-AF65-F5344CB8AC3E}">
        <p14:creationId xmlns:p14="http://schemas.microsoft.com/office/powerpoint/2010/main" val="24793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Controller / event </a:t>
            </a:r>
            <a:r>
              <a:rPr lang="it-IT" dirty="0" err="1"/>
              <a:t>handler</a:t>
            </a:r>
            <a:endParaRPr lang="it-IT" dirty="0"/>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902926556"/>
              </p:ext>
            </p:extLst>
          </p:nvPr>
        </p:nvGraphicFramePr>
        <p:xfrm>
          <a:off x="838200" y="1255264"/>
          <a:ext cx="10515600" cy="4343928"/>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dirty="0">
                          <a:solidFill>
                            <a:schemeClr val="bg1"/>
                          </a:solidFill>
                        </a:rPr>
                        <a:t>Client side</a:t>
                      </a:r>
                      <a:endParaRPr lang="en-US" sz="2000" dirty="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dirty="0">
                          <a:solidFill>
                            <a:schemeClr val="bg1"/>
                          </a:solidFill>
                        </a:rPr>
                        <a:t>Server side</a:t>
                      </a:r>
                      <a:endParaRPr lang="en-US" sz="2000" dirty="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tc>
                  <a:txBody>
                    <a:bodyPr/>
                    <a:lstStyle/>
                    <a:p>
                      <a:pPr algn="l"/>
                      <a:r>
                        <a:rPr lang="it-IT" sz="1800" b="1" dirty="0"/>
                        <a:t>Evento</a:t>
                      </a:r>
                      <a:endParaRPr lang="en-US" sz="1800" b="1" dirty="0"/>
                    </a:p>
                  </a:txBody>
                  <a:tcPr>
                    <a:solidFill>
                      <a:srgbClr val="4472C4"/>
                    </a:solidFill>
                  </a:tcPr>
                </a:tc>
                <a:tc>
                  <a:txBody>
                    <a:bodyPr/>
                    <a:lstStyle/>
                    <a:p>
                      <a:pPr algn="l"/>
                      <a:r>
                        <a:rPr lang="it-IT" sz="1800" b="1" dirty="0"/>
                        <a:t>Azione</a:t>
                      </a:r>
                      <a:endParaRPr lang="en-US" sz="1800" b="1" dirty="0"/>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dirty="0"/>
                        <a:t>Index -&gt; login </a:t>
                      </a:r>
                      <a:r>
                        <a:rPr lang="it-IT" sz="1600" dirty="0" err="1"/>
                        <a:t>form</a:t>
                      </a:r>
                      <a:r>
                        <a:rPr lang="it-IT" sz="1600" dirty="0"/>
                        <a:t> -&gt; </a:t>
                      </a:r>
                      <a:r>
                        <a:rPr lang="it-IT" sz="1600" dirty="0" err="1"/>
                        <a:t>submit</a:t>
                      </a:r>
                      <a:endParaRPr lang="en-US" sz="1600" dirty="0"/>
                    </a:p>
                  </a:txBody>
                  <a:tcPr/>
                </a:tc>
                <a:tc>
                  <a:txBody>
                    <a:bodyPr/>
                    <a:lstStyle/>
                    <a:p>
                      <a:r>
                        <a:rPr lang="it-IT" sz="1600" dirty="0"/>
                        <a:t>Funzione </a:t>
                      </a:r>
                      <a:r>
                        <a:rPr lang="it-IT" sz="1600" dirty="0" err="1"/>
                        <a:t>makeCall</a:t>
                      </a:r>
                      <a:endParaRPr lang="en-US" sz="1600" dirty="0"/>
                    </a:p>
                  </a:txBody>
                  <a:tcPr/>
                </a:tc>
                <a:tc>
                  <a:txBody>
                    <a:bodyPr/>
                    <a:lstStyle/>
                    <a:p>
                      <a:r>
                        <a:rPr lang="it-IT" sz="1600" dirty="0"/>
                        <a:t>POST username, password</a:t>
                      </a:r>
                      <a:endParaRPr lang="en-US" sz="1600" dirty="0"/>
                    </a:p>
                  </a:txBody>
                  <a:tcPr/>
                </a:tc>
                <a:tc>
                  <a:txBody>
                    <a:bodyPr/>
                    <a:lstStyle/>
                    <a:p>
                      <a:r>
                        <a:rPr lang="it-IT" sz="1600" dirty="0" err="1"/>
                        <a:t>CheckLogin</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4037159941"/>
                  </a:ext>
                </a:extLst>
              </a:tr>
              <a:tr h="533576">
                <a:tc>
                  <a:txBody>
                    <a:bodyPr/>
                    <a:lstStyle/>
                    <a:p>
                      <a:r>
                        <a:rPr lang="it-IT" sz="1600" dirty="0"/>
                        <a:t>home -&gt; load</a:t>
                      </a:r>
                      <a:endParaRPr lang="en-US" sz="1600" dirty="0"/>
                    </a:p>
                  </a:txBody>
                  <a:tcPr/>
                </a:tc>
                <a:tc>
                  <a:txBody>
                    <a:bodyPr/>
                    <a:lstStyle/>
                    <a:p>
                      <a:r>
                        <a:rPr lang="it-IT" sz="1600" dirty="0"/>
                        <a:t>Funzione </a:t>
                      </a:r>
                      <a:r>
                        <a:rPr lang="it-IT" sz="1600" dirty="0" err="1"/>
                        <a:t>pageOrchestrator</a:t>
                      </a:r>
                      <a:endParaRPr lang="en-US" sz="1600" dirty="0"/>
                    </a:p>
                  </a:txBody>
                  <a:tcPr/>
                </a:tc>
                <a:tc>
                  <a:txBody>
                    <a:bodyPr/>
                    <a:lstStyle/>
                    <a:p>
                      <a:r>
                        <a:rPr lang="it-IT" sz="1600" dirty="0"/>
                        <a:t>GET</a:t>
                      </a:r>
                      <a:endParaRPr lang="en-US" sz="1600" dirty="0"/>
                    </a:p>
                  </a:txBody>
                  <a:tcPr/>
                </a:tc>
                <a:tc>
                  <a:txBody>
                    <a:bodyPr/>
                    <a:lstStyle/>
                    <a:p>
                      <a:r>
                        <a:rPr lang="it-IT" sz="1600" dirty="0" err="1"/>
                        <a:t>GetCategories</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2515920584"/>
                  </a:ext>
                </a:extLst>
              </a:tr>
              <a:tr h="533576">
                <a:tc>
                  <a:txBody>
                    <a:bodyPr/>
                    <a:lstStyle/>
                    <a:p>
                      <a:r>
                        <a:rPr lang="it-IT" sz="1600" dirty="0"/>
                        <a:t>home -&gt; elenco categorie -&gt; sposta categoria (</a:t>
                      </a:r>
                      <a:r>
                        <a:rPr lang="it-IT" sz="1600" dirty="0" err="1"/>
                        <a:t>drag&amp;drop</a:t>
                      </a:r>
                      <a:r>
                        <a:rPr lang="it-IT" sz="1600" dirty="0"/>
                        <a:t>) -&gt; Conferma/Cancella</a:t>
                      </a:r>
                      <a:endParaRPr lang="en-US" sz="1600" dirty="0"/>
                    </a:p>
                  </a:txBody>
                  <a:tcPr/>
                </a:tc>
                <a:tc>
                  <a:txBody>
                    <a:bodyPr/>
                    <a:lstStyle/>
                    <a:p>
                      <a:r>
                        <a:rPr lang="it-IT" sz="1600" dirty="0"/>
                        <a:t>Aggiorna </a:t>
                      </a:r>
                      <a:r>
                        <a:rPr lang="it-IT" sz="1600" dirty="0" err="1"/>
                        <a:t>view</a:t>
                      </a:r>
                      <a:endParaRPr lang="en-US" sz="1600" dirty="0"/>
                    </a:p>
                  </a:txBody>
                  <a:tcPr/>
                </a:tc>
                <a:tc>
                  <a:txBody>
                    <a:bodyPr/>
                    <a:lstStyle/>
                    <a:p>
                      <a:r>
                        <a:rPr lang="it-IT" sz="1600" dirty="0"/>
                        <a:t>-</a:t>
                      </a:r>
                      <a:endParaRPr lang="en-US" sz="1600" dirty="0"/>
                    </a:p>
                  </a:txBody>
                  <a:tcPr/>
                </a:tc>
                <a:tc>
                  <a:txBody>
                    <a:bodyPr/>
                    <a:lstStyle/>
                    <a:p>
                      <a:r>
                        <a:rPr lang="it-IT" sz="1600" dirty="0"/>
                        <a:t>-</a:t>
                      </a:r>
                      <a:endParaRPr lang="en-US" sz="1600" dirty="0"/>
                    </a:p>
                  </a:txBody>
                  <a:tcPr/>
                </a:tc>
                <a:extLst>
                  <a:ext uri="{0D108BD9-81ED-4DB2-BD59-A6C34878D82A}">
                    <a16:rowId xmlns:a16="http://schemas.microsoft.com/office/drawing/2014/main" val="2033892339"/>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t>home -&gt; bottone Salva</a:t>
                      </a:r>
                      <a:endParaRPr lang="en-US" sz="1600" dirty="0"/>
                    </a:p>
                    <a:p>
                      <a:endParaRPr lang="en-US" sz="1600" dirty="0"/>
                    </a:p>
                  </a:txBody>
                  <a:tcPr/>
                </a:tc>
                <a:tc>
                  <a:txBody>
                    <a:bodyPr/>
                    <a:lstStyle/>
                    <a:p>
                      <a:r>
                        <a:rPr lang="it-IT" sz="1600" dirty="0"/>
                        <a:t>Funzione </a:t>
                      </a:r>
                      <a:r>
                        <a:rPr lang="it-IT" sz="1600" dirty="0" err="1"/>
                        <a:t>makeCall</a:t>
                      </a:r>
                      <a:endParaRPr lang="en-US" sz="1600" dirty="0"/>
                    </a:p>
                  </a:txBody>
                  <a:tcPr/>
                </a:tc>
                <a:tc>
                  <a:txBody>
                    <a:bodyPr/>
                    <a:lstStyle/>
                    <a:p>
                      <a:r>
                        <a:rPr lang="it-IT" sz="1600" dirty="0"/>
                        <a:t>POST </a:t>
                      </a:r>
                      <a:r>
                        <a:rPr lang="it-IT" sz="1600" dirty="0" err="1"/>
                        <a:t>categoryUpdateArray</a:t>
                      </a:r>
                      <a:endParaRPr lang="en-US" sz="1600" dirty="0"/>
                    </a:p>
                  </a:txBody>
                  <a:tcPr/>
                </a:tc>
                <a:tc>
                  <a:txBody>
                    <a:bodyPr/>
                    <a:lstStyle/>
                    <a:p>
                      <a:r>
                        <a:rPr lang="it-IT" sz="1600" dirty="0" err="1"/>
                        <a:t>UpdateCategories</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2846424503"/>
                  </a:ext>
                </a:extLst>
              </a:tr>
              <a:tr h="483908">
                <a:tc>
                  <a:txBody>
                    <a:bodyPr/>
                    <a:lstStyle/>
                    <a:p>
                      <a:r>
                        <a:rPr lang="it-IT" sz="1600" dirty="0" err="1"/>
                        <a:t>form</a:t>
                      </a:r>
                      <a:r>
                        <a:rPr lang="it-IT" sz="1600" dirty="0"/>
                        <a:t> Nuova categoria</a:t>
                      </a:r>
                      <a:endParaRPr lang="en-US" sz="1600" dirty="0"/>
                    </a:p>
                  </a:txBody>
                  <a:tcPr/>
                </a:tc>
                <a:tc>
                  <a:txBody>
                    <a:bodyPr/>
                    <a:lstStyle/>
                    <a:p>
                      <a:r>
                        <a:rPr lang="it-IT" sz="1600" dirty="0"/>
                        <a:t>Funzione </a:t>
                      </a:r>
                      <a:r>
                        <a:rPr lang="it-IT" sz="1600" dirty="0" err="1"/>
                        <a:t>makeCall</a:t>
                      </a:r>
                      <a:endParaRPr lang="en-US" sz="1600" dirty="0"/>
                    </a:p>
                  </a:txBody>
                  <a:tcPr/>
                </a:tc>
                <a:tc>
                  <a:txBody>
                    <a:bodyPr/>
                    <a:lstStyle/>
                    <a:p>
                      <a:r>
                        <a:rPr lang="it-IT" sz="1600" dirty="0"/>
                        <a:t>POST (nome nuova categoria, id padre)</a:t>
                      </a:r>
                      <a:endParaRPr lang="en-US" sz="1600" dirty="0"/>
                    </a:p>
                  </a:txBody>
                  <a:tcPr/>
                </a:tc>
                <a:tc>
                  <a:txBody>
                    <a:bodyPr/>
                    <a:lstStyle/>
                    <a:p>
                      <a:r>
                        <a:rPr lang="it-IT" sz="1600" dirty="0" err="1"/>
                        <a:t>CreateCategory</a:t>
                      </a:r>
                      <a:r>
                        <a:rPr lang="it-IT" sz="1600" dirty="0"/>
                        <a:t> (</a:t>
                      </a:r>
                      <a:r>
                        <a:rPr lang="it-IT" sz="1600" dirty="0" err="1"/>
                        <a:t>servlet</a:t>
                      </a:r>
                      <a:r>
                        <a:rPr lang="it-IT" sz="1600" dirty="0"/>
                        <a:t>)</a:t>
                      </a:r>
                      <a:endParaRPr lang="en-US" sz="1600" dirty="0"/>
                    </a:p>
                  </a:txBody>
                  <a:tcPr/>
                </a:tc>
                <a:extLst>
                  <a:ext uri="{0D108BD9-81ED-4DB2-BD59-A6C34878D82A}">
                    <a16:rowId xmlns:a16="http://schemas.microsoft.com/office/drawing/2014/main" val="1983859463"/>
                  </a:ext>
                </a:extLst>
              </a:tr>
              <a:tr h="533576">
                <a:tc>
                  <a:txBody>
                    <a:bodyPr/>
                    <a:lstStyle/>
                    <a:p>
                      <a:r>
                        <a:rPr lang="it-IT" sz="1600" dirty="0"/>
                        <a:t>logout</a:t>
                      </a:r>
                      <a:endParaRPr lang="en-US" sz="1600" dirty="0"/>
                    </a:p>
                  </a:txBody>
                  <a:tcPr/>
                </a:tc>
                <a:tc>
                  <a:txBody>
                    <a:bodyPr/>
                    <a:lstStyle/>
                    <a:p>
                      <a:r>
                        <a:rPr lang="it-IT" sz="1600" dirty="0"/>
                        <a:t>-</a:t>
                      </a:r>
                      <a:endParaRPr lang="en-US" sz="1600" dirty="0"/>
                    </a:p>
                  </a:txBody>
                  <a:tcPr/>
                </a:tc>
                <a:tc>
                  <a:txBody>
                    <a:bodyPr/>
                    <a:lstStyle/>
                    <a:p>
                      <a:r>
                        <a:rPr lang="it-IT" sz="1600" dirty="0"/>
                        <a:t>GET</a:t>
                      </a:r>
                      <a:endParaRPr lang="en-US" sz="1600" dirty="0"/>
                    </a:p>
                  </a:txBody>
                  <a:tcPr/>
                </a:tc>
                <a:tc>
                  <a:txBody>
                    <a:bodyPr/>
                    <a:lstStyle/>
                    <a:p>
                      <a:r>
                        <a:rPr lang="it-IT" sz="1600" dirty="0"/>
                        <a:t>Logout (</a:t>
                      </a:r>
                      <a:r>
                        <a:rPr lang="it-IT" sz="1600" dirty="0" err="1"/>
                        <a:t>servlet</a:t>
                      </a:r>
                      <a:r>
                        <a:rPr lang="it-IT" sz="1600" dirty="0"/>
                        <a:t>)</a:t>
                      </a:r>
                      <a:endParaRPr lang="en-US" sz="1600" dirty="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51BEBC96-17C5-4A90-849B-764199B1954B}"/>
              </a:ext>
            </a:extLst>
          </p:cNvPr>
          <p:cNvSpPr/>
          <p:nvPr/>
        </p:nvSpPr>
        <p:spPr>
          <a:xfrm>
            <a:off x="7753642" y="365124"/>
            <a:ext cx="3600158" cy="73215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sym typeface="Wingdings" panose="05000000000000000000" pitchFamily="2" charset="2"/>
              </a:rPr>
              <a:t> </a:t>
            </a:r>
            <a:r>
              <a:rPr lang="en-US" sz="1600" dirty="0" err="1">
                <a:solidFill>
                  <a:schemeClr val="tx1"/>
                </a:solidFill>
              </a:rPr>
              <a:t>makeCall</a:t>
            </a:r>
            <a:r>
              <a:rPr lang="en-US" sz="1600" dirty="0">
                <a:solidFill>
                  <a:schemeClr val="tx1"/>
                </a:solidFill>
              </a:rPr>
              <a:t> indica una </a:t>
            </a:r>
            <a:r>
              <a:rPr lang="en-US" sz="1600" dirty="0" err="1">
                <a:solidFill>
                  <a:schemeClr val="tx1"/>
                </a:solidFill>
              </a:rPr>
              <a:t>funzione</a:t>
            </a:r>
            <a:r>
              <a:rPr lang="en-US" sz="1600" dirty="0">
                <a:solidFill>
                  <a:schemeClr val="tx1"/>
                </a:solidFill>
              </a:rPr>
              <a:t> </a:t>
            </a:r>
            <a:r>
              <a:rPr lang="en-US" sz="1600" dirty="0" err="1">
                <a:solidFill>
                  <a:schemeClr val="tx1"/>
                </a:solidFill>
              </a:rPr>
              <a:t>che</a:t>
            </a:r>
            <a:r>
              <a:rPr lang="en-US" sz="1600" dirty="0">
                <a:solidFill>
                  <a:schemeClr val="tx1"/>
                </a:solidFill>
              </a:rPr>
              <a:t> fa una </a:t>
            </a:r>
            <a:r>
              <a:rPr lang="en-US" sz="1600" dirty="0" err="1">
                <a:solidFill>
                  <a:schemeClr val="tx1"/>
                </a:solidFill>
              </a:rPr>
              <a:t>chiamata</a:t>
            </a:r>
            <a:r>
              <a:rPr lang="en-US" sz="1600" dirty="0">
                <a:solidFill>
                  <a:schemeClr val="tx1"/>
                </a:solidFill>
              </a:rPr>
              <a:t> </a:t>
            </a:r>
            <a:r>
              <a:rPr lang="en-US" sz="1600" dirty="0" err="1">
                <a:solidFill>
                  <a:schemeClr val="tx1"/>
                </a:solidFill>
              </a:rPr>
              <a:t>asincrona</a:t>
            </a:r>
            <a:r>
              <a:rPr lang="en-US" sz="1600" dirty="0">
                <a:solidFill>
                  <a:schemeClr val="tx1"/>
                </a:solidFill>
              </a:rPr>
              <a:t> al  server</a:t>
            </a:r>
          </a:p>
        </p:txBody>
      </p:sp>
    </p:spTree>
    <p:extLst>
      <p:ext uri="{BB962C8B-B14F-4D97-AF65-F5344CB8AC3E}">
        <p14:creationId xmlns:p14="http://schemas.microsoft.com/office/powerpoint/2010/main" val="357997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Server side: DAO &amp; model </a:t>
            </a:r>
            <a:r>
              <a:rPr lang="it-IT" dirty="0" err="1"/>
              <a:t>object</a:t>
            </a:r>
            <a:endParaRPr lang="it-IT" dirty="0"/>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a:xfrm>
            <a:off x="838200" y="1276667"/>
            <a:ext cx="4352778" cy="4900296"/>
          </a:xfrm>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pPr lvl="1"/>
            <a:r>
              <a:rPr lang="it-IT" dirty="0" err="1"/>
              <a:t>CategoryUpdate</a:t>
            </a:r>
            <a:endParaRPr lang="it-IT" dirty="0"/>
          </a:p>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GetCategories</a:t>
            </a:r>
            <a:endParaRPr lang="it-IT" dirty="0"/>
          </a:p>
          <a:p>
            <a:pPr lvl="1"/>
            <a:r>
              <a:rPr lang="it-IT" dirty="0" err="1"/>
              <a:t>UpdateCategories</a:t>
            </a:r>
            <a:endParaRPr lang="it-IT" dirty="0"/>
          </a:p>
          <a:p>
            <a:pPr lvl="1"/>
            <a:r>
              <a:rPr lang="it-IT" dirty="0"/>
              <a:t>Logout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5190978" y="1276667"/>
            <a:ext cx="6162822" cy="4900296"/>
          </a:xfrm>
        </p:spPr>
        <p:txBody>
          <a:bodyPr>
            <a:normAutofit fontScale="92500" lnSpcReduction="10000"/>
          </a:bodyPr>
          <a:lstStyle/>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a:p>
            <a:endParaRPr lang="it-IT" dirty="0"/>
          </a:p>
          <a:p>
            <a:pPr lvl="1"/>
            <a:endParaRPr lang="it-IT" dirty="0"/>
          </a:p>
        </p:txBody>
      </p:sp>
    </p:spTree>
    <p:extLst>
      <p:ext uri="{BB962C8B-B14F-4D97-AF65-F5344CB8AC3E}">
        <p14:creationId xmlns:p14="http://schemas.microsoft.com/office/powerpoint/2010/main" val="42334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dirty="0"/>
              <a:t>Client side: view &amp; view component</a:t>
            </a:r>
            <a:endParaRPr lang="it-IT" dirty="0"/>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2">
            <a:normAutofit fontScale="92500" lnSpcReduction="20000"/>
          </a:bodyPr>
          <a:lstStyle/>
          <a:p>
            <a:r>
              <a:rPr lang="it-IT" dirty="0"/>
              <a:t>index</a:t>
            </a:r>
          </a:p>
          <a:p>
            <a:pPr lvl="1"/>
            <a:r>
              <a:rPr lang="it-IT" dirty="0"/>
              <a:t>Login </a:t>
            </a:r>
            <a:r>
              <a:rPr lang="it-IT" dirty="0" err="1"/>
              <a:t>form</a:t>
            </a:r>
            <a:endParaRPr lang="it-IT" dirty="0"/>
          </a:p>
          <a:p>
            <a:pPr lvl="2"/>
            <a:r>
              <a:rPr lang="it-IT" dirty="0"/>
              <a:t>gestione della </a:t>
            </a:r>
            <a:r>
              <a:rPr lang="it-IT" dirty="0" err="1"/>
              <a:t>submit</a:t>
            </a:r>
            <a:r>
              <a:rPr lang="it-IT" dirty="0"/>
              <a:t> e degli errori</a:t>
            </a:r>
          </a:p>
          <a:p>
            <a:r>
              <a:rPr lang="it-IT" dirty="0"/>
              <a:t>home</a:t>
            </a:r>
          </a:p>
          <a:p>
            <a:pPr lvl="1"/>
            <a:r>
              <a:rPr lang="it-IT" dirty="0" err="1"/>
              <a:t>CategoriesList</a:t>
            </a:r>
            <a:endParaRPr lang="it-IT" dirty="0"/>
          </a:p>
          <a:p>
            <a:pPr lvl="2"/>
            <a:r>
              <a:rPr lang="it-IT" dirty="0"/>
              <a:t>reset(): imposta le condizioni di iniziali visibilità dei componenti</a:t>
            </a:r>
          </a:p>
          <a:p>
            <a:pPr lvl="2"/>
            <a:r>
              <a:rPr lang="it-IT" dirty="0"/>
              <a:t>show(): richiede al server i dati delle categorie</a:t>
            </a:r>
          </a:p>
          <a:p>
            <a:pPr lvl="2"/>
            <a:r>
              <a:rPr lang="it-IT" dirty="0" err="1"/>
              <a:t>registerEvents</a:t>
            </a:r>
            <a:r>
              <a:rPr lang="it-IT" dirty="0"/>
              <a:t>(): associa al componente le funzioni per gestirne gli eventi</a:t>
            </a:r>
          </a:p>
          <a:p>
            <a:pPr lvl="2"/>
            <a:r>
              <a:rPr lang="it-IT" dirty="0"/>
              <a:t>update(): riceve i dati dal server e aggiorna la lista delle categorie</a:t>
            </a:r>
          </a:p>
          <a:p>
            <a:pPr lvl="1"/>
            <a:r>
              <a:rPr lang="it-IT" dirty="0" err="1"/>
              <a:t>CategoryForm</a:t>
            </a:r>
            <a:endParaRPr lang="it-IT" dirty="0"/>
          </a:p>
          <a:p>
            <a:pPr lvl="2"/>
            <a:r>
              <a:rPr lang="it-IT" dirty="0"/>
              <a:t>reset(): imposta le condizioni di iniziali visibilità</a:t>
            </a:r>
          </a:p>
          <a:p>
            <a:pPr lvl="2"/>
            <a:r>
              <a:rPr lang="it-IT" dirty="0" err="1"/>
              <a:t>registerEvents</a:t>
            </a:r>
            <a:r>
              <a:rPr lang="it-IT" dirty="0"/>
              <a:t>(): associa al componente le funzioni per gestirne gli eventi</a:t>
            </a:r>
          </a:p>
          <a:p>
            <a:pPr lvl="2"/>
            <a:r>
              <a:rPr lang="it-IT" dirty="0"/>
              <a:t>show(): richiede al server i dati delle categorie</a:t>
            </a:r>
          </a:p>
          <a:p>
            <a:pPr lvl="2"/>
            <a:r>
              <a:rPr lang="it-IT" dirty="0"/>
              <a:t>update(): riceve i dati dal server e aggiorna la lista dei possibili padri</a:t>
            </a:r>
          </a:p>
          <a:p>
            <a:pPr lvl="1"/>
            <a:r>
              <a:rPr lang="it-IT" dirty="0" err="1"/>
              <a:t>UpdateModal</a:t>
            </a:r>
            <a:endParaRPr lang="it-IT" dirty="0"/>
          </a:p>
          <a:p>
            <a:pPr lvl="2"/>
            <a:r>
              <a:rPr lang="it-IT" dirty="0"/>
              <a:t>show(): imposta le condizioni di visibilità successive al drop</a:t>
            </a:r>
          </a:p>
          <a:p>
            <a:pPr lvl="2"/>
            <a:r>
              <a:rPr lang="it-IT" dirty="0" err="1"/>
              <a:t>close</a:t>
            </a:r>
            <a:r>
              <a:rPr lang="it-IT" dirty="0"/>
              <a:t>(): imposta le condizioni di visibilità successive all’annullamento dello spostamento</a:t>
            </a:r>
          </a:p>
          <a:p>
            <a:pPr lvl="2"/>
            <a:r>
              <a:rPr lang="it-IT" dirty="0" err="1"/>
              <a:t>confirm</a:t>
            </a:r>
            <a:r>
              <a:rPr lang="it-IT" dirty="0"/>
              <a:t>(): sposta la nuova categoria successivamente a un drop legittimo</a:t>
            </a:r>
          </a:p>
          <a:p>
            <a:pPr lvl="2"/>
            <a:r>
              <a:rPr lang="it-IT" dirty="0"/>
              <a:t>reset(): imposta le condizioni di iniziali visibilità</a:t>
            </a:r>
          </a:p>
          <a:p>
            <a:pPr lvl="1"/>
            <a:r>
              <a:rPr lang="it-IT" dirty="0" err="1"/>
              <a:t>PersonalMessage</a:t>
            </a:r>
            <a:endParaRPr lang="it-IT" dirty="0"/>
          </a:p>
          <a:p>
            <a:pPr lvl="2"/>
            <a:r>
              <a:rPr lang="it-IT" dirty="0"/>
              <a:t>show(): mostra nome e cognome dell’utente corrente, in alto a sinistra</a:t>
            </a:r>
          </a:p>
        </p:txBody>
      </p:sp>
    </p:spTree>
    <p:extLst>
      <p:ext uri="{BB962C8B-B14F-4D97-AF65-F5344CB8AC3E}">
        <p14:creationId xmlns:p14="http://schemas.microsoft.com/office/powerpoint/2010/main" val="91687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dirty="0" err="1"/>
              <a:t>Gestione</a:t>
            </a:r>
            <a:r>
              <a:rPr lang="en-US" dirty="0"/>
              <a:t> del </a:t>
            </a:r>
            <a:r>
              <a:rPr lang="en-US" dirty="0" err="1"/>
              <a:t>ciclo</a:t>
            </a:r>
            <a:r>
              <a:rPr lang="en-US" dirty="0"/>
              <a:t> di vita</a:t>
            </a:r>
            <a:endParaRPr lang="it-IT" dirty="0"/>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1">
            <a:normAutofit/>
          </a:bodyPr>
          <a:lstStyle/>
          <a:p>
            <a:pPr lvl="1"/>
            <a:r>
              <a:rPr lang="it-IT" dirty="0" err="1"/>
              <a:t>PageOrchestrator</a:t>
            </a:r>
            <a:endParaRPr lang="it-IT" dirty="0"/>
          </a:p>
          <a:p>
            <a:pPr lvl="2"/>
            <a:r>
              <a:rPr lang="it-IT" dirty="0"/>
              <a:t>start(): crea e inizializza il personal </a:t>
            </a:r>
            <a:r>
              <a:rPr lang="it-IT" dirty="0" err="1"/>
              <a:t>message</a:t>
            </a:r>
            <a:r>
              <a:rPr lang="it-IT" dirty="0"/>
              <a:t>, la lista delle categorie, la </a:t>
            </a:r>
            <a:r>
              <a:rPr lang="it-IT" dirty="0" err="1"/>
              <a:t>form</a:t>
            </a:r>
            <a:r>
              <a:rPr lang="it-IT" dirty="0"/>
              <a:t> per la nuova categoria e la modale dell’update</a:t>
            </a:r>
          </a:p>
          <a:p>
            <a:pPr lvl="2"/>
            <a:r>
              <a:rPr lang="it-IT" dirty="0" err="1"/>
              <a:t>refresh</a:t>
            </a:r>
            <a:r>
              <a:rPr lang="it-IT" dirty="0"/>
              <a:t>(): resetta e mostra la lista delle categorie e il </a:t>
            </a:r>
            <a:r>
              <a:rPr lang="it-IT" dirty="0" err="1"/>
              <a:t>form</a:t>
            </a:r>
            <a:r>
              <a:rPr lang="it-IT" dirty="0"/>
              <a:t> per la creazione della nuova categoria, e resetta la modale dell’update (ma non il personal </a:t>
            </a:r>
            <a:r>
              <a:rPr lang="it-IT" dirty="0" err="1"/>
              <a:t>message</a:t>
            </a:r>
            <a:r>
              <a:rPr lang="it-IT" dirty="0"/>
              <a:t>)</a:t>
            </a:r>
          </a:p>
        </p:txBody>
      </p:sp>
    </p:spTree>
    <p:extLst>
      <p:ext uri="{BB962C8B-B14F-4D97-AF65-F5344CB8AC3E}">
        <p14:creationId xmlns:p14="http://schemas.microsoft.com/office/powerpoint/2010/main" val="145735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52534"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 + index.js</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947594" y="1546933"/>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699013" y="1550008"/>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6448848" y="1540782"/>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8200267" y="1550008"/>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r>
              <a:rPr lang="es-419" sz="1400" b="1" dirty="0">
                <a:solidFill>
                  <a:schemeClr val="dk1"/>
                </a:solidFill>
                <a:latin typeface="Calibri"/>
                <a:ea typeface="Calibri"/>
                <a:cs typeface="Calibri"/>
                <a:sym typeface="Calibri"/>
              </a:rPr>
              <a:t> </a:t>
            </a:r>
            <a:r>
              <a:rPr lang="es-419" sz="1400" b="1" dirty="0" err="1">
                <a:solidFill>
                  <a:schemeClr val="dk1"/>
                </a:solidFill>
                <a:latin typeface="Calibri"/>
                <a:ea typeface="Calibri"/>
                <a:cs typeface="Calibri"/>
                <a:sym typeface="Calibri"/>
              </a:rPr>
              <a:t>storage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65305" y="198573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550568" y="1982659"/>
            <a:ext cx="0" cy="4544163"/>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flipH="1">
            <a:off x="5319410" y="1976508"/>
            <a:ext cx="7439"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7057452" y="1976508"/>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920931" y="1976508"/>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505954"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2356186" y="3500255"/>
            <a:ext cx="2374383" cy="21064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1787615" y="275494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1775021" y="3483436"/>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4948106" y="2832785"/>
            <a:ext cx="727858" cy="20402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3648696" y="2869388"/>
            <a:ext cx="15038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6884153" y="4376844"/>
            <a:ext cx="343740" cy="179863"/>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flipV="1">
            <a:off x="3640721" y="4466776"/>
            <a:ext cx="3300668" cy="51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8690057" y="5396901"/>
            <a:ext cx="435727" cy="1789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78880"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751544" y="2307473"/>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AJAX POST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1828498" y="3486895"/>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400</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89697" y="2492212"/>
            <a:ext cx="666012" cy="6353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click</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submit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button</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3612349" y="4007683"/>
            <a:ext cx="2649520" cy="41216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p>
        </p:txBody>
      </p:sp>
      <p:sp>
        <p:nvSpPr>
          <p:cNvPr id="38" name="Google Shape;150;p28">
            <a:extLst>
              <a:ext uri="{FF2B5EF4-FFF2-40B4-BE49-F238E27FC236}">
                <a16:creationId xmlns:a16="http://schemas.microsoft.com/office/drawing/2014/main" id="{E34904F0-8688-497B-BEF3-B405FD591A9F}"/>
              </a:ext>
            </a:extLst>
          </p:cNvPr>
          <p:cNvSpPr/>
          <p:nvPr/>
        </p:nvSpPr>
        <p:spPr>
          <a:xfrm>
            <a:off x="10128258" y="365125"/>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dirty="0">
                <a:solidFill>
                  <a:schemeClr val="dk1"/>
                </a:solidFill>
                <a:latin typeface="Calibri"/>
                <a:ea typeface="Calibri"/>
                <a:cs typeface="Calibri"/>
                <a:sym typeface="Calibri"/>
              </a:rPr>
              <a:t>Server </a:t>
            </a:r>
            <a:r>
              <a:rPr lang="es-419" sz="1400" b="1" i="1" dirty="0" err="1">
                <a:solidFill>
                  <a:schemeClr val="dk1"/>
                </a:solidFill>
                <a:latin typeface="Calibri"/>
                <a:ea typeface="Calibri"/>
                <a:cs typeface="Calibri"/>
                <a:sym typeface="Calibri"/>
              </a:rPr>
              <a:t>side</a:t>
            </a:r>
            <a:endParaRPr sz="1800" b="1" i="1" dirty="0">
              <a:solidFill>
                <a:schemeClr val="dk1"/>
              </a:solidFill>
              <a:latin typeface="Calibri"/>
              <a:ea typeface="Calibri"/>
              <a:cs typeface="Calibri"/>
              <a:sym typeface="Calibri"/>
            </a:endParaRPr>
          </a:p>
        </p:txBody>
      </p:sp>
      <p:sp>
        <p:nvSpPr>
          <p:cNvPr id="49" name="Google Shape;150;p28">
            <a:extLst>
              <a:ext uri="{FF2B5EF4-FFF2-40B4-BE49-F238E27FC236}">
                <a16:creationId xmlns:a16="http://schemas.microsoft.com/office/drawing/2014/main" id="{5AE749A6-1A2F-46E1-90E9-3D04AC491AC2}"/>
              </a:ext>
            </a:extLst>
          </p:cNvPr>
          <p:cNvSpPr/>
          <p:nvPr/>
        </p:nvSpPr>
        <p:spPr>
          <a:xfrm>
            <a:off x="8758156" y="365125"/>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dirty="0">
                <a:solidFill>
                  <a:schemeClr val="dk1"/>
                </a:solidFill>
                <a:latin typeface="Calibri"/>
                <a:ea typeface="Calibri"/>
                <a:cs typeface="Calibri"/>
                <a:sym typeface="Calibri"/>
              </a:rPr>
              <a:t>Client </a:t>
            </a:r>
            <a:r>
              <a:rPr lang="es-419" sz="1400" b="1" i="1" dirty="0" err="1">
                <a:solidFill>
                  <a:schemeClr val="dk1"/>
                </a:solidFill>
                <a:latin typeface="Calibri"/>
                <a:ea typeface="Calibri"/>
                <a:cs typeface="Calibri"/>
                <a:sym typeface="Calibri"/>
              </a:rPr>
              <a:t>Side</a:t>
            </a:r>
            <a:endParaRPr sz="1800" b="1" i="1" dirty="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10084207" y="1540782"/>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Window</a:t>
            </a:r>
            <a:endParaRPr sz="1800" b="1" dirty="0">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10798623"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9360F3-0DD1-48C6-9833-D1C34E246ED0}"/>
              </a:ext>
            </a:extLst>
          </p:cNvPr>
          <p:cNvCxnSpPr>
            <a:cxnSpLocks/>
          </p:cNvCxnSpPr>
          <p:nvPr/>
        </p:nvCxnSpPr>
        <p:spPr>
          <a:xfrm flipH="1">
            <a:off x="3648696" y="3083125"/>
            <a:ext cx="1503822" cy="0"/>
          </a:xfrm>
          <a:prstGeom prst="straightConnector1">
            <a:avLst/>
          </a:prstGeom>
          <a:ln w="381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4CC0EAF-48DB-4549-B877-2FF754E55B5B}"/>
              </a:ext>
            </a:extLst>
          </p:cNvPr>
          <p:cNvCxnSpPr>
            <a:cxnSpLocks/>
          </p:cNvCxnSpPr>
          <p:nvPr/>
        </p:nvCxnSpPr>
        <p:spPr>
          <a:xfrm flipH="1">
            <a:off x="1768992" y="4046570"/>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Google Shape;225;p34">
            <a:extLst>
              <a:ext uri="{FF2B5EF4-FFF2-40B4-BE49-F238E27FC236}">
                <a16:creationId xmlns:a16="http://schemas.microsoft.com/office/drawing/2014/main" id="{EF3B7D4A-D7E2-4897-89D3-54CB3FB5F0FF}"/>
              </a:ext>
            </a:extLst>
          </p:cNvPr>
          <p:cNvSpPr txBox="1"/>
          <p:nvPr/>
        </p:nvSpPr>
        <p:spPr>
          <a:xfrm>
            <a:off x="1822469" y="4050029"/>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401</a:t>
            </a:r>
            <a:endParaRPr sz="1200" dirty="0">
              <a:solidFill>
                <a:schemeClr val="dk1"/>
              </a:solidFill>
              <a:latin typeface="Calibri"/>
              <a:ea typeface="Calibri"/>
              <a:cs typeface="Calibri"/>
              <a:sym typeface="Calibri"/>
            </a:endParaRPr>
          </a:p>
        </p:txBody>
      </p:sp>
      <p:sp>
        <p:nvSpPr>
          <p:cNvPr id="58" name="Google Shape;225;p34">
            <a:extLst>
              <a:ext uri="{FF2B5EF4-FFF2-40B4-BE49-F238E27FC236}">
                <a16:creationId xmlns:a16="http://schemas.microsoft.com/office/drawing/2014/main" id="{E05135A8-5411-4145-80F7-AADD9D5DA664}"/>
              </a:ext>
            </a:extLst>
          </p:cNvPr>
          <p:cNvSpPr txBox="1"/>
          <p:nvPr/>
        </p:nvSpPr>
        <p:spPr>
          <a:xfrm>
            <a:off x="3588726" y="2422985"/>
            <a:ext cx="156378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59" name="Google Shape;225;p34">
            <a:extLst>
              <a:ext uri="{FF2B5EF4-FFF2-40B4-BE49-F238E27FC236}">
                <a16:creationId xmlns:a16="http://schemas.microsoft.com/office/drawing/2014/main" id="{1DDAF20A-15F6-42FB-ACE5-43606556F2A8}"/>
              </a:ext>
            </a:extLst>
          </p:cNvPr>
          <p:cNvSpPr txBox="1"/>
          <p:nvPr/>
        </p:nvSpPr>
        <p:spPr>
          <a:xfrm>
            <a:off x="4299455" y="3049140"/>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4DA13021-7BB4-464E-9ECB-8DE194DDA2DD}"/>
              </a:ext>
            </a:extLst>
          </p:cNvPr>
          <p:cNvCxnSpPr>
            <a:cxnSpLocks/>
          </p:cNvCxnSpPr>
          <p:nvPr/>
        </p:nvCxnSpPr>
        <p:spPr>
          <a:xfrm flipH="1">
            <a:off x="1768736" y="4620121"/>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F760D19-9C31-414F-848D-7E09B7C4C0B6}"/>
              </a:ext>
            </a:extLst>
          </p:cNvPr>
          <p:cNvSpPr txBox="1"/>
          <p:nvPr/>
        </p:nvSpPr>
        <p:spPr>
          <a:xfrm>
            <a:off x="1822213" y="4623580"/>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200</a:t>
            </a:r>
            <a:endParaRPr sz="1200" dirty="0">
              <a:solidFill>
                <a:schemeClr val="dk1"/>
              </a:solidFill>
              <a:latin typeface="Calibri"/>
              <a:ea typeface="Calibri"/>
              <a:cs typeface="Calibri"/>
              <a:sym typeface="Calibri"/>
            </a:endParaRPr>
          </a:p>
        </p:txBody>
      </p:sp>
      <p:cxnSp>
        <p:nvCxnSpPr>
          <p:cNvPr id="71" name="Google Shape;223;p34">
            <a:extLst>
              <a:ext uri="{FF2B5EF4-FFF2-40B4-BE49-F238E27FC236}">
                <a16:creationId xmlns:a16="http://schemas.microsoft.com/office/drawing/2014/main" id="{BACD0E0F-5769-4FD1-96CB-B71657102AA3}"/>
              </a:ext>
            </a:extLst>
          </p:cNvPr>
          <p:cNvCxnSpPr>
            <a:cxnSpLocks/>
          </p:cNvCxnSpPr>
          <p:nvPr/>
        </p:nvCxnSpPr>
        <p:spPr>
          <a:xfrm rot="10800000" flipH="1" flipV="1">
            <a:off x="1504839" y="4182833"/>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225;p34">
            <a:extLst>
              <a:ext uri="{FF2B5EF4-FFF2-40B4-BE49-F238E27FC236}">
                <a16:creationId xmlns:a16="http://schemas.microsoft.com/office/drawing/2014/main" id="{0978AF87-B51F-480C-AA60-CADF9FD8BFE0}"/>
              </a:ext>
            </a:extLst>
          </p:cNvPr>
          <p:cNvSpPr txBox="1"/>
          <p:nvPr/>
        </p:nvSpPr>
        <p:spPr>
          <a:xfrm>
            <a:off x="507259" y="4045151"/>
            <a:ext cx="79269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dirty="0">
                <a:solidFill>
                  <a:schemeClr val="dk1"/>
                </a:solidFill>
                <a:latin typeface="Calibri"/>
                <a:ea typeface="Calibri"/>
                <a:cs typeface="Calibri"/>
                <a:sym typeface="Calibri"/>
              </a:rPr>
              <a:t>Show</a:t>
            </a:r>
          </a:p>
          <a:p>
            <a:pPr marL="0" marR="0" lvl="0" indent="0" algn="r" rtl="0">
              <a:spcBef>
                <a:spcPts val="0"/>
              </a:spcBef>
              <a:spcAft>
                <a:spcPts val="0"/>
              </a:spcAft>
              <a:buNone/>
            </a:pPr>
            <a:r>
              <a:rPr lang="es-419" sz="1200" dirty="0">
                <a:solidFill>
                  <a:schemeClr val="dk1"/>
                </a:solidFill>
                <a:latin typeface="Calibri"/>
                <a:ea typeface="Calibri"/>
                <a:cs typeface="Calibri"/>
                <a:sym typeface="Calibri"/>
              </a:rPr>
              <a:t>Error </a:t>
            </a:r>
            <a:r>
              <a:rPr lang="es-419" sz="1200" dirty="0" err="1">
                <a:solidFill>
                  <a:schemeClr val="dk1"/>
                </a:solidFill>
                <a:latin typeface="Calibri"/>
                <a:ea typeface="Calibri"/>
                <a:cs typeface="Calibri"/>
                <a:sym typeface="Calibri"/>
              </a:rPr>
              <a:t>msg</a:t>
            </a:r>
            <a:endParaRPr sz="1200" dirty="0">
              <a:solidFill>
                <a:schemeClr val="dk1"/>
              </a:solidFill>
              <a:latin typeface="Calibri"/>
              <a:ea typeface="Calibri"/>
              <a:cs typeface="Calibri"/>
              <a:sym typeface="Calibri"/>
            </a:endParaRPr>
          </a:p>
        </p:txBody>
      </p:sp>
      <p:cxnSp>
        <p:nvCxnSpPr>
          <p:cNvPr id="75" name="Straight Arrow Connector 74">
            <a:extLst>
              <a:ext uri="{FF2B5EF4-FFF2-40B4-BE49-F238E27FC236}">
                <a16:creationId xmlns:a16="http://schemas.microsoft.com/office/drawing/2014/main" id="{AC9364CB-E162-41C3-8E84-5E62DAD115B7}"/>
              </a:ext>
            </a:extLst>
          </p:cNvPr>
          <p:cNvCxnSpPr>
            <a:cxnSpLocks/>
          </p:cNvCxnSpPr>
          <p:nvPr/>
        </p:nvCxnSpPr>
        <p:spPr>
          <a:xfrm flipV="1">
            <a:off x="1774902" y="5535397"/>
            <a:ext cx="7034945"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92DB9DC-D907-4F48-98A2-F2776BFFCA93}"/>
              </a:ext>
            </a:extLst>
          </p:cNvPr>
          <p:cNvCxnSpPr>
            <a:cxnSpLocks/>
          </p:cNvCxnSpPr>
          <p:nvPr/>
        </p:nvCxnSpPr>
        <p:spPr>
          <a:xfrm flipV="1">
            <a:off x="1776455" y="5993015"/>
            <a:ext cx="892045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Google Shape;223;p34">
            <a:extLst>
              <a:ext uri="{FF2B5EF4-FFF2-40B4-BE49-F238E27FC236}">
                <a16:creationId xmlns:a16="http://schemas.microsoft.com/office/drawing/2014/main" id="{D8C01CCE-E6A0-438F-8F9B-C7993E88CD01}"/>
              </a:ext>
            </a:extLst>
          </p:cNvPr>
          <p:cNvCxnSpPr>
            <a:cxnSpLocks/>
          </p:cNvCxnSpPr>
          <p:nvPr/>
        </p:nvCxnSpPr>
        <p:spPr>
          <a:xfrm rot="10800000" flipH="1" flipV="1">
            <a:off x="1513179" y="475885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25;p34">
            <a:extLst>
              <a:ext uri="{FF2B5EF4-FFF2-40B4-BE49-F238E27FC236}">
                <a16:creationId xmlns:a16="http://schemas.microsoft.com/office/drawing/2014/main" id="{3AA8323D-CE1E-4E82-9939-362B1B132CBD}"/>
              </a:ext>
            </a:extLst>
          </p:cNvPr>
          <p:cNvSpPr txBox="1"/>
          <p:nvPr/>
        </p:nvSpPr>
        <p:spPr>
          <a:xfrm>
            <a:off x="440651" y="4594297"/>
            <a:ext cx="86508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dirty="0">
                <a:solidFill>
                  <a:schemeClr val="dk1"/>
                </a:solidFill>
                <a:latin typeface="Calibri"/>
                <a:ea typeface="Calibri"/>
                <a:cs typeface="Calibri"/>
                <a:sym typeface="Calibri"/>
              </a:rPr>
              <a:t>Set</a:t>
            </a:r>
          </a:p>
          <a:p>
            <a:pPr marL="0" marR="0" lvl="0" indent="0" algn="r" rtl="0">
              <a:spcBef>
                <a:spcPts val="0"/>
              </a:spcBef>
              <a:spcAft>
                <a:spcPts val="0"/>
              </a:spcAft>
              <a:buNone/>
            </a:pPr>
            <a:r>
              <a:rPr lang="es-419" sz="1200" dirty="0" err="1">
                <a:solidFill>
                  <a:schemeClr val="dk1"/>
                </a:solidFill>
                <a:latin typeface="Calibri"/>
                <a:ea typeface="Calibri"/>
                <a:cs typeface="Calibri"/>
                <a:sym typeface="Calibri"/>
              </a:rPr>
              <a:t>username</a:t>
            </a:r>
            <a:endParaRPr sz="1200" dirty="0">
              <a:solidFill>
                <a:schemeClr val="dk1"/>
              </a:solidFill>
              <a:latin typeface="Calibri"/>
              <a:ea typeface="Calibri"/>
              <a:cs typeface="Calibri"/>
              <a:sym typeface="Calibri"/>
            </a:endParaRPr>
          </a:p>
        </p:txBody>
      </p:sp>
      <p:sp>
        <p:nvSpPr>
          <p:cNvPr id="81" name="Google Shape;150;p28">
            <a:extLst>
              <a:ext uri="{FF2B5EF4-FFF2-40B4-BE49-F238E27FC236}">
                <a16:creationId xmlns:a16="http://schemas.microsoft.com/office/drawing/2014/main" id="{30027731-E0EB-40AA-A8D9-1AF6E4C84323}"/>
              </a:ext>
            </a:extLst>
          </p:cNvPr>
          <p:cNvSpPr/>
          <p:nvPr/>
        </p:nvSpPr>
        <p:spPr>
          <a:xfrm rot="16200000">
            <a:off x="10577572" y="5903567"/>
            <a:ext cx="435728" cy="17889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5BEC014A-E5C2-4AAE-AFAE-E7F84648634A}"/>
              </a:ext>
            </a:extLst>
          </p:cNvPr>
          <p:cNvSpPr txBox="1"/>
          <p:nvPr/>
        </p:nvSpPr>
        <p:spPr>
          <a:xfrm>
            <a:off x="1808071" y="5269144"/>
            <a:ext cx="2913633" cy="23255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 200] </a:t>
            </a:r>
            <a:r>
              <a:rPr lang="es-419" sz="1200" dirty="0" err="1">
                <a:solidFill>
                  <a:schemeClr val="dk1"/>
                </a:solidFill>
                <a:latin typeface="Calibri"/>
                <a:ea typeface="Calibri"/>
                <a:cs typeface="Calibri"/>
                <a:sym typeface="Calibri"/>
              </a:rPr>
              <a:t>setItem</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91" name="Google Shape;225;p34">
            <a:extLst>
              <a:ext uri="{FF2B5EF4-FFF2-40B4-BE49-F238E27FC236}">
                <a16:creationId xmlns:a16="http://schemas.microsoft.com/office/drawing/2014/main" id="{4FF75E4C-FE4F-4B04-94BF-8692A82109CF}"/>
              </a:ext>
            </a:extLst>
          </p:cNvPr>
          <p:cNvSpPr txBox="1"/>
          <p:nvPr/>
        </p:nvSpPr>
        <p:spPr>
          <a:xfrm>
            <a:off x="1781728" y="5742520"/>
            <a:ext cx="3141968" cy="26762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 200] </a:t>
            </a:r>
            <a:r>
              <a:rPr lang="es-419" sz="1200" dirty="0" err="1">
                <a:solidFill>
                  <a:schemeClr val="dk1"/>
                </a:solidFill>
                <a:latin typeface="Calibri"/>
                <a:ea typeface="Calibri"/>
                <a:cs typeface="Calibri"/>
                <a:sym typeface="Calibri"/>
              </a:rPr>
              <a:t>location.href</a:t>
            </a:r>
            <a:r>
              <a:rPr lang="es-419" sz="1200" dirty="0">
                <a:solidFill>
                  <a:schemeClr val="dk1"/>
                </a:solidFill>
                <a:latin typeface="Calibri"/>
                <a:ea typeface="Calibri"/>
                <a:cs typeface="Calibri"/>
                <a:sym typeface="Calibri"/>
              </a:rPr>
              <a:t> =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caricamento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321009"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home.html + home.js</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1967760" y="146307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Page </a:t>
            </a:r>
            <a:r>
              <a:rPr lang="es-419" sz="1400" b="1" dirty="0" err="1">
                <a:solidFill>
                  <a:schemeClr val="dk1"/>
                </a:solidFill>
                <a:latin typeface="Calibri"/>
                <a:ea typeface="Calibri"/>
                <a:cs typeface="Calibri"/>
                <a:sym typeface="Calibri"/>
              </a:rPr>
              <a:t>Orchestrator</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3627869" y="1468551"/>
            <a:ext cx="1225542" cy="55941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Personal </a:t>
            </a:r>
            <a:r>
              <a:rPr lang="es-419" sz="1400" b="1" dirty="0" err="1">
                <a:solidFill>
                  <a:schemeClr val="dk1"/>
                </a:solidFill>
                <a:latin typeface="Calibri"/>
                <a:ea typeface="Calibri"/>
                <a:cs typeface="Calibri"/>
                <a:sym typeface="Calibri"/>
              </a:rPr>
              <a:t>Message</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87978" y="151535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CategoriesList</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6977688" y="1467782"/>
            <a:ext cx="1358063" cy="531289"/>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NewCategory</a:t>
            </a:r>
            <a:r>
              <a:rPr lang="es-419" sz="1400" b="1" dirty="0">
                <a:solidFill>
                  <a:schemeClr val="dk1"/>
                </a:solidFill>
                <a:latin typeface="Calibri"/>
                <a:ea typeface="Calibri"/>
                <a:cs typeface="Calibri"/>
                <a:sym typeface="Calibri"/>
              </a:rPr>
              <a:t> </a:t>
            </a:r>
            <a:r>
              <a:rPr lang="es-419" sz="1400" b="1" dirty="0" err="1">
                <a:solidFill>
                  <a:schemeClr val="dk1"/>
                </a:solidFill>
                <a:latin typeface="Calibri"/>
                <a:ea typeface="Calibri"/>
                <a:cs typeface="Calibri"/>
                <a:sym typeface="Calibri"/>
              </a:rPr>
              <a:t>Form</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933780" y="1985734"/>
            <a:ext cx="0" cy="473438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580531" y="1982659"/>
            <a:ext cx="0" cy="473745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241576" y="2013855"/>
            <a:ext cx="7116" cy="470625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932032" y="1990576"/>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7668905" y="1990576"/>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37479"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039028" y="2637047"/>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47355"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000112" y="2353390"/>
            <a:ext cx="615888" cy="3235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start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158172" y="2492212"/>
            <a:ext cx="666012" cy="32063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load</a:t>
            </a:r>
            <a:endParaRPr sz="1200" dirty="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8795294" y="1503845"/>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GetCategories</a:t>
            </a:r>
            <a:endParaRPr sz="1800" b="1" dirty="0">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9476257"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10637278" y="151535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CategoriesDAO</a:t>
            </a:r>
            <a:endParaRPr sz="1800" b="1" dirty="0">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1319497" y="1936869"/>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1004240" y="5588806"/>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529518" y="4308313"/>
            <a:ext cx="4096160" cy="216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a:off x="2670655" y="2812849"/>
            <a:ext cx="1490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2631181" y="2563798"/>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show()</a:t>
            </a:r>
            <a:endParaRPr sz="1200" dirty="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4099332" y="2738646"/>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5" name="Straight Arrow Connector 64">
            <a:extLst>
              <a:ext uri="{FF2B5EF4-FFF2-40B4-BE49-F238E27FC236}">
                <a16:creationId xmlns:a16="http://schemas.microsoft.com/office/drawing/2014/main" id="{00050925-5224-4DCD-97F0-DC1C82AE07D8}"/>
              </a:ext>
            </a:extLst>
          </p:cNvPr>
          <p:cNvCxnSpPr>
            <a:cxnSpLocks/>
          </p:cNvCxnSpPr>
          <p:nvPr/>
        </p:nvCxnSpPr>
        <p:spPr>
          <a:xfrm>
            <a:off x="2666916" y="3156786"/>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Google Shape;225;p34">
            <a:extLst>
              <a:ext uri="{FF2B5EF4-FFF2-40B4-BE49-F238E27FC236}">
                <a16:creationId xmlns:a16="http://schemas.microsoft.com/office/drawing/2014/main" id="{E7E08621-0F87-4159-A8E6-BC6A36903831}"/>
              </a:ext>
            </a:extLst>
          </p:cNvPr>
          <p:cNvSpPr txBox="1"/>
          <p:nvPr/>
        </p:nvSpPr>
        <p:spPr>
          <a:xfrm>
            <a:off x="2628925" y="2885690"/>
            <a:ext cx="1197405" cy="22542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registerEvents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67" name="Google Shape;150;p28">
            <a:extLst>
              <a:ext uri="{FF2B5EF4-FFF2-40B4-BE49-F238E27FC236}">
                <a16:creationId xmlns:a16="http://schemas.microsoft.com/office/drawing/2014/main" id="{64D15827-FAF0-4BE1-BC0B-BDA01BABC974}"/>
              </a:ext>
            </a:extLst>
          </p:cNvPr>
          <p:cNvSpPr/>
          <p:nvPr/>
        </p:nvSpPr>
        <p:spPr>
          <a:xfrm rot="16200000">
            <a:off x="5782114" y="3078157"/>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8" name="Straight Arrow Connector 67">
            <a:extLst>
              <a:ext uri="{FF2B5EF4-FFF2-40B4-BE49-F238E27FC236}">
                <a16:creationId xmlns:a16="http://schemas.microsoft.com/office/drawing/2014/main" id="{F266DFA7-57BF-4E5F-B948-0DE7003D26E4}"/>
              </a:ext>
            </a:extLst>
          </p:cNvPr>
          <p:cNvCxnSpPr>
            <a:cxnSpLocks/>
            <a:endCxn id="70" idx="0"/>
          </p:cNvCxnSpPr>
          <p:nvPr/>
        </p:nvCxnSpPr>
        <p:spPr>
          <a:xfrm>
            <a:off x="2673165" y="3515917"/>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Google Shape;150;p28">
            <a:extLst>
              <a:ext uri="{FF2B5EF4-FFF2-40B4-BE49-F238E27FC236}">
                <a16:creationId xmlns:a16="http://schemas.microsoft.com/office/drawing/2014/main" id="{4A057C8A-BEDD-43C7-B964-863A46CF4C89}"/>
              </a:ext>
            </a:extLst>
          </p:cNvPr>
          <p:cNvSpPr/>
          <p:nvPr/>
        </p:nvSpPr>
        <p:spPr>
          <a:xfrm rot="16200000">
            <a:off x="7502005" y="3427928"/>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72" name="Google Shape;225;p34">
            <a:extLst>
              <a:ext uri="{FF2B5EF4-FFF2-40B4-BE49-F238E27FC236}">
                <a16:creationId xmlns:a16="http://schemas.microsoft.com/office/drawing/2014/main" id="{BE6661E4-FBCC-4436-95F9-BD10D7872A1A}"/>
              </a:ext>
            </a:extLst>
          </p:cNvPr>
          <p:cNvSpPr txBox="1"/>
          <p:nvPr/>
        </p:nvSpPr>
        <p:spPr>
          <a:xfrm>
            <a:off x="2634918" y="3237224"/>
            <a:ext cx="1191410" cy="3246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registerEvents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049801" y="3772601"/>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010884" y="3488944"/>
            <a:ext cx="853767" cy="4011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refresh</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80" name="Straight Arrow Connector 79">
            <a:extLst>
              <a:ext uri="{FF2B5EF4-FFF2-40B4-BE49-F238E27FC236}">
                <a16:creationId xmlns:a16="http://schemas.microsoft.com/office/drawing/2014/main" id="{27D45804-E3BE-4229-8EE8-9ABC2B707BCA}"/>
              </a:ext>
            </a:extLst>
          </p:cNvPr>
          <p:cNvCxnSpPr>
            <a:cxnSpLocks/>
          </p:cNvCxnSpPr>
          <p:nvPr/>
        </p:nvCxnSpPr>
        <p:spPr>
          <a:xfrm>
            <a:off x="2678385" y="5177091"/>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Google Shape;225;p34">
            <a:extLst>
              <a:ext uri="{FF2B5EF4-FFF2-40B4-BE49-F238E27FC236}">
                <a16:creationId xmlns:a16="http://schemas.microsoft.com/office/drawing/2014/main" id="{93C5981E-8DDB-466B-8100-A8EA15BA6BA2}"/>
              </a:ext>
            </a:extLst>
          </p:cNvPr>
          <p:cNvSpPr txBox="1"/>
          <p:nvPr/>
        </p:nvSpPr>
        <p:spPr>
          <a:xfrm>
            <a:off x="2669446" y="4905757"/>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show()</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8914220" y="5651423"/>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84" name="Straight Arrow Connector 83">
            <a:extLst>
              <a:ext uri="{FF2B5EF4-FFF2-40B4-BE49-F238E27FC236}">
                <a16:creationId xmlns:a16="http://schemas.microsoft.com/office/drawing/2014/main" id="{6EF02779-A5D9-4109-AF6D-C87F268B205D}"/>
              </a:ext>
            </a:extLst>
          </p:cNvPr>
          <p:cNvCxnSpPr>
            <a:cxnSpLocks/>
          </p:cNvCxnSpPr>
          <p:nvPr/>
        </p:nvCxnSpPr>
        <p:spPr>
          <a:xfrm flipH="1">
            <a:off x="9567439" y="5849267"/>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049842F-800B-46FE-B9B0-AF37BB3DD506}"/>
              </a:ext>
            </a:extLst>
          </p:cNvPr>
          <p:cNvCxnSpPr>
            <a:cxnSpLocks/>
          </p:cNvCxnSpPr>
          <p:nvPr/>
        </p:nvCxnSpPr>
        <p:spPr>
          <a:xfrm flipH="1">
            <a:off x="6018468" y="5990321"/>
            <a:ext cx="3370083"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6018468" y="5366183"/>
            <a:ext cx="33700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9567439" y="5534281"/>
            <a:ext cx="16618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Google Shape;223;p34">
            <a:extLst>
              <a:ext uri="{FF2B5EF4-FFF2-40B4-BE49-F238E27FC236}">
                <a16:creationId xmlns:a16="http://schemas.microsoft.com/office/drawing/2014/main" id="{F234C516-CEF4-4B76-888D-EAB0449B6DF3}"/>
              </a:ext>
            </a:extLst>
          </p:cNvPr>
          <p:cNvCxnSpPr>
            <a:cxnSpLocks/>
          </p:cNvCxnSpPr>
          <p:nvPr/>
        </p:nvCxnSpPr>
        <p:spPr>
          <a:xfrm rot="10800000" flipH="1" flipV="1">
            <a:off x="5802046" y="6189500"/>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2" name="Straight Arrow Connector 91">
            <a:extLst>
              <a:ext uri="{FF2B5EF4-FFF2-40B4-BE49-F238E27FC236}">
                <a16:creationId xmlns:a16="http://schemas.microsoft.com/office/drawing/2014/main" id="{9801F5F7-7C55-4691-A77A-B3A6CFF69220}"/>
              </a:ext>
            </a:extLst>
          </p:cNvPr>
          <p:cNvCxnSpPr>
            <a:cxnSpLocks/>
          </p:cNvCxnSpPr>
          <p:nvPr/>
        </p:nvCxnSpPr>
        <p:spPr>
          <a:xfrm>
            <a:off x="2656043" y="4779642"/>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Google Shape;225;p34">
            <a:extLst>
              <a:ext uri="{FF2B5EF4-FFF2-40B4-BE49-F238E27FC236}">
                <a16:creationId xmlns:a16="http://schemas.microsoft.com/office/drawing/2014/main" id="{0085B207-675B-4CF7-9D0B-033CB046F002}"/>
              </a:ext>
            </a:extLst>
          </p:cNvPr>
          <p:cNvSpPr txBox="1"/>
          <p:nvPr/>
        </p:nvSpPr>
        <p:spPr>
          <a:xfrm>
            <a:off x="2646500" y="370858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reset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96" name="Google Shape;150;p28">
            <a:extLst>
              <a:ext uri="{FF2B5EF4-FFF2-40B4-BE49-F238E27FC236}">
                <a16:creationId xmlns:a16="http://schemas.microsoft.com/office/drawing/2014/main" id="{6CE8E7A4-643A-46AD-A2ED-CB521E7469C7}"/>
              </a:ext>
            </a:extLst>
          </p:cNvPr>
          <p:cNvSpPr/>
          <p:nvPr/>
        </p:nvSpPr>
        <p:spPr>
          <a:xfrm rot="16200000">
            <a:off x="7383392" y="4065496"/>
            <a:ext cx="527356" cy="17651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97" name="Google Shape;225;p34">
            <a:extLst>
              <a:ext uri="{FF2B5EF4-FFF2-40B4-BE49-F238E27FC236}">
                <a16:creationId xmlns:a16="http://schemas.microsoft.com/office/drawing/2014/main" id="{F2C82CB0-AA37-4290-A101-7F8666B5448C}"/>
              </a:ext>
            </a:extLst>
          </p:cNvPr>
          <p:cNvSpPr txBox="1"/>
          <p:nvPr/>
        </p:nvSpPr>
        <p:spPr>
          <a:xfrm>
            <a:off x="2656043" y="4479794"/>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reset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83" name="Google Shape;150;p28">
            <a:extLst>
              <a:ext uri="{FF2B5EF4-FFF2-40B4-BE49-F238E27FC236}">
                <a16:creationId xmlns:a16="http://schemas.microsoft.com/office/drawing/2014/main" id="{9BFBB79C-1939-49CC-B180-5BB801A3FB8C}"/>
              </a:ext>
            </a:extLst>
          </p:cNvPr>
          <p:cNvSpPr/>
          <p:nvPr/>
        </p:nvSpPr>
        <p:spPr>
          <a:xfrm rot="16200000">
            <a:off x="4997214" y="5462384"/>
            <a:ext cx="1879276" cy="1632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95" name="Straight Arrow Connector 94">
            <a:extLst>
              <a:ext uri="{FF2B5EF4-FFF2-40B4-BE49-F238E27FC236}">
                <a16:creationId xmlns:a16="http://schemas.microsoft.com/office/drawing/2014/main" id="{A1C456C2-B7AD-43FF-B576-1AE718EB3701}"/>
              </a:ext>
            </a:extLst>
          </p:cNvPr>
          <p:cNvCxnSpPr>
            <a:cxnSpLocks/>
          </p:cNvCxnSpPr>
          <p:nvPr/>
        </p:nvCxnSpPr>
        <p:spPr>
          <a:xfrm>
            <a:off x="2687228" y="398641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8" name="Google Shape;225;p34">
            <a:extLst>
              <a:ext uri="{FF2B5EF4-FFF2-40B4-BE49-F238E27FC236}">
                <a16:creationId xmlns:a16="http://schemas.microsoft.com/office/drawing/2014/main" id="{78CA79E0-8024-48DB-AAF8-AE0290E78071}"/>
              </a:ext>
            </a:extLst>
          </p:cNvPr>
          <p:cNvSpPr txBox="1"/>
          <p:nvPr/>
        </p:nvSpPr>
        <p:spPr>
          <a:xfrm>
            <a:off x="2645050" y="404935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show()</a:t>
            </a:r>
            <a:endParaRPr sz="1200" dirty="0">
              <a:solidFill>
                <a:schemeClr val="dk1"/>
              </a:solidFill>
              <a:latin typeface="Calibri"/>
              <a:ea typeface="Calibri"/>
              <a:cs typeface="Calibri"/>
              <a:sym typeface="Calibri"/>
            </a:endParaRPr>
          </a:p>
        </p:txBody>
      </p:sp>
      <p:cxnSp>
        <p:nvCxnSpPr>
          <p:cNvPr id="99" name="Straight Arrow Connector 98">
            <a:extLst>
              <a:ext uri="{FF2B5EF4-FFF2-40B4-BE49-F238E27FC236}">
                <a16:creationId xmlns:a16="http://schemas.microsoft.com/office/drawing/2014/main" id="{D784BDA4-7509-48EC-A14F-9D047015AACC}"/>
              </a:ext>
            </a:extLst>
          </p:cNvPr>
          <p:cNvCxnSpPr>
            <a:cxnSpLocks/>
          </p:cNvCxnSpPr>
          <p:nvPr/>
        </p:nvCxnSpPr>
        <p:spPr>
          <a:xfrm>
            <a:off x="2685778" y="432718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6035876" y="4882464"/>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AJAX GET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GetCategories</a:t>
            </a:r>
            <a:endParaRPr sz="1200" dirty="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9530904" y="5217380"/>
            <a:ext cx="1358057" cy="2766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findAllCategories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102" name="Rectangle: Diagonal Corners Rounded 101">
            <a:extLst>
              <a:ext uri="{FF2B5EF4-FFF2-40B4-BE49-F238E27FC236}">
                <a16:creationId xmlns:a16="http://schemas.microsoft.com/office/drawing/2014/main" id="{A9F23C8E-AF4B-4406-A1F9-505F2939101C}"/>
              </a:ext>
            </a:extLst>
          </p:cNvPr>
          <p:cNvSpPr/>
          <p:nvPr/>
        </p:nvSpPr>
        <p:spPr>
          <a:xfrm>
            <a:off x="8998857" y="369455"/>
            <a:ext cx="2921232" cy="72782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dirty="0">
                <a:solidFill>
                  <a:schemeClr val="tx1"/>
                </a:solidFill>
                <a:sym typeface="Wingdings" panose="05000000000000000000" pitchFamily="2" charset="2"/>
              </a:rPr>
              <a:t> Anche </a:t>
            </a:r>
            <a:r>
              <a:rPr lang="en-US" sz="1400" dirty="0" err="1">
                <a:solidFill>
                  <a:schemeClr val="tx1"/>
                </a:solidFill>
              </a:rPr>
              <a:t>UpdateModal</a:t>
            </a:r>
            <a:r>
              <a:rPr lang="en-US" sz="1400" dirty="0">
                <a:solidFill>
                  <a:schemeClr val="tx1"/>
                </a:solidFill>
              </a:rPr>
              <a:t> </a:t>
            </a:r>
            <a:r>
              <a:rPr lang="en-US" sz="1400" dirty="0" err="1">
                <a:solidFill>
                  <a:schemeClr val="tx1"/>
                </a:solidFill>
              </a:rPr>
              <a:t>viene</a:t>
            </a:r>
            <a:r>
              <a:rPr lang="en-US" sz="1400" dirty="0">
                <a:solidFill>
                  <a:schemeClr val="tx1"/>
                </a:solidFill>
              </a:rPr>
              <a:t> </a:t>
            </a:r>
            <a:r>
              <a:rPr lang="en-US" sz="1400" dirty="0" err="1">
                <a:solidFill>
                  <a:schemeClr val="tx1"/>
                </a:solidFill>
              </a:rPr>
              <a:t>resettata</a:t>
            </a:r>
            <a:r>
              <a:rPr lang="en-US" sz="1400" dirty="0">
                <a:solidFill>
                  <a:schemeClr val="tx1"/>
                </a:solidFill>
              </a:rPr>
              <a:t> al refresh (non </a:t>
            </a:r>
            <a:r>
              <a:rPr lang="en-US" sz="1400" dirty="0" err="1">
                <a:solidFill>
                  <a:schemeClr val="tx1"/>
                </a:solidFill>
              </a:rPr>
              <a:t>inserita</a:t>
            </a:r>
            <a:r>
              <a:rPr lang="en-US" sz="1400" dirty="0">
                <a:solidFill>
                  <a:schemeClr val="tx1"/>
                </a:solidFill>
              </a:rPr>
              <a:t> per </a:t>
            </a:r>
            <a:r>
              <a:rPr lang="en-US" sz="1400" dirty="0" err="1">
                <a:solidFill>
                  <a:schemeClr val="tx1"/>
                </a:solidFill>
              </a:rPr>
              <a:t>questioni</a:t>
            </a:r>
            <a:r>
              <a:rPr lang="en-US" sz="1400" dirty="0">
                <a:solidFill>
                  <a:schemeClr val="tx1"/>
                </a:solidFill>
              </a:rPr>
              <a:t> di </a:t>
            </a:r>
            <a:r>
              <a:rPr lang="en-US" sz="1400" dirty="0" err="1">
                <a:solidFill>
                  <a:schemeClr val="tx1"/>
                </a:solidFill>
              </a:rPr>
              <a:t>leggibilità</a:t>
            </a:r>
            <a:r>
              <a:rPr lang="en-US" sz="1400" dirty="0">
                <a:solidFill>
                  <a:schemeClr val="tx1"/>
                </a:solidFill>
              </a:rPr>
              <a:t> </a:t>
            </a:r>
            <a:r>
              <a:rPr lang="en-US" sz="1400" dirty="0" err="1">
                <a:solidFill>
                  <a:schemeClr val="tx1"/>
                </a:solidFill>
              </a:rPr>
              <a:t>dello</a:t>
            </a:r>
            <a:r>
              <a:rPr lang="en-US" sz="1400" dirty="0">
                <a:solidFill>
                  <a:schemeClr val="tx1"/>
                </a:solidFill>
              </a:rPr>
              <a:t> schema)</a:t>
            </a:r>
          </a:p>
        </p:txBody>
      </p:sp>
      <p:sp>
        <p:nvSpPr>
          <p:cNvPr id="103" name="Google Shape;225;p34">
            <a:extLst>
              <a:ext uri="{FF2B5EF4-FFF2-40B4-BE49-F238E27FC236}">
                <a16:creationId xmlns:a16="http://schemas.microsoft.com/office/drawing/2014/main" id="{994EFD0A-E8F5-433F-B34C-81976F455819}"/>
              </a:ext>
            </a:extLst>
          </p:cNvPr>
          <p:cNvSpPr txBox="1"/>
          <p:nvPr/>
        </p:nvSpPr>
        <p:spPr>
          <a:xfrm>
            <a:off x="10437699" y="5807124"/>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104" name="Google Shape;225;p34">
            <a:extLst>
              <a:ext uri="{FF2B5EF4-FFF2-40B4-BE49-F238E27FC236}">
                <a16:creationId xmlns:a16="http://schemas.microsoft.com/office/drawing/2014/main" id="{EED6B520-88F2-400D-8786-1EBD16D03D22}"/>
              </a:ext>
            </a:extLst>
          </p:cNvPr>
          <p:cNvSpPr txBox="1"/>
          <p:nvPr/>
        </p:nvSpPr>
        <p:spPr>
          <a:xfrm>
            <a:off x="8542420" y="5990321"/>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105" name="Google Shape;225;p34">
            <a:extLst>
              <a:ext uri="{FF2B5EF4-FFF2-40B4-BE49-F238E27FC236}">
                <a16:creationId xmlns:a16="http://schemas.microsoft.com/office/drawing/2014/main" id="{CE448EA4-BD1A-40FB-A21A-CA3EECA84FCC}"/>
              </a:ext>
            </a:extLst>
          </p:cNvPr>
          <p:cNvSpPr txBox="1"/>
          <p:nvPr/>
        </p:nvSpPr>
        <p:spPr>
          <a:xfrm>
            <a:off x="4862399" y="6132327"/>
            <a:ext cx="813725" cy="33732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update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spostamento categorie</a:t>
            </a:r>
          </a:p>
        </p:txBody>
      </p:sp>
      <p:sp>
        <p:nvSpPr>
          <p:cNvPr id="10" name="Google Shape;150;p28">
            <a:extLst>
              <a:ext uri="{FF2B5EF4-FFF2-40B4-BE49-F238E27FC236}">
                <a16:creationId xmlns:a16="http://schemas.microsoft.com/office/drawing/2014/main" id="{73EE6BB5-21C4-4683-B3B0-09C55D769830}"/>
              </a:ext>
            </a:extLst>
          </p:cNvPr>
          <p:cNvSpPr/>
          <p:nvPr/>
        </p:nvSpPr>
        <p:spPr>
          <a:xfrm>
            <a:off x="3599612" y="1483080"/>
            <a:ext cx="1225542" cy="44924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CategoriesList</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807168" y="1463075"/>
            <a:ext cx="1225542" cy="449244"/>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UpdateModal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4212383" y="1912319"/>
            <a:ext cx="0" cy="339120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flipH="1">
            <a:off x="7419938" y="1912319"/>
            <a:ext cx="1" cy="3482606"/>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3524393" y="2497750"/>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2738422" y="2368139"/>
            <a:ext cx="907853"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startDrag</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2843025" y="3556320"/>
            <a:ext cx="2716754" cy="2003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flipV="1">
            <a:off x="4317678" y="3572697"/>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4557518" y="26722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drop</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6890207" y="3850596"/>
            <a:ext cx="1050744" cy="1951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58" name="Google Shape;223;p34">
            <a:extLst>
              <a:ext uri="{FF2B5EF4-FFF2-40B4-BE49-F238E27FC236}">
                <a16:creationId xmlns:a16="http://schemas.microsoft.com/office/drawing/2014/main" id="{3349A091-8C10-49FB-A20D-E1663843B6F2}"/>
              </a:ext>
            </a:extLst>
          </p:cNvPr>
          <p:cNvCxnSpPr>
            <a:cxnSpLocks/>
          </p:cNvCxnSpPr>
          <p:nvPr/>
        </p:nvCxnSpPr>
        <p:spPr>
          <a:xfrm rot="10800000" flipV="1">
            <a:off x="4288034" y="2711828"/>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225;p34">
            <a:extLst>
              <a:ext uri="{FF2B5EF4-FFF2-40B4-BE49-F238E27FC236}">
                <a16:creationId xmlns:a16="http://schemas.microsoft.com/office/drawing/2014/main" id="{653597E5-8EE6-414C-AC21-ADEC04042448}"/>
              </a:ext>
            </a:extLst>
          </p:cNvPr>
          <p:cNvSpPr txBox="1"/>
          <p:nvPr/>
        </p:nvSpPr>
        <p:spPr>
          <a:xfrm>
            <a:off x="4311653" y="3261377"/>
            <a:ext cx="2759726" cy="29983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isAllowed</a:t>
            </a:r>
            <a:r>
              <a:rPr lang="es-419" sz="1200" dirty="0">
                <a:solidFill>
                  <a:schemeClr val="dk1"/>
                </a:solidFill>
                <a:latin typeface="Calibri"/>
                <a:ea typeface="Calibri"/>
                <a:cs typeface="Calibri"/>
                <a:sym typeface="Calibri"/>
              </a:rPr>
              <a:t> == true] show()</a:t>
            </a:r>
            <a:endParaRPr sz="1200" dirty="0">
              <a:solidFill>
                <a:schemeClr val="dk1"/>
              </a:solidFill>
              <a:latin typeface="Calibri"/>
              <a:ea typeface="Calibri"/>
              <a:cs typeface="Calibri"/>
              <a:sym typeface="Calibri"/>
            </a:endParaRPr>
          </a:p>
        </p:txBody>
      </p:sp>
      <p:sp>
        <p:nvSpPr>
          <p:cNvPr id="62" name="Google Shape;225;p34">
            <a:extLst>
              <a:ext uri="{FF2B5EF4-FFF2-40B4-BE49-F238E27FC236}">
                <a16:creationId xmlns:a16="http://schemas.microsoft.com/office/drawing/2014/main" id="{6EC347DF-AF8D-41BF-896B-4EDD0F161F28}"/>
              </a:ext>
            </a:extLst>
          </p:cNvPr>
          <p:cNvSpPr txBox="1"/>
          <p:nvPr/>
        </p:nvSpPr>
        <p:spPr>
          <a:xfrm>
            <a:off x="7775615" y="37390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endParaRPr sz="1200" dirty="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ADF9ECC1-FF8D-406E-8B2F-C534BF5BF396}"/>
              </a:ext>
            </a:extLst>
          </p:cNvPr>
          <p:cNvCxnSpPr>
            <a:cxnSpLocks/>
          </p:cNvCxnSpPr>
          <p:nvPr/>
        </p:nvCxnSpPr>
        <p:spPr>
          <a:xfrm flipH="1" flipV="1">
            <a:off x="4301577" y="4220881"/>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Google Shape;225;p34">
            <a:extLst>
              <a:ext uri="{FF2B5EF4-FFF2-40B4-BE49-F238E27FC236}">
                <a16:creationId xmlns:a16="http://schemas.microsoft.com/office/drawing/2014/main" id="{508F469C-A97F-4CC5-952A-795C4575583A}"/>
              </a:ext>
            </a:extLst>
          </p:cNvPr>
          <p:cNvSpPr txBox="1"/>
          <p:nvPr/>
        </p:nvSpPr>
        <p:spPr>
          <a:xfrm>
            <a:off x="4564317" y="4578284"/>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a:solidFill>
                  <a:schemeClr val="dk1"/>
                </a:solidFill>
                <a:latin typeface="Calibri"/>
                <a:ea typeface="Calibri"/>
                <a:cs typeface="Calibri"/>
                <a:sym typeface="Calibri"/>
              </a:rPr>
              <a:t>update()</a:t>
            </a:r>
            <a:endParaRPr sz="1200" dirty="0">
              <a:solidFill>
                <a:schemeClr val="dk1"/>
              </a:solidFill>
              <a:latin typeface="Calibri"/>
              <a:ea typeface="Calibri"/>
              <a:cs typeface="Calibri"/>
              <a:sym typeface="Calibri"/>
            </a:endParaRPr>
          </a:p>
        </p:txBody>
      </p:sp>
      <p:cxnSp>
        <p:nvCxnSpPr>
          <p:cNvPr id="75" name="Google Shape;223;p34">
            <a:extLst>
              <a:ext uri="{FF2B5EF4-FFF2-40B4-BE49-F238E27FC236}">
                <a16:creationId xmlns:a16="http://schemas.microsoft.com/office/drawing/2014/main" id="{936E8016-0EA7-4E2F-820E-A510B456B70B}"/>
              </a:ext>
            </a:extLst>
          </p:cNvPr>
          <p:cNvCxnSpPr>
            <a:cxnSpLocks/>
          </p:cNvCxnSpPr>
          <p:nvPr/>
        </p:nvCxnSpPr>
        <p:spPr>
          <a:xfrm rot="10800000" flipV="1">
            <a:off x="4294833" y="461789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6" name="Google Shape;225;p34">
            <a:extLst>
              <a:ext uri="{FF2B5EF4-FFF2-40B4-BE49-F238E27FC236}">
                <a16:creationId xmlns:a16="http://schemas.microsoft.com/office/drawing/2014/main" id="{1BC492C6-8D29-42B0-ACDD-3A7E6A629931}"/>
              </a:ext>
            </a:extLst>
          </p:cNvPr>
          <p:cNvSpPr txBox="1"/>
          <p:nvPr/>
        </p:nvSpPr>
        <p:spPr>
          <a:xfrm>
            <a:off x="5782314" y="3954024"/>
            <a:ext cx="1548431" cy="28219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a:solidFill>
                  <a:schemeClr val="dk1"/>
                </a:solidFill>
                <a:latin typeface="Calibri"/>
                <a:ea typeface="Calibri"/>
                <a:cs typeface="Calibri"/>
                <a:sym typeface="Calibri"/>
              </a:rPr>
              <a:t>click </a:t>
            </a:r>
            <a:r>
              <a:rPr lang="it-IT" sz="1200" dirty="0" err="1">
                <a:solidFill>
                  <a:schemeClr val="dk1"/>
                </a:solidFill>
                <a:latin typeface="Calibri"/>
                <a:ea typeface="Calibri"/>
                <a:cs typeface="Calibri"/>
                <a:sym typeface="Calibri"/>
              </a:rPr>
              <a:t>confirm</a:t>
            </a:r>
            <a:r>
              <a:rPr lang="it-IT" sz="1200" dirty="0">
                <a:solidFill>
                  <a:schemeClr val="dk1"/>
                </a:solidFill>
                <a:latin typeface="Calibri"/>
                <a:ea typeface="Calibri"/>
                <a:cs typeface="Calibri"/>
                <a:sym typeface="Calibri"/>
              </a:rPr>
              <a:t> </a:t>
            </a:r>
            <a:r>
              <a:rPr lang="it-IT" sz="1200" dirty="0" err="1">
                <a:solidFill>
                  <a:schemeClr val="dk1"/>
                </a:solidFill>
                <a:latin typeface="Calibri"/>
                <a:ea typeface="Calibri"/>
                <a:cs typeface="Calibri"/>
                <a:sym typeface="Calibri"/>
              </a:rPr>
              <a:t>button</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732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salvataggio spostamenti</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66612"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home.html + home.js</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150343" y="146307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Page </a:t>
            </a:r>
            <a:r>
              <a:rPr lang="es-419" sz="1400" b="1" dirty="0" err="1">
                <a:solidFill>
                  <a:schemeClr val="dk1"/>
                </a:solidFill>
                <a:latin typeface="Calibri"/>
                <a:ea typeface="Calibri"/>
                <a:cs typeface="Calibri"/>
                <a:sym typeface="Calibri"/>
              </a:rPr>
              <a:t>Orchestrator</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34074" y="151535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CategoriesList</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79383" y="1985734"/>
            <a:ext cx="0" cy="35991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783340" y="1976275"/>
            <a:ext cx="0" cy="360859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878128" y="1990576"/>
            <a:ext cx="0" cy="3594298"/>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490393" y="3268046"/>
            <a:ext cx="2363579" cy="23021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92958"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903775" y="2492212"/>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click</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save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button</a:t>
            </a:r>
            <a:endParaRPr sz="1200" dirty="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7314066" y="1507716"/>
            <a:ext cx="1502611"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UpdateCategories</a:t>
            </a:r>
            <a:endParaRPr sz="1800" b="1" dirty="0">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8055114" y="2003233"/>
            <a:ext cx="0" cy="35816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9671127" y="1506543"/>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CategoriesDAO</a:t>
            </a:r>
            <a:endParaRPr sz="1800" b="1" dirty="0">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0393336" y="1982659"/>
            <a:ext cx="15020" cy="371475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0096287" y="3313806"/>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7501594" y="3248600"/>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1783644" y="2967317"/>
            <a:ext cx="61922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8158772" y="3293764"/>
            <a:ext cx="21209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1801052" y="2483598"/>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AJAX GET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UpdateCategories</a:t>
            </a:r>
            <a:endParaRPr sz="1200" dirty="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8136235" y="2801661"/>
            <a:ext cx="1650435"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updateCategories</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categoryUpdateArray</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59" name="Straight Arrow Connector 58">
            <a:extLst>
              <a:ext uri="{FF2B5EF4-FFF2-40B4-BE49-F238E27FC236}">
                <a16:creationId xmlns:a16="http://schemas.microsoft.com/office/drawing/2014/main" id="{44F1FD9F-0C6D-4265-BA47-B278A15B3403}"/>
              </a:ext>
            </a:extLst>
          </p:cNvPr>
          <p:cNvCxnSpPr>
            <a:cxnSpLocks/>
          </p:cNvCxnSpPr>
          <p:nvPr/>
        </p:nvCxnSpPr>
        <p:spPr>
          <a:xfrm flipH="1">
            <a:off x="1783644" y="3659524"/>
            <a:ext cx="6178517"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85F8117-AAC8-4B71-A4BA-BB73ED8E0E28}"/>
              </a:ext>
            </a:extLst>
          </p:cNvPr>
          <p:cNvSpPr txBox="1"/>
          <p:nvPr/>
        </p:nvSpPr>
        <p:spPr>
          <a:xfrm>
            <a:off x="7028824" y="3370884"/>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endParaRPr sz="1200" dirty="0">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B8AC91E7-03B6-4E79-B71B-58CF4BA1FAB4}"/>
              </a:ext>
            </a:extLst>
          </p:cNvPr>
          <p:cNvSpPr/>
          <p:nvPr/>
        </p:nvSpPr>
        <p:spPr>
          <a:xfrm rot="16200000">
            <a:off x="3196210" y="4476692"/>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71" name="Google Shape;225;p34">
            <a:extLst>
              <a:ext uri="{FF2B5EF4-FFF2-40B4-BE49-F238E27FC236}">
                <a16:creationId xmlns:a16="http://schemas.microsoft.com/office/drawing/2014/main" id="{13E7C3EA-2905-42D9-AC8C-193706ABCE54}"/>
              </a:ext>
            </a:extLst>
          </p:cNvPr>
          <p:cNvSpPr txBox="1"/>
          <p:nvPr/>
        </p:nvSpPr>
        <p:spPr>
          <a:xfrm>
            <a:off x="1756885" y="3795017"/>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[status </a:t>
            </a:r>
            <a:r>
              <a:rPr lang="es-419" sz="1200" dirty="0" err="1">
                <a:solidFill>
                  <a:schemeClr val="dk1"/>
                </a:solidFill>
                <a:latin typeface="Calibri"/>
                <a:ea typeface="Calibri"/>
                <a:cs typeface="Calibri"/>
                <a:sym typeface="Calibri"/>
              </a:rPr>
              <a:t>code</a:t>
            </a:r>
            <a:r>
              <a:rPr lang="es-419" sz="1200" dirty="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refresh</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74" name="Straight Arrow Connector 73">
            <a:extLst>
              <a:ext uri="{FF2B5EF4-FFF2-40B4-BE49-F238E27FC236}">
                <a16:creationId xmlns:a16="http://schemas.microsoft.com/office/drawing/2014/main" id="{1D173F8F-ED2D-41A4-9D05-E34F1EC96914}"/>
              </a:ext>
            </a:extLst>
          </p:cNvPr>
          <p:cNvCxnSpPr>
            <a:cxnSpLocks/>
          </p:cNvCxnSpPr>
          <p:nvPr/>
        </p:nvCxnSpPr>
        <p:spPr>
          <a:xfrm>
            <a:off x="1801052" y="4246534"/>
            <a:ext cx="19000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Google Shape;150;p28">
            <a:extLst>
              <a:ext uri="{FF2B5EF4-FFF2-40B4-BE49-F238E27FC236}">
                <a16:creationId xmlns:a16="http://schemas.microsoft.com/office/drawing/2014/main" id="{6812DF60-9C54-4A98-9A7F-76C57C089C76}"/>
              </a:ext>
            </a:extLst>
          </p:cNvPr>
          <p:cNvSpPr/>
          <p:nvPr/>
        </p:nvSpPr>
        <p:spPr>
          <a:xfrm rot="16200000">
            <a:off x="5352609" y="4838073"/>
            <a:ext cx="1043313" cy="17650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77" name="Google Shape;225;p34">
            <a:extLst>
              <a:ext uri="{FF2B5EF4-FFF2-40B4-BE49-F238E27FC236}">
                <a16:creationId xmlns:a16="http://schemas.microsoft.com/office/drawing/2014/main" id="{1284E66D-5B42-4B2D-9ACD-5311A4FC2C0D}"/>
              </a:ext>
            </a:extLst>
          </p:cNvPr>
          <p:cNvSpPr txBox="1"/>
          <p:nvPr/>
        </p:nvSpPr>
        <p:spPr>
          <a:xfrm>
            <a:off x="3868616" y="4256798"/>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reset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78" name="Straight Arrow Connector 77">
            <a:extLst>
              <a:ext uri="{FF2B5EF4-FFF2-40B4-BE49-F238E27FC236}">
                <a16:creationId xmlns:a16="http://schemas.microsoft.com/office/drawing/2014/main" id="{6DEA2E4D-181C-40CD-8029-9CDEB29E0B0B}"/>
              </a:ext>
            </a:extLst>
          </p:cNvPr>
          <p:cNvCxnSpPr>
            <a:cxnSpLocks/>
          </p:cNvCxnSpPr>
          <p:nvPr/>
        </p:nvCxnSpPr>
        <p:spPr>
          <a:xfrm>
            <a:off x="3881225" y="4564947"/>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1A93FA1-EA8B-49C3-B548-248543EE87C6}"/>
              </a:ext>
            </a:extLst>
          </p:cNvPr>
          <p:cNvCxnSpPr>
            <a:cxnSpLocks/>
          </p:cNvCxnSpPr>
          <p:nvPr/>
        </p:nvCxnSpPr>
        <p:spPr>
          <a:xfrm>
            <a:off x="3878758" y="5006465"/>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9" name="Google Shape;225;p34">
            <a:extLst>
              <a:ext uri="{FF2B5EF4-FFF2-40B4-BE49-F238E27FC236}">
                <a16:creationId xmlns:a16="http://schemas.microsoft.com/office/drawing/2014/main" id="{C304D8D6-BAB3-44FC-9968-21161EF0AC68}"/>
              </a:ext>
            </a:extLst>
          </p:cNvPr>
          <p:cNvSpPr txBox="1"/>
          <p:nvPr/>
        </p:nvSpPr>
        <p:spPr>
          <a:xfrm>
            <a:off x="3868616" y="4748995"/>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show()</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7275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 (comuni alla versione HTML)</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a:solidFill>
                  <a:srgbClr val="FF0000"/>
                </a:solidFill>
              </a:rPr>
              <a:t>aggiunta categoria</a:t>
            </a:r>
          </a:p>
        </p:txBody>
      </p:sp>
      <p:sp>
        <p:nvSpPr>
          <p:cNvPr id="9" name="Google Shape;150;p28">
            <a:extLst>
              <a:ext uri="{FF2B5EF4-FFF2-40B4-BE49-F238E27FC236}">
                <a16:creationId xmlns:a16="http://schemas.microsoft.com/office/drawing/2014/main" id="{A13B6670-8F0E-4E0C-9BE4-47B521D96FE5}"/>
              </a:ext>
            </a:extLst>
          </p:cNvPr>
          <p:cNvSpPr/>
          <p:nvPr/>
        </p:nvSpPr>
        <p:spPr>
          <a:xfrm>
            <a:off x="321009"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home.html + home.js</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1967760" y="146307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Page </a:t>
            </a:r>
            <a:r>
              <a:rPr lang="es-419" sz="1400" b="1" dirty="0" err="1">
                <a:solidFill>
                  <a:schemeClr val="dk1"/>
                </a:solidFill>
                <a:latin typeface="Calibri"/>
                <a:ea typeface="Calibri"/>
                <a:cs typeface="Calibri"/>
                <a:sym typeface="Calibri"/>
              </a:rPr>
              <a:t>Orchestrator</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3627869" y="1468551"/>
            <a:ext cx="1225542" cy="55941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Personal </a:t>
            </a:r>
            <a:r>
              <a:rPr lang="es-419" sz="1400" b="1" dirty="0" err="1">
                <a:solidFill>
                  <a:schemeClr val="dk1"/>
                </a:solidFill>
                <a:latin typeface="Calibri"/>
                <a:ea typeface="Calibri"/>
                <a:cs typeface="Calibri"/>
                <a:sym typeface="Calibri"/>
              </a:rPr>
              <a:t>Message</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87978" y="151535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CategoriesList</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6977688" y="1467782"/>
            <a:ext cx="1358063" cy="531289"/>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NewCategory</a:t>
            </a:r>
            <a:r>
              <a:rPr lang="es-419" sz="1400" b="1" dirty="0">
                <a:solidFill>
                  <a:schemeClr val="dk1"/>
                </a:solidFill>
                <a:latin typeface="Calibri"/>
                <a:ea typeface="Calibri"/>
                <a:cs typeface="Calibri"/>
                <a:sym typeface="Calibri"/>
              </a:rPr>
              <a:t> </a:t>
            </a:r>
            <a:r>
              <a:rPr lang="es-419" sz="1400" b="1" dirty="0" err="1">
                <a:solidFill>
                  <a:schemeClr val="dk1"/>
                </a:solidFill>
                <a:latin typeface="Calibri"/>
                <a:ea typeface="Calibri"/>
                <a:cs typeface="Calibri"/>
                <a:sym typeface="Calibri"/>
              </a:rPr>
              <a:t>Form</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933780" y="1985734"/>
            <a:ext cx="0" cy="473438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580531" y="1982659"/>
            <a:ext cx="0" cy="473745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241576" y="2013855"/>
            <a:ext cx="7116" cy="470625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932032" y="1990576"/>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7668905" y="1990576"/>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37479"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039028" y="2637047"/>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47355"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000112" y="2353390"/>
            <a:ext cx="615888" cy="3235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start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158172" y="2492212"/>
            <a:ext cx="666012" cy="32063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load</a:t>
            </a:r>
            <a:endParaRPr sz="1200" dirty="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8795294" y="1503845"/>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GetCategories</a:t>
            </a:r>
            <a:endParaRPr sz="1800" b="1" dirty="0">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9476257"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10637278" y="151535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CategoriesDAO</a:t>
            </a:r>
            <a:endParaRPr sz="1800" b="1" dirty="0">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1319497" y="1936869"/>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1004240" y="5588806"/>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529518" y="4308313"/>
            <a:ext cx="4096160" cy="216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a:off x="2670655" y="2812849"/>
            <a:ext cx="1490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2631181" y="2563798"/>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show()</a:t>
            </a:r>
            <a:endParaRPr sz="1200" dirty="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4099332" y="2738646"/>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5" name="Straight Arrow Connector 64">
            <a:extLst>
              <a:ext uri="{FF2B5EF4-FFF2-40B4-BE49-F238E27FC236}">
                <a16:creationId xmlns:a16="http://schemas.microsoft.com/office/drawing/2014/main" id="{00050925-5224-4DCD-97F0-DC1C82AE07D8}"/>
              </a:ext>
            </a:extLst>
          </p:cNvPr>
          <p:cNvCxnSpPr>
            <a:cxnSpLocks/>
          </p:cNvCxnSpPr>
          <p:nvPr/>
        </p:nvCxnSpPr>
        <p:spPr>
          <a:xfrm>
            <a:off x="2666916" y="3156786"/>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Google Shape;225;p34">
            <a:extLst>
              <a:ext uri="{FF2B5EF4-FFF2-40B4-BE49-F238E27FC236}">
                <a16:creationId xmlns:a16="http://schemas.microsoft.com/office/drawing/2014/main" id="{E7E08621-0F87-4159-A8E6-BC6A36903831}"/>
              </a:ext>
            </a:extLst>
          </p:cNvPr>
          <p:cNvSpPr txBox="1"/>
          <p:nvPr/>
        </p:nvSpPr>
        <p:spPr>
          <a:xfrm>
            <a:off x="2628925" y="2885690"/>
            <a:ext cx="1197405" cy="22542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registerEvents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67" name="Google Shape;150;p28">
            <a:extLst>
              <a:ext uri="{FF2B5EF4-FFF2-40B4-BE49-F238E27FC236}">
                <a16:creationId xmlns:a16="http://schemas.microsoft.com/office/drawing/2014/main" id="{64D15827-FAF0-4BE1-BC0B-BDA01BABC974}"/>
              </a:ext>
            </a:extLst>
          </p:cNvPr>
          <p:cNvSpPr/>
          <p:nvPr/>
        </p:nvSpPr>
        <p:spPr>
          <a:xfrm rot="16200000">
            <a:off x="5782114" y="3078157"/>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8" name="Straight Arrow Connector 67">
            <a:extLst>
              <a:ext uri="{FF2B5EF4-FFF2-40B4-BE49-F238E27FC236}">
                <a16:creationId xmlns:a16="http://schemas.microsoft.com/office/drawing/2014/main" id="{F266DFA7-57BF-4E5F-B948-0DE7003D26E4}"/>
              </a:ext>
            </a:extLst>
          </p:cNvPr>
          <p:cNvCxnSpPr>
            <a:cxnSpLocks/>
            <a:endCxn id="70" idx="0"/>
          </p:cNvCxnSpPr>
          <p:nvPr/>
        </p:nvCxnSpPr>
        <p:spPr>
          <a:xfrm>
            <a:off x="2673165" y="3515917"/>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Google Shape;150;p28">
            <a:extLst>
              <a:ext uri="{FF2B5EF4-FFF2-40B4-BE49-F238E27FC236}">
                <a16:creationId xmlns:a16="http://schemas.microsoft.com/office/drawing/2014/main" id="{4A057C8A-BEDD-43C7-B964-863A46CF4C89}"/>
              </a:ext>
            </a:extLst>
          </p:cNvPr>
          <p:cNvSpPr/>
          <p:nvPr/>
        </p:nvSpPr>
        <p:spPr>
          <a:xfrm rot="16200000">
            <a:off x="7502005" y="3427928"/>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72" name="Google Shape;225;p34">
            <a:extLst>
              <a:ext uri="{FF2B5EF4-FFF2-40B4-BE49-F238E27FC236}">
                <a16:creationId xmlns:a16="http://schemas.microsoft.com/office/drawing/2014/main" id="{BE6661E4-FBCC-4436-95F9-BD10D7872A1A}"/>
              </a:ext>
            </a:extLst>
          </p:cNvPr>
          <p:cNvSpPr txBox="1"/>
          <p:nvPr/>
        </p:nvSpPr>
        <p:spPr>
          <a:xfrm>
            <a:off x="2634918" y="3237224"/>
            <a:ext cx="1191410" cy="3246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registerEvents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049801" y="3772601"/>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010884" y="3488944"/>
            <a:ext cx="853767" cy="4011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refresh</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80" name="Straight Arrow Connector 79">
            <a:extLst>
              <a:ext uri="{FF2B5EF4-FFF2-40B4-BE49-F238E27FC236}">
                <a16:creationId xmlns:a16="http://schemas.microsoft.com/office/drawing/2014/main" id="{27D45804-E3BE-4229-8EE8-9ABC2B707BCA}"/>
              </a:ext>
            </a:extLst>
          </p:cNvPr>
          <p:cNvCxnSpPr>
            <a:cxnSpLocks/>
          </p:cNvCxnSpPr>
          <p:nvPr/>
        </p:nvCxnSpPr>
        <p:spPr>
          <a:xfrm>
            <a:off x="2678385" y="5177091"/>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Google Shape;225;p34">
            <a:extLst>
              <a:ext uri="{FF2B5EF4-FFF2-40B4-BE49-F238E27FC236}">
                <a16:creationId xmlns:a16="http://schemas.microsoft.com/office/drawing/2014/main" id="{93C5981E-8DDB-466B-8100-A8EA15BA6BA2}"/>
              </a:ext>
            </a:extLst>
          </p:cNvPr>
          <p:cNvSpPr txBox="1"/>
          <p:nvPr/>
        </p:nvSpPr>
        <p:spPr>
          <a:xfrm>
            <a:off x="2669446" y="4905757"/>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show()</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8914220" y="5651423"/>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84" name="Straight Arrow Connector 83">
            <a:extLst>
              <a:ext uri="{FF2B5EF4-FFF2-40B4-BE49-F238E27FC236}">
                <a16:creationId xmlns:a16="http://schemas.microsoft.com/office/drawing/2014/main" id="{6EF02779-A5D9-4109-AF6D-C87F268B205D}"/>
              </a:ext>
            </a:extLst>
          </p:cNvPr>
          <p:cNvCxnSpPr>
            <a:cxnSpLocks/>
          </p:cNvCxnSpPr>
          <p:nvPr/>
        </p:nvCxnSpPr>
        <p:spPr>
          <a:xfrm flipH="1">
            <a:off x="9567439" y="5849267"/>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049842F-800B-46FE-B9B0-AF37BB3DD506}"/>
              </a:ext>
            </a:extLst>
          </p:cNvPr>
          <p:cNvCxnSpPr>
            <a:cxnSpLocks/>
          </p:cNvCxnSpPr>
          <p:nvPr/>
        </p:nvCxnSpPr>
        <p:spPr>
          <a:xfrm flipH="1">
            <a:off x="6018468" y="5990321"/>
            <a:ext cx="3370083"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6018468" y="5366183"/>
            <a:ext cx="33700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9567439" y="5534281"/>
            <a:ext cx="16618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Google Shape;223;p34">
            <a:extLst>
              <a:ext uri="{FF2B5EF4-FFF2-40B4-BE49-F238E27FC236}">
                <a16:creationId xmlns:a16="http://schemas.microsoft.com/office/drawing/2014/main" id="{F234C516-CEF4-4B76-888D-EAB0449B6DF3}"/>
              </a:ext>
            </a:extLst>
          </p:cNvPr>
          <p:cNvCxnSpPr>
            <a:cxnSpLocks/>
          </p:cNvCxnSpPr>
          <p:nvPr/>
        </p:nvCxnSpPr>
        <p:spPr>
          <a:xfrm rot="10800000" flipH="1" flipV="1">
            <a:off x="5802046" y="6189500"/>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2" name="Straight Arrow Connector 91">
            <a:extLst>
              <a:ext uri="{FF2B5EF4-FFF2-40B4-BE49-F238E27FC236}">
                <a16:creationId xmlns:a16="http://schemas.microsoft.com/office/drawing/2014/main" id="{9801F5F7-7C55-4691-A77A-B3A6CFF69220}"/>
              </a:ext>
            </a:extLst>
          </p:cNvPr>
          <p:cNvCxnSpPr>
            <a:cxnSpLocks/>
          </p:cNvCxnSpPr>
          <p:nvPr/>
        </p:nvCxnSpPr>
        <p:spPr>
          <a:xfrm>
            <a:off x="2656043" y="4779642"/>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Google Shape;225;p34">
            <a:extLst>
              <a:ext uri="{FF2B5EF4-FFF2-40B4-BE49-F238E27FC236}">
                <a16:creationId xmlns:a16="http://schemas.microsoft.com/office/drawing/2014/main" id="{0085B207-675B-4CF7-9D0B-033CB046F002}"/>
              </a:ext>
            </a:extLst>
          </p:cNvPr>
          <p:cNvSpPr txBox="1"/>
          <p:nvPr/>
        </p:nvSpPr>
        <p:spPr>
          <a:xfrm>
            <a:off x="2646500" y="370858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reset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96" name="Google Shape;150;p28">
            <a:extLst>
              <a:ext uri="{FF2B5EF4-FFF2-40B4-BE49-F238E27FC236}">
                <a16:creationId xmlns:a16="http://schemas.microsoft.com/office/drawing/2014/main" id="{6CE8E7A4-643A-46AD-A2ED-CB521E7469C7}"/>
              </a:ext>
            </a:extLst>
          </p:cNvPr>
          <p:cNvSpPr/>
          <p:nvPr/>
        </p:nvSpPr>
        <p:spPr>
          <a:xfrm rot="16200000">
            <a:off x="7383392" y="4065496"/>
            <a:ext cx="527356" cy="17651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97" name="Google Shape;225;p34">
            <a:extLst>
              <a:ext uri="{FF2B5EF4-FFF2-40B4-BE49-F238E27FC236}">
                <a16:creationId xmlns:a16="http://schemas.microsoft.com/office/drawing/2014/main" id="{F2C82CB0-AA37-4290-A101-7F8666B5448C}"/>
              </a:ext>
            </a:extLst>
          </p:cNvPr>
          <p:cNvSpPr txBox="1"/>
          <p:nvPr/>
        </p:nvSpPr>
        <p:spPr>
          <a:xfrm>
            <a:off x="2656043" y="4479794"/>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reset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83" name="Google Shape;150;p28">
            <a:extLst>
              <a:ext uri="{FF2B5EF4-FFF2-40B4-BE49-F238E27FC236}">
                <a16:creationId xmlns:a16="http://schemas.microsoft.com/office/drawing/2014/main" id="{9BFBB79C-1939-49CC-B180-5BB801A3FB8C}"/>
              </a:ext>
            </a:extLst>
          </p:cNvPr>
          <p:cNvSpPr/>
          <p:nvPr/>
        </p:nvSpPr>
        <p:spPr>
          <a:xfrm rot="16200000">
            <a:off x="4997214" y="5462384"/>
            <a:ext cx="1879276" cy="1632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95" name="Straight Arrow Connector 94">
            <a:extLst>
              <a:ext uri="{FF2B5EF4-FFF2-40B4-BE49-F238E27FC236}">
                <a16:creationId xmlns:a16="http://schemas.microsoft.com/office/drawing/2014/main" id="{A1C456C2-B7AD-43FF-B576-1AE718EB3701}"/>
              </a:ext>
            </a:extLst>
          </p:cNvPr>
          <p:cNvCxnSpPr>
            <a:cxnSpLocks/>
          </p:cNvCxnSpPr>
          <p:nvPr/>
        </p:nvCxnSpPr>
        <p:spPr>
          <a:xfrm>
            <a:off x="2687228" y="398641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8" name="Google Shape;225;p34">
            <a:extLst>
              <a:ext uri="{FF2B5EF4-FFF2-40B4-BE49-F238E27FC236}">
                <a16:creationId xmlns:a16="http://schemas.microsoft.com/office/drawing/2014/main" id="{78CA79E0-8024-48DB-AAF8-AE0290E78071}"/>
              </a:ext>
            </a:extLst>
          </p:cNvPr>
          <p:cNvSpPr txBox="1"/>
          <p:nvPr/>
        </p:nvSpPr>
        <p:spPr>
          <a:xfrm>
            <a:off x="2645050" y="404935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show()</a:t>
            </a:r>
            <a:endParaRPr sz="1200" dirty="0">
              <a:solidFill>
                <a:schemeClr val="dk1"/>
              </a:solidFill>
              <a:latin typeface="Calibri"/>
              <a:ea typeface="Calibri"/>
              <a:cs typeface="Calibri"/>
              <a:sym typeface="Calibri"/>
            </a:endParaRPr>
          </a:p>
        </p:txBody>
      </p:sp>
      <p:cxnSp>
        <p:nvCxnSpPr>
          <p:cNvPr id="99" name="Straight Arrow Connector 98">
            <a:extLst>
              <a:ext uri="{FF2B5EF4-FFF2-40B4-BE49-F238E27FC236}">
                <a16:creationId xmlns:a16="http://schemas.microsoft.com/office/drawing/2014/main" id="{D784BDA4-7509-48EC-A14F-9D047015AACC}"/>
              </a:ext>
            </a:extLst>
          </p:cNvPr>
          <p:cNvCxnSpPr>
            <a:cxnSpLocks/>
          </p:cNvCxnSpPr>
          <p:nvPr/>
        </p:nvCxnSpPr>
        <p:spPr>
          <a:xfrm>
            <a:off x="2685778" y="432718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6035876" y="4882464"/>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AJAX GET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GetCategories</a:t>
            </a:r>
            <a:endParaRPr sz="1200" dirty="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9530904" y="5217380"/>
            <a:ext cx="1358057" cy="2766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findAllCategories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103" name="Google Shape;225;p34">
            <a:extLst>
              <a:ext uri="{FF2B5EF4-FFF2-40B4-BE49-F238E27FC236}">
                <a16:creationId xmlns:a16="http://schemas.microsoft.com/office/drawing/2014/main" id="{994EFD0A-E8F5-433F-B34C-81976F455819}"/>
              </a:ext>
            </a:extLst>
          </p:cNvPr>
          <p:cNvSpPr txBox="1"/>
          <p:nvPr/>
        </p:nvSpPr>
        <p:spPr>
          <a:xfrm>
            <a:off x="10437699" y="5807124"/>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104" name="Google Shape;225;p34">
            <a:extLst>
              <a:ext uri="{FF2B5EF4-FFF2-40B4-BE49-F238E27FC236}">
                <a16:creationId xmlns:a16="http://schemas.microsoft.com/office/drawing/2014/main" id="{EED6B520-88F2-400D-8786-1EBD16D03D22}"/>
              </a:ext>
            </a:extLst>
          </p:cNvPr>
          <p:cNvSpPr txBox="1"/>
          <p:nvPr/>
        </p:nvSpPr>
        <p:spPr>
          <a:xfrm>
            <a:off x="8542420" y="5990321"/>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105" name="Google Shape;225;p34">
            <a:extLst>
              <a:ext uri="{FF2B5EF4-FFF2-40B4-BE49-F238E27FC236}">
                <a16:creationId xmlns:a16="http://schemas.microsoft.com/office/drawing/2014/main" id="{CE448EA4-BD1A-40FB-A21A-CA3EECA84FCC}"/>
              </a:ext>
            </a:extLst>
          </p:cNvPr>
          <p:cNvSpPr txBox="1"/>
          <p:nvPr/>
        </p:nvSpPr>
        <p:spPr>
          <a:xfrm>
            <a:off x="4862399" y="6132327"/>
            <a:ext cx="813725" cy="33732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update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90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a:solidFill>
                  <a:srgbClr val="FF0000"/>
                </a:solidFill>
              </a:rPr>
              <a:t>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987679" y="1470198"/>
            <a:ext cx="1225542" cy="44465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home.html</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647788" y="1442953"/>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lang="es-419" sz="14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Storage</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327530" y="1481174"/>
            <a:ext cx="1225542" cy="450978"/>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968006" y="1495226"/>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7655403" y="1479125"/>
            <a:ext cx="1358063" cy="450978"/>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00450" y="1914851"/>
            <a:ext cx="0" cy="32593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260559" y="1962534"/>
            <a:ext cx="0" cy="321164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921604" y="1993730"/>
            <a:ext cx="16080" cy="318044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6612060" y="1970451"/>
            <a:ext cx="0" cy="320372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348933" y="1970451"/>
            <a:ext cx="0" cy="32037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730471" y="2942269"/>
            <a:ext cx="1749619" cy="22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729829" y="2956703"/>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27383" y="2476379"/>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679966" y="2453412"/>
            <a:ext cx="1069108" cy="43347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removeItem</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38200" y="2472087"/>
            <a:ext cx="666012" cy="66457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click</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logout</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err="1">
                <a:solidFill>
                  <a:schemeClr val="dk1"/>
                </a:solidFill>
                <a:latin typeface="Calibri"/>
                <a:ea typeface="Calibri"/>
                <a:cs typeface="Calibri"/>
                <a:sym typeface="Calibri"/>
              </a:rPr>
              <a:t>button</a:t>
            </a:r>
            <a:endParaRPr sz="1200" dirty="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2974014" y="2832252"/>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729829" y="3688460"/>
            <a:ext cx="30966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679524" y="3214579"/>
            <a:ext cx="712599" cy="43346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Logout</a:t>
            </a:r>
            <a:endParaRPr sz="1200" dirty="0">
              <a:solidFill>
                <a:schemeClr val="dk1"/>
              </a:solidFill>
              <a:latin typeface="Calibri"/>
              <a:ea typeface="Calibri"/>
              <a:cs typeface="Calibri"/>
              <a:sym typeface="Calibri"/>
            </a:endParaRPr>
          </a:p>
        </p:txBody>
      </p:sp>
      <p:sp>
        <p:nvSpPr>
          <p:cNvPr id="58" name="Google Shape;150;p28">
            <a:extLst>
              <a:ext uri="{FF2B5EF4-FFF2-40B4-BE49-F238E27FC236}">
                <a16:creationId xmlns:a16="http://schemas.microsoft.com/office/drawing/2014/main" id="{A7706003-36ED-4B2A-875C-6595F5851C13}"/>
              </a:ext>
            </a:extLst>
          </p:cNvPr>
          <p:cNvSpPr/>
          <p:nvPr/>
        </p:nvSpPr>
        <p:spPr>
          <a:xfrm rot="16200000">
            <a:off x="4134648" y="4143075"/>
            <a:ext cx="1604202" cy="22044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F460A197-0D62-4584-B841-CDC229C99F55}"/>
              </a:ext>
            </a:extLst>
          </p:cNvPr>
          <p:cNvCxnSpPr>
            <a:cxnSpLocks/>
          </p:cNvCxnSpPr>
          <p:nvPr/>
        </p:nvCxnSpPr>
        <p:spPr>
          <a:xfrm>
            <a:off x="5034986" y="3988297"/>
            <a:ext cx="14629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Google Shape;150;p28">
            <a:extLst>
              <a:ext uri="{FF2B5EF4-FFF2-40B4-BE49-F238E27FC236}">
                <a16:creationId xmlns:a16="http://schemas.microsoft.com/office/drawing/2014/main" id="{5B82EFFD-B34F-44DF-812C-1BA0B14E5A89}"/>
              </a:ext>
            </a:extLst>
          </p:cNvPr>
          <p:cNvSpPr/>
          <p:nvPr/>
        </p:nvSpPr>
        <p:spPr>
          <a:xfrm rot="16200000">
            <a:off x="6328831" y="3863846"/>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F9947C2D-D111-4119-846C-BBE71859848D}"/>
              </a:ext>
            </a:extLst>
          </p:cNvPr>
          <p:cNvCxnSpPr>
            <a:cxnSpLocks/>
          </p:cNvCxnSpPr>
          <p:nvPr/>
        </p:nvCxnSpPr>
        <p:spPr>
          <a:xfrm>
            <a:off x="5034986" y="4776911"/>
            <a:ext cx="31938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Google Shape;150;p28">
            <a:extLst>
              <a:ext uri="{FF2B5EF4-FFF2-40B4-BE49-F238E27FC236}">
                <a16:creationId xmlns:a16="http://schemas.microsoft.com/office/drawing/2014/main" id="{C6D5BCA7-926E-4CA3-BE62-99B8A7DF1822}"/>
              </a:ext>
            </a:extLst>
          </p:cNvPr>
          <p:cNvSpPr/>
          <p:nvPr/>
        </p:nvSpPr>
        <p:spPr>
          <a:xfrm rot="16200000">
            <a:off x="8059770" y="4652460"/>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74" name="Google Shape;225;p34">
            <a:extLst>
              <a:ext uri="{FF2B5EF4-FFF2-40B4-BE49-F238E27FC236}">
                <a16:creationId xmlns:a16="http://schemas.microsoft.com/office/drawing/2014/main" id="{CF6C904A-56EF-47C8-B933-F8211D399389}"/>
              </a:ext>
            </a:extLst>
          </p:cNvPr>
          <p:cNvSpPr txBox="1"/>
          <p:nvPr/>
        </p:nvSpPr>
        <p:spPr>
          <a:xfrm>
            <a:off x="5006079" y="3717541"/>
            <a:ext cx="993211"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75" name="Google Shape;225;p34">
            <a:extLst>
              <a:ext uri="{FF2B5EF4-FFF2-40B4-BE49-F238E27FC236}">
                <a16:creationId xmlns:a16="http://schemas.microsoft.com/office/drawing/2014/main" id="{A74F9DEA-677C-4C36-8950-CCAA749C67F9}"/>
              </a:ext>
            </a:extLst>
          </p:cNvPr>
          <p:cNvSpPr txBox="1"/>
          <p:nvPr/>
        </p:nvSpPr>
        <p:spPr>
          <a:xfrm>
            <a:off x="4997432" y="4506154"/>
            <a:ext cx="855549"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428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dirty="0"/>
              <a:t>Si realizzi un’applicazione client server web che estende e/o modifica le specifiche precedenti come segue:</a:t>
            </a:r>
          </a:p>
          <a:p>
            <a:pPr algn="just">
              <a:lnSpc>
                <a:spcPct val="120000"/>
              </a:lnSpc>
            </a:pPr>
            <a:r>
              <a:rPr lang="it-IT" sz="1600" dirty="0"/>
              <a:t>Dopo il login dell’utente, l’intera applicazione è realizzata con un’unica pagina.</a:t>
            </a:r>
          </a:p>
          <a:p>
            <a:pPr algn="just">
              <a:lnSpc>
                <a:spcPct val="120000"/>
              </a:lnSpc>
            </a:pPr>
            <a:r>
              <a:rPr lang="it-IT" sz="1600" dirty="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dirty="0"/>
              <a:t>La funzione di spostamento di una categoria è realizzata mediante drag &amp; drop.</a:t>
            </a:r>
          </a:p>
          <a:p>
            <a:pPr algn="just">
              <a:lnSpc>
                <a:spcPct val="120000"/>
              </a:lnSpc>
            </a:pPr>
            <a:r>
              <a:rPr lang="it-IT" sz="1600" dirty="0"/>
              <a:t>A seguito del drop della categoria da spostare compare una finestra di dialogo con cui l’utente può confermare o cancellare lo spostamento. La conferma produce l’aggiornamento a lato client dell’albero.</a:t>
            </a:r>
          </a:p>
          <a:p>
            <a:pPr algn="just">
              <a:lnSpc>
                <a:spcPct val="120000"/>
              </a:lnSpc>
            </a:pPr>
            <a:r>
              <a:rPr lang="it-IT" sz="1600" dirty="0"/>
              <a:t>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25940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 (specifiche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dirty="0"/>
              <a:t>Si realizzi un’applicazione client server web che estende e/o modifica le specifiche precedenti come segue:</a:t>
            </a:r>
          </a:p>
          <a:p>
            <a:pPr algn="just">
              <a:lnSpc>
                <a:spcPct val="120000"/>
              </a:lnSpc>
            </a:pPr>
            <a:r>
              <a:rPr lang="it-IT" sz="1600" dirty="0"/>
              <a:t>Dopo il login dell’utente, l’intera applicazione è realizzata con </a:t>
            </a:r>
            <a:r>
              <a:rPr lang="it-IT" sz="1600" b="1" dirty="0">
                <a:solidFill>
                  <a:srgbClr val="FF0000"/>
                </a:solidFill>
              </a:rPr>
              <a:t>un’unica pagina</a:t>
            </a:r>
            <a:r>
              <a:rPr lang="it-IT" sz="1600" dirty="0"/>
              <a:t>.</a:t>
            </a:r>
          </a:p>
          <a:p>
            <a:pPr algn="just">
              <a:lnSpc>
                <a:spcPct val="120000"/>
              </a:lnSpc>
            </a:pPr>
            <a:r>
              <a:rPr lang="it-IT" sz="1600" dirty="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dirty="0"/>
              <a:t>La funzione di spostamento di una categoria è realizzata mediante </a:t>
            </a:r>
            <a:r>
              <a:rPr lang="it-IT" sz="1600" b="1" dirty="0">
                <a:solidFill>
                  <a:srgbClr val="974806"/>
                </a:solidFill>
              </a:rPr>
              <a:t>drag &amp; drop</a:t>
            </a:r>
            <a:r>
              <a:rPr lang="it-IT" sz="1600" dirty="0"/>
              <a:t>.</a:t>
            </a:r>
          </a:p>
          <a:p>
            <a:pPr algn="just">
              <a:lnSpc>
                <a:spcPct val="120000"/>
              </a:lnSpc>
            </a:pPr>
            <a:r>
              <a:rPr lang="it-IT" sz="1600" dirty="0"/>
              <a:t>A seguito del drop della categoria da spostare compare una </a:t>
            </a:r>
            <a:r>
              <a:rPr lang="it-IT" sz="1600" b="1" dirty="0">
                <a:solidFill>
                  <a:srgbClr val="00B050"/>
                </a:solidFill>
              </a:rPr>
              <a:t>finestra di dialogo</a:t>
            </a:r>
            <a:r>
              <a:rPr lang="it-IT" sz="1600" dirty="0"/>
              <a:t> con cui l’utente può </a:t>
            </a:r>
            <a:r>
              <a:rPr lang="it-IT" sz="1600" b="1" dirty="0">
                <a:solidFill>
                  <a:srgbClr val="974806"/>
                </a:solidFill>
              </a:rPr>
              <a:t>confermare o cancellare lo spostamento</a:t>
            </a:r>
            <a:r>
              <a:rPr lang="it-IT" sz="1600" dirty="0"/>
              <a:t>. La conferma produce l’</a:t>
            </a:r>
            <a:r>
              <a:rPr lang="it-IT" sz="1600" b="1" dirty="0">
                <a:solidFill>
                  <a:srgbClr val="338DCD"/>
                </a:solidFill>
              </a:rPr>
              <a:t>aggiornamento a lato client </a:t>
            </a:r>
            <a:r>
              <a:rPr lang="it-IT" sz="1600" dirty="0"/>
              <a:t>dell’albero.</a:t>
            </a:r>
          </a:p>
          <a:p>
            <a:pPr algn="just">
              <a:lnSpc>
                <a:spcPct val="120000"/>
              </a:lnSpc>
            </a:pPr>
            <a:r>
              <a:rPr lang="it-IT" sz="1600" dirty="0"/>
              <a:t>L’utente realizza spostamenti anche multipli a lato client. A seguito del primo spostamento compare un </a:t>
            </a:r>
            <a:r>
              <a:rPr lang="it-IT" sz="1600" b="1" dirty="0">
                <a:solidFill>
                  <a:srgbClr val="00B050"/>
                </a:solidFill>
              </a:rPr>
              <a:t>bottone SALVA </a:t>
            </a:r>
            <a:r>
              <a:rPr lang="it-IT" sz="1600" dirty="0"/>
              <a:t>la cui pressione provoca </a:t>
            </a:r>
            <a:r>
              <a:rPr lang="it-IT" sz="1600" b="1" dirty="0">
                <a:solidFill>
                  <a:srgbClr val="338DCD"/>
                </a:solidFill>
              </a:rPr>
              <a:t>l’invio al server dell’elenco degli spostamenti realizzati</a:t>
            </a:r>
            <a:r>
              <a:rPr lang="it-IT" sz="1600" dirty="0"/>
              <a:t> (NON dell’intero albero). L’invio degli spostamenti produce </a:t>
            </a:r>
            <a:r>
              <a:rPr lang="it-IT" sz="1600" b="1" dirty="0">
                <a:solidFill>
                  <a:srgbClr val="338DCD"/>
                </a:solidFill>
              </a:rPr>
              <a:t>l’aggiornamento dell’albero nella base dei dati</a:t>
            </a:r>
            <a:r>
              <a:rPr lang="it-IT" sz="1600" dirty="0"/>
              <a:t> e la comparsa di un </a:t>
            </a:r>
            <a:r>
              <a:rPr lang="it-IT" sz="1600" b="1" dirty="0">
                <a:solidFill>
                  <a:srgbClr val="00B050"/>
                </a:solidFill>
              </a:rPr>
              <a:t>messaggio di conferma </a:t>
            </a:r>
            <a:r>
              <a:rPr lang="it-IT" sz="1600" dirty="0"/>
              <a:t>dell’avvenuto salvataggio.</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424147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Tutti</a:t>
            </a:r>
            <a:r>
              <a:rPr lang="es-419" sz="1600" dirty="0"/>
              <a:t> </a:t>
            </a:r>
            <a:r>
              <a:rPr lang="es-419" sz="1600" dirty="0" err="1"/>
              <a:t>gli</a:t>
            </a:r>
            <a:r>
              <a:rPr lang="es-419" sz="1600" dirty="0"/>
              <a:t> </a:t>
            </a:r>
            <a:r>
              <a:rPr lang="es-419" sz="1600" dirty="0" err="1"/>
              <a:t>attributi</a:t>
            </a:r>
            <a:r>
              <a:rPr lang="es-419" sz="1600" dirty="0"/>
              <a:t> </a:t>
            </a:r>
            <a:r>
              <a:rPr lang="es-419" sz="1600" dirty="0" err="1"/>
              <a:t>delle</a:t>
            </a:r>
            <a:r>
              <a:rPr lang="es-419" sz="1600" dirty="0"/>
              <a:t> </a:t>
            </a:r>
            <a:r>
              <a:rPr lang="es-419" sz="1600" dirty="0" err="1"/>
              <a:t>categorie</a:t>
            </a:r>
            <a:r>
              <a:rPr lang="es-419" sz="1600" dirty="0"/>
              <a:t> </a:t>
            </a:r>
            <a:r>
              <a:rPr lang="es-419" sz="1600" dirty="0" err="1"/>
              <a:t>sono</a:t>
            </a:r>
            <a:r>
              <a:rPr lang="es-419" sz="1600" dirty="0"/>
              <a:t> </a:t>
            </a:r>
            <a:r>
              <a:rPr lang="es-419" sz="1600" dirty="0" err="1"/>
              <a:t>obbligatori</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Dopo </a:t>
            </a:r>
            <a:r>
              <a:rPr lang="es-419" sz="1600" dirty="0" err="1"/>
              <a:t>aver</a:t>
            </a:r>
            <a:r>
              <a:rPr lang="es-419" sz="1600" dirty="0"/>
              <a:t> </a:t>
            </a:r>
            <a:r>
              <a:rPr lang="es-419" sz="1600" dirty="0" err="1"/>
              <a:t>confermato</a:t>
            </a:r>
            <a:r>
              <a:rPr lang="es-419" sz="1600" dirty="0"/>
              <a:t> </a:t>
            </a:r>
            <a:r>
              <a:rPr lang="es-419" sz="1600" dirty="0" err="1"/>
              <a:t>il</a:t>
            </a:r>
            <a:r>
              <a:rPr lang="es-419" sz="1600" dirty="0"/>
              <a:t> primo </a:t>
            </a:r>
            <a:r>
              <a:rPr lang="es-419" sz="1600" dirty="0" err="1"/>
              <a:t>spostamento</a:t>
            </a:r>
            <a:r>
              <a:rPr lang="es-419" sz="1600" dirty="0"/>
              <a:t>, la </a:t>
            </a:r>
            <a:r>
              <a:rPr lang="es-419" sz="1600" dirty="0" err="1"/>
              <a:t>form</a:t>
            </a:r>
            <a:r>
              <a:rPr lang="es-419" sz="1600" dirty="0"/>
              <a:t> di </a:t>
            </a:r>
            <a:r>
              <a:rPr lang="es-419" sz="1600" dirty="0" err="1"/>
              <a:t>aggiunta</a:t>
            </a:r>
            <a:r>
              <a:rPr lang="es-419" sz="1600" dirty="0"/>
              <a:t> di una </a:t>
            </a:r>
            <a:r>
              <a:rPr lang="es-419" sz="1600" dirty="0" err="1"/>
              <a:t>nuova</a:t>
            </a:r>
            <a:r>
              <a:rPr lang="es-419" sz="1600" dirty="0"/>
              <a:t> categoría è </a:t>
            </a:r>
            <a:r>
              <a:rPr lang="es-419" sz="1600" dirty="0" err="1"/>
              <a:t>disabilitata</a:t>
            </a:r>
            <a:r>
              <a:rPr lang="es-419" sz="1600" dirty="0"/>
              <a:t> fino al </a:t>
            </a:r>
            <a:r>
              <a:rPr lang="es-419" sz="1600" dirty="0" err="1"/>
              <a:t>salvataggio</a:t>
            </a:r>
            <a:r>
              <a:rPr lang="es-419" sz="1600" dirty="0"/>
              <a:t> di </a:t>
            </a:r>
            <a:r>
              <a:rPr lang="es-419" sz="1600" dirty="0" err="1"/>
              <a:t>tutte</a:t>
            </a:r>
            <a:r>
              <a:rPr lang="es-419" sz="1600" dirty="0"/>
              <a:t> le </a:t>
            </a:r>
            <a:r>
              <a:rPr lang="es-419" sz="1600" dirty="0" err="1"/>
              <a:t>modifiche</a:t>
            </a:r>
            <a:r>
              <a:rPr lang="es-419" sz="1600" dirty="0"/>
              <a:t> </a:t>
            </a:r>
            <a:r>
              <a:rPr lang="es-419" sz="1600" dirty="0" err="1"/>
              <a:t>effettuate</a:t>
            </a:r>
            <a:r>
              <a:rPr lang="es-419" sz="1600" dirty="0"/>
              <a:t>.</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a:t>
            </a:r>
          </a:p>
          <a:p>
            <a:pPr algn="just">
              <a:lnSpc>
                <a:spcPct val="120000"/>
              </a:lnSpc>
            </a:pPr>
            <a:r>
              <a:rPr lang="es-419" sz="1600" dirty="0"/>
              <a:t>Se la categoría </a:t>
            </a:r>
            <a:r>
              <a:rPr lang="es-419" sz="1600" dirty="0" err="1"/>
              <a:t>spostata</a:t>
            </a:r>
            <a:r>
              <a:rPr lang="es-419" sz="1600" dirty="0"/>
              <a:t> è un “</a:t>
            </a:r>
            <a:r>
              <a:rPr lang="es-419" sz="1600" dirty="0" err="1"/>
              <a:t>figlio</a:t>
            </a:r>
            <a:r>
              <a:rPr lang="es-419" sz="1600" dirty="0"/>
              <a:t> intermedio”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9703" y="3384939"/>
            <a:ext cx="137387" cy="285509"/>
          </a:xfrm>
          <a:prstGeom prst="straightConnector1">
            <a:avLst/>
          </a:prstGeom>
          <a:noFill/>
          <a:ln w="9525" cap="flat" cmpd="sng">
            <a:solidFill>
              <a:srgbClr val="4A7DBA"/>
            </a:solidFill>
            <a:prstDash val="solid"/>
            <a:round/>
            <a:headEnd type="none" w="sm" len="sm"/>
            <a:tailEnd type="none" w="sm" len="sm"/>
          </a:ln>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3377944"/>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3670448"/>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364003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383510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5881" y="3160141"/>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3580390"/>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6475364" y="379729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6"/>
          </p:cNvCxnSpPr>
          <p:nvPr/>
        </p:nvCxnSpPr>
        <p:spPr>
          <a:xfrm>
            <a:off x="6697250" y="3881776"/>
            <a:ext cx="1477792" cy="37754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555338" y="3603952"/>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2277</Words>
  <Application>Microsoft Office PowerPoint</Application>
  <PresentationFormat>Widescreen</PresentationFormat>
  <Paragraphs>336</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Catalogazione di immagini</vt:lpstr>
      <vt:lpstr>Analisi dei dati (comuni alla versione HTML)</vt:lpstr>
      <vt:lpstr>Specifiche RIA</vt:lpstr>
      <vt:lpstr>Database design</vt:lpstr>
      <vt:lpstr>Local database schema</vt:lpstr>
      <vt:lpstr>Analisi dei requisiti</vt:lpstr>
      <vt:lpstr>Analisi dei requisiti (specifiche RIA)</vt:lpstr>
      <vt:lpstr>Completamento delle specifiche</vt:lpstr>
      <vt:lpstr>Application design</vt:lpstr>
      <vt:lpstr>Application design</vt:lpstr>
      <vt:lpstr>Eventi &amp; azioni</vt:lpstr>
      <vt:lpstr>Controller / event handler</vt:lpstr>
      <vt:lpstr>Server side: DAO &amp; model object</vt:lpstr>
      <vt:lpstr>Client side: view &amp; view component</vt:lpstr>
      <vt:lpstr>Gestione del ciclo di vita</vt:lpstr>
      <vt:lpstr>Event: login</vt:lpstr>
      <vt:lpstr>Event: caricamento home</vt:lpstr>
      <vt:lpstr>Event: spostamento categorie</vt:lpstr>
      <vt:lpstr>Event: salvataggio spostamenti</vt:lpstr>
      <vt:lpstr>Event: aggiunta categoria</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73</cp:revision>
  <dcterms:created xsi:type="dcterms:W3CDTF">2021-08-10T09:06:04Z</dcterms:created>
  <dcterms:modified xsi:type="dcterms:W3CDTF">2021-09-05T11:13:19Z</dcterms:modified>
</cp:coreProperties>
</file>