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66092"/>
    <a:srgbClr val="338DCD"/>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r>
              <a:rPr lang="it-IT"/>
              <a:t>Tecnologie informatiche per il web</a:t>
            </a:r>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a:xfrm>
            <a:off x="1524000" y="3602037"/>
            <a:ext cx="9144000" cy="2133599"/>
          </a:xfrm>
        </p:spPr>
        <p:txBody>
          <a:bodyPr>
            <a:normAutofit lnSpcReduction="10000"/>
          </a:bodyPr>
          <a:lstStyle/>
          <a:p>
            <a:r>
              <a:rPr lang="it-IT"/>
              <a:t>Tecnologie informatiche per il web</a:t>
            </a:r>
          </a:p>
          <a:p>
            <a:r>
              <a:rPr lang="it-IT"/>
              <a:t>Esercizio </a:t>
            </a:r>
            <a:r>
              <a:rPr lang="it-IT" dirty="0"/>
              <a:t>3 – Versione HTML</a:t>
            </a:r>
          </a:p>
          <a:p>
            <a:endParaRPr lang="it-IT" dirty="0"/>
          </a:p>
          <a:p>
            <a:r>
              <a:rPr lang="it-IT" dirty="0"/>
              <a:t>Leonardo Guerra – 10524955</a:t>
            </a:r>
          </a:p>
          <a:p>
            <a:r>
              <a:rPr lang="it-IT" dirty="0"/>
              <a:t>Gaia Locchi – 10750598</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24184" cy="3331875"/>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125353" y="3405331"/>
            <a:ext cx="2353535" cy="22695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4517198"/>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5051432"/>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4232138"/>
            <a:ext cx="2833888" cy="26103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a:latin typeface="Calibri"/>
                <a:ea typeface="Calibri"/>
                <a:cs typeface="Calibri"/>
                <a:sym typeface="Calibri"/>
              </a:rPr>
              <a:t>, code, 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476439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5048273"/>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367159" y="4571517"/>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flipH="1">
            <a:off x="2065090" y="2126414"/>
            <a:ext cx="15788" cy="335998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0" cy="335998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4944215"/>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643668" y="3666745"/>
            <a:ext cx="2870098" cy="22069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6" name="Straight Arrow Connector 25">
            <a:extLst>
              <a:ext uri="{FF2B5EF4-FFF2-40B4-BE49-F238E27FC236}">
                <a16:creationId xmlns:a16="http://schemas.microsoft.com/office/drawing/2014/main" id="{5F6EE1B2-F3ED-4D4C-9BBE-7F6C61C1CB13}"/>
              </a:ext>
            </a:extLst>
          </p:cNvPr>
          <p:cNvCxnSpPr>
            <a:cxnSpLocks/>
          </p:cNvCxnSpPr>
          <p:nvPr/>
        </p:nvCxnSpPr>
        <p:spPr>
          <a:xfrm>
            <a:off x="2206860" y="29480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225;p34">
            <a:extLst>
              <a:ext uri="{FF2B5EF4-FFF2-40B4-BE49-F238E27FC236}">
                <a16:creationId xmlns:a16="http://schemas.microsoft.com/office/drawing/2014/main" id="{A9C8088B-461F-4B1E-9D08-8DEE7A462B13}"/>
              </a:ext>
            </a:extLst>
          </p:cNvPr>
          <p:cNvSpPr txBox="1"/>
          <p:nvPr/>
        </p:nvSpPr>
        <p:spPr>
          <a:xfrm>
            <a:off x="2180085" y="2691058"/>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latin typeface="Calibri"/>
                <a:ea typeface="Calibri"/>
                <a:cs typeface="Calibri"/>
                <a:sym typeface="Calibri"/>
              </a:rPr>
              <a:t>exixtsCategory(name)</a:t>
            </a:r>
            <a:endParaRPr sz="1200" dirty="0">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52302F8C-9421-4A00-9500-D36FB33BEF23}"/>
              </a:ext>
            </a:extLst>
          </p:cNvPr>
          <p:cNvCxnSpPr>
            <a:cxnSpLocks/>
          </p:cNvCxnSpPr>
          <p:nvPr/>
        </p:nvCxnSpPr>
        <p:spPr>
          <a:xfrm>
            <a:off x="2219611" y="3317877"/>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Google Shape;225;p34">
            <a:extLst>
              <a:ext uri="{FF2B5EF4-FFF2-40B4-BE49-F238E27FC236}">
                <a16:creationId xmlns:a16="http://schemas.microsoft.com/office/drawing/2014/main" id="{6CC7F610-2A61-4EDA-9591-B7675FB64B18}"/>
              </a:ext>
            </a:extLst>
          </p:cNvPr>
          <p:cNvSpPr txBox="1"/>
          <p:nvPr/>
        </p:nvSpPr>
        <p:spPr>
          <a:xfrm>
            <a:off x="2180085" y="3032818"/>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latin typeface="Calibri"/>
                <a:ea typeface="Calibri"/>
                <a:cs typeface="Calibri"/>
                <a:sym typeface="Calibri"/>
              </a:rPr>
              <a:t>[fatherId == -1] getNumOfRoots()</a:t>
            </a:r>
            <a:endParaRPr sz="1200" dirty="0">
              <a:latin typeface="Calibri"/>
              <a:ea typeface="Calibri"/>
              <a:cs typeface="Calibri"/>
              <a:sym typeface="Calibri"/>
            </a:endParaRPr>
          </a:p>
        </p:txBody>
      </p:sp>
      <p:cxnSp>
        <p:nvCxnSpPr>
          <p:cNvPr id="41" name="Straight Arrow Connector 40">
            <a:extLst>
              <a:ext uri="{FF2B5EF4-FFF2-40B4-BE49-F238E27FC236}">
                <a16:creationId xmlns:a16="http://schemas.microsoft.com/office/drawing/2014/main" id="{47013172-DE19-41E6-BA71-BC92E3678121}"/>
              </a:ext>
            </a:extLst>
          </p:cNvPr>
          <p:cNvCxnSpPr>
            <a:cxnSpLocks/>
          </p:cNvCxnSpPr>
          <p:nvPr/>
        </p:nvCxnSpPr>
        <p:spPr>
          <a:xfrm>
            <a:off x="2239685" y="4048691"/>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Google Shape;225;p34">
            <a:extLst>
              <a:ext uri="{FF2B5EF4-FFF2-40B4-BE49-F238E27FC236}">
                <a16:creationId xmlns:a16="http://schemas.microsoft.com/office/drawing/2014/main" id="{3B248CEE-9AAC-49A5-B6C4-05792AC01346}"/>
              </a:ext>
            </a:extLst>
          </p:cNvPr>
          <p:cNvSpPr txBox="1"/>
          <p:nvPr/>
        </p:nvSpPr>
        <p:spPr>
          <a:xfrm>
            <a:off x="2173401" y="3382924"/>
            <a:ext cx="3046479" cy="16969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latin typeface="Calibri"/>
                <a:ea typeface="Calibri"/>
                <a:cs typeface="Calibri"/>
                <a:sym typeface="Calibri"/>
              </a:rPr>
              <a:t>[fatherId != -1] {</a:t>
            </a:r>
          </a:p>
          <a:p>
            <a:pPr marL="0" marR="0" lvl="0" indent="0" rtl="0">
              <a:spcBef>
                <a:spcPts val="0"/>
              </a:spcBef>
              <a:spcAft>
                <a:spcPts val="0"/>
              </a:spcAft>
              <a:buNone/>
            </a:pPr>
            <a:r>
              <a:rPr lang="es-419" sz="1200">
                <a:latin typeface="Calibri"/>
                <a:ea typeface="Calibri"/>
                <a:cs typeface="Calibri"/>
                <a:sym typeface="Calibri"/>
              </a:rPr>
              <a:t>findLastChildCode(fatherId)</a:t>
            </a:r>
          </a:p>
          <a:p>
            <a:pPr marL="0" marR="0" lvl="0" indent="0" rtl="0">
              <a:spcBef>
                <a:spcPts val="0"/>
              </a:spcBef>
              <a:spcAft>
                <a:spcPts val="0"/>
              </a:spcAft>
              <a:buNone/>
            </a:pPr>
            <a:r>
              <a:rPr lang="es-419" sz="1200">
                <a:latin typeface="Calibri"/>
                <a:ea typeface="Calibri"/>
                <a:cs typeface="Calibri"/>
                <a:sym typeface="Calibri"/>
              </a:rPr>
              <a:t>findCategoryCode(fatherId)}</a:t>
            </a:r>
            <a:endParaRPr sz="1200" dirty="0">
              <a:latin typeface="Calibri"/>
              <a:ea typeface="Calibri"/>
              <a:cs typeface="Calibri"/>
              <a:sym typeface="Calibri"/>
            </a:endParaRPr>
          </a:p>
        </p:txBody>
      </p:sp>
      <p:sp>
        <p:nvSpPr>
          <p:cNvPr id="44" name="Rectangle: Diagonal Corners Rounded 43">
            <a:extLst>
              <a:ext uri="{FF2B5EF4-FFF2-40B4-BE49-F238E27FC236}">
                <a16:creationId xmlns:a16="http://schemas.microsoft.com/office/drawing/2014/main" id="{5A20395C-3ACE-4579-94C0-44FD85F907C3}"/>
              </a:ext>
            </a:extLst>
          </p:cNvPr>
          <p:cNvSpPr/>
          <p:nvPr/>
        </p:nvSpPr>
        <p:spPr>
          <a:xfrm>
            <a:off x="8998857" y="369455"/>
            <a:ext cx="2888343" cy="943277"/>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I valori di ritorno delle funzioni invocate sul DAO non sono riportati per questioni di leggibilità</a:t>
            </a:r>
            <a:endParaRPr lang="en-US" sz="1400">
              <a:solidFill>
                <a:schemeClr val="tx1"/>
              </a:solidFill>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352328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84313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84860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95582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71901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88424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323822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35532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90659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56613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424176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56161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95670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425748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cxnSp>
        <p:nvCxnSpPr>
          <p:cNvPr id="38" name="Straight Arrow Connector 37">
            <a:extLst>
              <a:ext uri="{FF2B5EF4-FFF2-40B4-BE49-F238E27FC236}">
                <a16:creationId xmlns:a16="http://schemas.microsoft.com/office/drawing/2014/main" id="{42BFAAE4-1448-433A-B2DB-ECCE8A01D169}"/>
              </a:ext>
            </a:extLst>
          </p:cNvPr>
          <p:cNvCxnSpPr>
            <a:cxnSpLocks/>
          </p:cNvCxnSpPr>
          <p:nvPr/>
        </p:nvCxnSpPr>
        <p:spPr>
          <a:xfrm>
            <a:off x="2194517" y="2918608"/>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E1365BA-F58D-4EF7-A152-EEEAD4AFDE0D}"/>
              </a:ext>
            </a:extLst>
          </p:cNvPr>
          <p:cNvCxnSpPr>
            <a:cxnSpLocks/>
          </p:cNvCxnSpPr>
          <p:nvPr/>
        </p:nvCxnSpPr>
        <p:spPr>
          <a:xfrm flipH="1">
            <a:off x="2194517" y="3238454"/>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Google Shape;225;p34">
            <a:extLst>
              <a:ext uri="{FF2B5EF4-FFF2-40B4-BE49-F238E27FC236}">
                <a16:creationId xmlns:a16="http://schemas.microsoft.com/office/drawing/2014/main" id="{589FCC65-3486-4962-9721-2E14EA5A657E}"/>
              </a:ext>
            </a:extLst>
          </p:cNvPr>
          <p:cNvSpPr txBox="1"/>
          <p:nvPr/>
        </p:nvSpPr>
        <p:spPr>
          <a:xfrm>
            <a:off x="2152344" y="2659720"/>
            <a:ext cx="3353855" cy="20148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latin typeface="Calibri"/>
                <a:ea typeface="Calibri"/>
                <a:cs typeface="Calibri"/>
                <a:sym typeface="Calibri"/>
              </a:rPr>
              <a:t>legitCategory(categoryId, categoryCode, fatherId)</a:t>
            </a:r>
            <a:endParaRPr sz="1200" dirty="0">
              <a:latin typeface="Calibri"/>
              <a:ea typeface="Calibri"/>
              <a:cs typeface="Calibri"/>
              <a:sym typeface="Calibri"/>
            </a:endParaRPr>
          </a:p>
        </p:txBody>
      </p:sp>
      <p:sp>
        <p:nvSpPr>
          <p:cNvPr id="47" name="Google Shape;225;p34">
            <a:extLst>
              <a:ext uri="{FF2B5EF4-FFF2-40B4-BE49-F238E27FC236}">
                <a16:creationId xmlns:a16="http://schemas.microsoft.com/office/drawing/2014/main" id="{095F6691-E10D-49AB-8651-8C2C0B54FD35}"/>
              </a:ext>
            </a:extLst>
          </p:cNvPr>
          <p:cNvSpPr txBox="1"/>
          <p:nvPr/>
        </p:nvSpPr>
        <p:spPr>
          <a:xfrm>
            <a:off x="3745082" y="2962333"/>
            <a:ext cx="1530557" cy="239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legitStartingCategory</a:t>
            </a:r>
            <a:endParaRPr sz="1200" dirty="0">
              <a:solidFill>
                <a:schemeClr val="dk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79ED46CB-A842-4066-BEDF-2FF6B1C31565}"/>
              </a:ext>
            </a:extLst>
          </p:cNvPr>
          <p:cNvSpPr/>
          <p:nvPr/>
        </p:nvSpPr>
        <p:spPr>
          <a:xfrm>
            <a:off x="1775812" y="3274913"/>
            <a:ext cx="8958447" cy="30331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274F6C1-B8AC-4B57-833D-92ABB3E365C7}"/>
              </a:ext>
            </a:extLst>
          </p:cNvPr>
          <p:cNvSpPr/>
          <p:nvPr/>
        </p:nvSpPr>
        <p:spPr>
          <a:xfrm>
            <a:off x="9186473" y="3338801"/>
            <a:ext cx="1515650" cy="3689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ysClr val="windowText" lastClr="000000"/>
                </a:solidFill>
              </a:rPr>
              <a:t>[legitStartingCategory</a:t>
            </a:r>
          </a:p>
          <a:p>
            <a:pPr algn="ctr"/>
            <a:r>
              <a:rPr lang="it-IT" sz="1100">
                <a:solidFill>
                  <a:sysClr val="windowText" lastClr="000000"/>
                </a:solidFill>
              </a:rPr>
              <a:t>== true]</a:t>
            </a:r>
            <a:endParaRPr lang="en-US" sz="1100">
              <a:solidFill>
                <a:sysClr val="windowText" lastClr="000000"/>
              </a:solidFill>
            </a:endParaRPr>
          </a:p>
        </p:txBody>
      </p:sp>
      <p:sp>
        <p:nvSpPr>
          <p:cNvPr id="49" name="Rectangle: Diagonal Corners Rounded 48">
            <a:extLst>
              <a:ext uri="{FF2B5EF4-FFF2-40B4-BE49-F238E27FC236}">
                <a16:creationId xmlns:a16="http://schemas.microsoft.com/office/drawing/2014/main" id="{962DC459-4634-4881-B7A0-A8ACDBC637C6}"/>
              </a:ext>
            </a:extLst>
          </p:cNvPr>
          <p:cNvSpPr/>
          <p:nvPr/>
        </p:nvSpPr>
        <p:spPr>
          <a:xfrm>
            <a:off x="9180662" y="361376"/>
            <a:ext cx="2583545" cy="754318"/>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Se legitStartingCategory è false, viene segnalato l’errore nella risposta HTTP</a:t>
            </a:r>
            <a:endParaRPr lang="en-US" sz="1400">
              <a:solidFill>
                <a:schemeClr val="tx1"/>
              </a:solidFill>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694581" y="1492074"/>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851117" y="148883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6454091" y="1924558"/>
            <a:ext cx="0" cy="473466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523362" y="3961479"/>
            <a:ext cx="3845490" cy="2090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517781" y="242470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1086676" y="2438403"/>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520324" y="2172376"/>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517780" y="3264734"/>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665630" y="3572801"/>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009444" y="2152239"/>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632516" y="2842682"/>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624033" y="439778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a:cxnSpLocks/>
          </p:cNvCxnSpPr>
          <p:nvPr/>
        </p:nvCxnSpPr>
        <p:spPr>
          <a:xfrm>
            <a:off x="2395470" y="1927632"/>
            <a:ext cx="0" cy="485748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2455" y="4293969"/>
            <a:ext cx="4515959" cy="21454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519051" y="3906745"/>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759792" y="1488832"/>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a:cxnSpLocks/>
          </p:cNvCxnSpPr>
          <p:nvPr/>
        </p:nvCxnSpPr>
        <p:spPr>
          <a:xfrm flipH="1">
            <a:off x="8428383" y="1915332"/>
            <a:ext cx="10440" cy="484327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8125746" y="613510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547809" y="622262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724628" y="5704131"/>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512882" y="6222622"/>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630293" y="5923281"/>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765266" y="4214452"/>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514153" y="4549039"/>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4254345" y="4851076"/>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464503" y="5459748"/>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519138" y="350271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514930" y="3797314"/>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530223" y="412799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514929" y="444511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542959" y="47880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521943" y="5110435"/>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521943" y="5463585"/>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Google Shape;225;p34">
            <a:extLst>
              <a:ext uri="{FF2B5EF4-FFF2-40B4-BE49-F238E27FC236}">
                <a16:creationId xmlns:a16="http://schemas.microsoft.com/office/drawing/2014/main" id="{7E9C24E4-2CCD-43EE-91B7-B81AF660CA3C}"/>
              </a:ext>
            </a:extLst>
          </p:cNvPr>
          <p:cNvSpPr txBox="1"/>
          <p:nvPr/>
        </p:nvSpPr>
        <p:spPr>
          <a:xfrm>
            <a:off x="2496761" y="2488724"/>
            <a:ext cx="3810581" cy="28454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latin typeface="Calibri"/>
                <a:ea typeface="Calibri"/>
                <a:cs typeface="Calibri"/>
                <a:sym typeface="Calibri"/>
              </a:rPr>
              <a:t>legitCategory(categoryId, oldCategoryCode, oldFatherId)</a:t>
            </a:r>
            <a:endParaRPr sz="1200" dirty="0">
              <a:latin typeface="Calibri"/>
              <a:ea typeface="Calibri"/>
              <a:cs typeface="Calibri"/>
              <a:sym typeface="Calibri"/>
            </a:endParaRPr>
          </a:p>
        </p:txBody>
      </p:sp>
      <p:cxnSp>
        <p:nvCxnSpPr>
          <p:cNvPr id="50" name="Straight Arrow Connector 49">
            <a:extLst>
              <a:ext uri="{FF2B5EF4-FFF2-40B4-BE49-F238E27FC236}">
                <a16:creationId xmlns:a16="http://schemas.microsoft.com/office/drawing/2014/main" id="{C3B9ACF4-6692-4B27-A420-5E5DD35987EF}"/>
              </a:ext>
            </a:extLst>
          </p:cNvPr>
          <p:cNvCxnSpPr>
            <a:cxnSpLocks/>
          </p:cNvCxnSpPr>
          <p:nvPr/>
        </p:nvCxnSpPr>
        <p:spPr>
          <a:xfrm flipV="1">
            <a:off x="2498120" y="272670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Google Shape;225;p34">
            <a:extLst>
              <a:ext uri="{FF2B5EF4-FFF2-40B4-BE49-F238E27FC236}">
                <a16:creationId xmlns:a16="http://schemas.microsoft.com/office/drawing/2014/main" id="{DD30E9B4-8D5C-438B-B7E4-0852F83EF111}"/>
              </a:ext>
            </a:extLst>
          </p:cNvPr>
          <p:cNvSpPr txBox="1"/>
          <p:nvPr/>
        </p:nvSpPr>
        <p:spPr>
          <a:xfrm>
            <a:off x="2478037" y="2747316"/>
            <a:ext cx="4193832" cy="237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latin typeface="Calibri"/>
                <a:ea typeface="Calibri"/>
                <a:cs typeface="Calibri"/>
                <a:sym typeface="Calibri"/>
              </a:rPr>
              <a:t>legitDestinationCategory(categoryId, oldFatherId, newFatherId)</a:t>
            </a:r>
            <a:endParaRPr sz="1200" dirty="0">
              <a:latin typeface="Calibri"/>
              <a:ea typeface="Calibri"/>
              <a:cs typeface="Calibri"/>
              <a:sym typeface="Calibri"/>
            </a:endParaRPr>
          </a:p>
        </p:txBody>
      </p:sp>
      <p:cxnSp>
        <p:nvCxnSpPr>
          <p:cNvPr id="53" name="Straight Arrow Connector 52">
            <a:extLst>
              <a:ext uri="{FF2B5EF4-FFF2-40B4-BE49-F238E27FC236}">
                <a16:creationId xmlns:a16="http://schemas.microsoft.com/office/drawing/2014/main" id="{D30CEB4E-6ED7-4523-94AB-8EF9A48BBBA1}"/>
              </a:ext>
            </a:extLst>
          </p:cNvPr>
          <p:cNvCxnSpPr>
            <a:cxnSpLocks/>
          </p:cNvCxnSpPr>
          <p:nvPr/>
        </p:nvCxnSpPr>
        <p:spPr>
          <a:xfrm flipV="1">
            <a:off x="2486623" y="29852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A30FA66-47C2-4414-9698-A2FD8721BEB2}"/>
              </a:ext>
            </a:extLst>
          </p:cNvPr>
          <p:cNvSpPr/>
          <p:nvPr/>
        </p:nvSpPr>
        <p:spPr>
          <a:xfrm>
            <a:off x="2109666" y="3171807"/>
            <a:ext cx="8982373" cy="3550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7CA0119-CF59-410A-BBB7-04CA6BC0A144}"/>
              </a:ext>
            </a:extLst>
          </p:cNvPr>
          <p:cNvSpPr/>
          <p:nvPr/>
        </p:nvSpPr>
        <p:spPr>
          <a:xfrm>
            <a:off x="8812923" y="3235695"/>
            <a:ext cx="2227101" cy="572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a:solidFill>
                  <a:sysClr val="windowText" lastClr="000000"/>
                </a:solidFill>
              </a:rPr>
              <a:t>[(legitStartingCategory == true)</a:t>
            </a:r>
          </a:p>
          <a:p>
            <a:pPr algn="ctr"/>
            <a:r>
              <a:rPr lang="it-IT" sz="1100">
                <a:solidFill>
                  <a:sysClr val="windowText" lastClr="000000"/>
                </a:solidFill>
              </a:rPr>
              <a:t>&amp;&amp;</a:t>
            </a:r>
          </a:p>
          <a:p>
            <a:pPr algn="ctr"/>
            <a:r>
              <a:rPr lang="it-IT" sz="1100">
                <a:solidFill>
                  <a:sysClr val="windowText" lastClr="000000"/>
                </a:solidFill>
              </a:rPr>
              <a:t>(legitDestinationCategory == true)]</a:t>
            </a:r>
            <a:endParaRPr lang="en-US" sz="1100">
              <a:solidFill>
                <a:sysClr val="windowText" lastClr="000000"/>
              </a:solidFill>
            </a:endParaRPr>
          </a:p>
        </p:txBody>
      </p:sp>
      <p:sp>
        <p:nvSpPr>
          <p:cNvPr id="58" name="Rectangle: Diagonal Corners Rounded 57">
            <a:extLst>
              <a:ext uri="{FF2B5EF4-FFF2-40B4-BE49-F238E27FC236}">
                <a16:creationId xmlns:a16="http://schemas.microsoft.com/office/drawing/2014/main" id="{6B74FF0A-6E46-46CB-B34E-84C87C8A0F78}"/>
              </a:ext>
            </a:extLst>
          </p:cNvPr>
          <p:cNvSpPr/>
          <p:nvPr/>
        </p:nvSpPr>
        <p:spPr>
          <a:xfrm>
            <a:off x="8033273" y="563095"/>
            <a:ext cx="3786399" cy="69510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Se almeno uno tra legitStartingCategory e legitDestinationCategory sono false, viene segnalato l’errore nella risposta HTTP</a:t>
            </a:r>
            <a:endParaRPr lang="en-US" sz="1400">
              <a:solidFill>
                <a:schemeClr val="tx1"/>
              </a:solidFill>
            </a:endParaRPr>
          </a:p>
        </p:txBody>
      </p: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e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pPr lvl="1"/>
            <a:r>
              <a:rPr lang="it-IT" sz="2800" dirty="0"/>
              <a:t>francese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alla categoria padre </a:t>
            </a:r>
            <a:r>
              <a:rPr lang="it-IT" sz="1600" dirty="0"/>
              <a:t>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users</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categories</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7665133" y="5793464"/>
            <a:ext cx="967014" cy="369332"/>
          </a:xfrm>
          <a:prstGeom prst="rect">
            <a:avLst/>
          </a:prstGeom>
          <a:noFill/>
        </p:spPr>
        <p:txBody>
          <a:bodyPr wrap="square" rtlCol="0">
            <a:spAutoFit/>
          </a:bodyPr>
          <a:lstStyle/>
          <a:p>
            <a:r>
              <a:rPr lang="it-IT" dirty="0" err="1"/>
              <a:t>child_of</a:t>
            </a:r>
            <a:endParaRPr lang="it-IT" dirty="0"/>
          </a:p>
        </p:txBody>
      </p:sp>
      <p:sp>
        <p:nvSpPr>
          <p:cNvPr id="12" name="Google Shape;163;p28">
            <a:extLst>
              <a:ext uri="{FF2B5EF4-FFF2-40B4-BE49-F238E27FC236}">
                <a16:creationId xmlns:a16="http://schemas.microsoft.com/office/drawing/2014/main" id="{AD78C6D3-AF55-4A25-9DC2-BB12FB8E9861}"/>
              </a:ext>
            </a:extLst>
          </p:cNvPr>
          <p:cNvSpPr txBox="1"/>
          <p:nvPr/>
        </p:nvSpPr>
        <p:spPr>
          <a:xfrm>
            <a:off x="6159783" y="3584883"/>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a:solidFill>
                  <a:schemeClr val="dk1"/>
                </a:solidFill>
                <a:latin typeface="Calibri"/>
                <a:ea typeface="Calibri"/>
                <a:cs typeface="Calibri"/>
                <a:sym typeface="Calibri"/>
              </a:rPr>
              <a:t>0:9</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a:t>
            </a:r>
            <a:r>
              <a:rPr lang="en-US" sz="1600">
                <a:latin typeface="Courier New"/>
                <a:ea typeface="Courier New"/>
                <a:cs typeface="Courier New"/>
                <a:sym typeface="Courier New"/>
              </a:rPr>
              <a:t>id`) ON DELETE CASCADE ON UPDATE CASCADE</a:t>
            </a:r>
            <a:endParaRPr lang="en-US" sz="1600" dirty="0">
              <a:latin typeface="Courier New"/>
              <a:ea typeface="Courier New"/>
              <a:cs typeface="Courier New"/>
              <a:sym typeface="Courier New"/>
            </a:endParaRP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Nella</a:t>
            </a:r>
            <a:r>
              <a:rPr lang="es-419" sz="1600" dirty="0"/>
              <a:t> </a:t>
            </a:r>
            <a:r>
              <a:rPr lang="es-419" sz="1600" dirty="0" err="1"/>
              <a:t>form</a:t>
            </a:r>
            <a:r>
              <a:rPr lang="es-419" sz="1600" dirty="0"/>
              <a:t> di </a:t>
            </a:r>
            <a:r>
              <a:rPr lang="es-419" sz="1600" dirty="0" err="1"/>
              <a:t>login</a:t>
            </a:r>
            <a:r>
              <a:rPr lang="es-419" sz="1600" dirty="0"/>
              <a:t> </a:t>
            </a:r>
            <a:r>
              <a:rPr lang="es-419" sz="1600" dirty="0" err="1"/>
              <a:t>sia</a:t>
            </a:r>
            <a:r>
              <a:rPr lang="es-419" sz="1600" dirty="0"/>
              <a:t> </a:t>
            </a:r>
            <a:r>
              <a:rPr lang="es-419" sz="1600" dirty="0" err="1"/>
              <a:t>username</a:t>
            </a:r>
            <a:r>
              <a:rPr lang="es-419" sz="1600" dirty="0"/>
              <a:t> che </a:t>
            </a:r>
            <a:r>
              <a:rPr lang="es-419" sz="1600" dirty="0" err="1"/>
              <a:t>password</a:t>
            </a:r>
            <a:r>
              <a:rPr lang="es-419" sz="1600" dirty="0"/>
              <a:t> </a:t>
            </a:r>
            <a:r>
              <a:rPr lang="es-419" sz="1600" dirty="0" err="1"/>
              <a:t>sono</a:t>
            </a:r>
            <a:r>
              <a:rPr lang="es-419" sz="1600" dirty="0"/>
              <a:t> </a:t>
            </a:r>
            <a:r>
              <a:rPr lang="es-419" sz="1600" dirty="0" err="1"/>
              <a:t>obbligatori</a:t>
            </a:r>
            <a:r>
              <a:rPr lang="es-419" sz="1600" dirty="0"/>
              <a:t>. </a:t>
            </a:r>
            <a:r>
              <a:rPr lang="es-419" sz="1600" dirty="0" err="1"/>
              <a:t>Nella</a:t>
            </a:r>
            <a:r>
              <a:rPr lang="es-419" sz="1600" dirty="0"/>
              <a:t> </a:t>
            </a:r>
            <a:r>
              <a:rPr lang="es-419" sz="1600" dirty="0" err="1"/>
              <a:t>creazione</a:t>
            </a:r>
            <a:r>
              <a:rPr lang="es-419" sz="1600" dirty="0"/>
              <a:t> di una </a:t>
            </a:r>
            <a:r>
              <a:rPr lang="es-419" sz="1600" dirty="0" err="1"/>
              <a:t>nuova</a:t>
            </a:r>
            <a:r>
              <a:rPr lang="es-419" sz="1600" dirty="0"/>
              <a:t> categoría, solo </a:t>
            </a:r>
            <a:r>
              <a:rPr lang="es-419" sz="1600" dirty="0" err="1"/>
              <a:t>il</a:t>
            </a:r>
            <a:r>
              <a:rPr lang="es-419" sz="1600" dirty="0"/>
              <a:t> </a:t>
            </a:r>
            <a:r>
              <a:rPr lang="es-419" sz="1600" dirty="0" err="1"/>
              <a:t>nome</a:t>
            </a:r>
            <a:r>
              <a:rPr lang="es-419" sz="1600" dirty="0"/>
              <a:t> </a:t>
            </a:r>
            <a:r>
              <a:rPr lang="es-419" sz="1600" dirty="0" err="1"/>
              <a:t>della</a:t>
            </a:r>
            <a:r>
              <a:rPr lang="es-419" sz="1600" dirty="0"/>
              <a:t> </a:t>
            </a:r>
            <a:r>
              <a:rPr lang="es-419" sz="1600" dirty="0" err="1"/>
              <a:t>nuova</a:t>
            </a:r>
            <a:r>
              <a:rPr lang="es-419" sz="1600" dirty="0"/>
              <a:t> categoría è </a:t>
            </a:r>
            <a:r>
              <a:rPr lang="es-419" sz="1600" dirty="0" err="1"/>
              <a:t>obbligatorio</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 (</a:t>
            </a:r>
            <a:r>
              <a:rPr lang="es-419" sz="1600" dirty="0" err="1"/>
              <a:t>quindi</a:t>
            </a:r>
            <a:r>
              <a:rPr lang="es-419" sz="1600" dirty="0"/>
              <a:t>, dopo </a:t>
            </a:r>
            <a:r>
              <a:rPr lang="es-419" sz="1600" dirty="0" err="1"/>
              <a:t>aver</a:t>
            </a:r>
            <a:r>
              <a:rPr lang="es-419" sz="1600" dirty="0"/>
              <a:t> </a:t>
            </a:r>
            <a:r>
              <a:rPr lang="es-419" sz="1600" dirty="0" err="1"/>
              <a:t>premuto</a:t>
            </a:r>
            <a:r>
              <a:rPr lang="es-419" sz="1600" dirty="0"/>
              <a:t> “</a:t>
            </a:r>
            <a:r>
              <a:rPr lang="es-419" sz="1600" dirty="0" err="1"/>
              <a:t>Sposta</a:t>
            </a:r>
            <a:r>
              <a:rPr lang="es-419" sz="1600" dirty="0"/>
              <a:t>” in </a:t>
            </a:r>
            <a:r>
              <a:rPr lang="es-419" sz="1600" dirty="0" err="1"/>
              <a:t>corrispondenza</a:t>
            </a:r>
            <a:r>
              <a:rPr lang="es-419" sz="1600" dirty="0"/>
              <a:t> di una categoría che non </a:t>
            </a:r>
            <a:r>
              <a:rPr lang="es-419" sz="1600" dirty="0" err="1"/>
              <a:t>sia</a:t>
            </a:r>
            <a:r>
              <a:rPr lang="es-419" sz="1600" dirty="0"/>
              <a:t> </a:t>
            </a:r>
            <a:r>
              <a:rPr lang="es-419" sz="1600" dirty="0" err="1"/>
              <a:t>radice</a:t>
            </a:r>
            <a:r>
              <a:rPr lang="es-419" sz="1600" dirty="0"/>
              <a:t>, </a:t>
            </a:r>
            <a:r>
              <a:rPr lang="es-419" sz="1600" dirty="0" err="1"/>
              <a:t>il</a:t>
            </a:r>
            <a:r>
              <a:rPr lang="es-419" sz="1600" dirty="0"/>
              <a:t> padre di </a:t>
            </a:r>
            <a:r>
              <a:rPr lang="es-419" sz="1600" dirty="0" err="1"/>
              <a:t>quella</a:t>
            </a:r>
            <a:r>
              <a:rPr lang="es-419" sz="1600" dirty="0"/>
              <a:t> categoría non </a:t>
            </a:r>
            <a:r>
              <a:rPr lang="es-419" sz="1600" dirty="0" err="1"/>
              <a:t>presenterà</a:t>
            </a:r>
            <a:r>
              <a:rPr lang="es-419" sz="1600" dirty="0"/>
              <a:t> lo “</a:t>
            </a:r>
            <a:r>
              <a:rPr lang="es-419" sz="1600" dirty="0" err="1"/>
              <a:t>Sposta</a:t>
            </a:r>
            <a:r>
              <a:rPr lang="es-419" sz="1600" dirty="0"/>
              <a:t> qui”), </a:t>
            </a:r>
            <a:r>
              <a:rPr lang="es-419" sz="1600" dirty="0" err="1"/>
              <a:t>nè</a:t>
            </a:r>
            <a:r>
              <a:rPr lang="es-419" sz="1600" dirty="0"/>
              <a:t> di uno </a:t>
            </a:r>
            <a:r>
              <a:rPr lang="es-419" sz="1600" dirty="0" err="1"/>
              <a:t>dei</a:t>
            </a:r>
            <a:r>
              <a:rPr lang="es-419" sz="1600" dirty="0"/>
              <a:t> </a:t>
            </a:r>
            <a:r>
              <a:rPr lang="es-419" sz="1600" dirty="0" err="1"/>
              <a:t>suoi</a:t>
            </a:r>
            <a:r>
              <a:rPr lang="es-419" sz="1600" dirty="0"/>
              <a:t> </a:t>
            </a:r>
            <a:r>
              <a:rPr lang="es-419" sz="1600" dirty="0" err="1"/>
              <a:t>figli</a:t>
            </a:r>
            <a:r>
              <a:rPr lang="es-419" sz="1600" dirty="0"/>
              <a:t> (anche </a:t>
            </a:r>
            <a:r>
              <a:rPr lang="es-419" sz="1600" dirty="0" err="1"/>
              <a:t>indiretti</a:t>
            </a:r>
            <a:r>
              <a:rPr lang="es-419" sz="1600" dirty="0"/>
              <a:t>).</a:t>
            </a:r>
          </a:p>
          <a:p>
            <a:pPr algn="just">
              <a:lnSpc>
                <a:spcPct val="120000"/>
              </a:lnSpc>
            </a:pPr>
            <a:r>
              <a:rPr lang="es-419" sz="1600" b="1" dirty="0" err="1"/>
              <a:t>Funzione</a:t>
            </a:r>
            <a:r>
              <a:rPr lang="es-419" sz="1600" b="1" dirty="0"/>
              <a:t> di </a:t>
            </a:r>
            <a:r>
              <a:rPr lang="es-419" sz="1600" b="1" dirty="0" err="1"/>
              <a:t>ricalcolo</a:t>
            </a:r>
            <a:r>
              <a:rPr lang="es-419" sz="1600" dirty="0"/>
              <a:t>: se la categoría </a:t>
            </a:r>
            <a:r>
              <a:rPr lang="es-419" sz="1600" dirty="0" err="1"/>
              <a:t>spostata</a:t>
            </a:r>
            <a:r>
              <a:rPr lang="es-419" sz="1600" dirty="0"/>
              <a:t> è un “</a:t>
            </a:r>
            <a:r>
              <a:rPr lang="es-419" sz="1600" dirty="0" err="1"/>
              <a:t>figlio</a:t>
            </a:r>
            <a:r>
              <a:rPr lang="es-419" sz="1600" dirty="0"/>
              <a:t> intermedio” di una </a:t>
            </a:r>
            <a:r>
              <a:rPr lang="es-419" sz="1600" dirty="0" err="1"/>
              <a:t>categoria</a:t>
            </a:r>
            <a:r>
              <a:rPr lang="es-419" sz="1600" dirty="0"/>
              <a:t>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del </a:t>
            </a:r>
            <a:r>
              <a:rPr lang="es-419" sz="1600" dirty="0" err="1"/>
              <a:t>suo</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endParaRPr lang="es-419" sz="1600" dirty="0"/>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5980897"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76088" y="4208951"/>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lang="es-419" sz="1100" dirty="0">
              <a:solidFill>
                <a:schemeClr val="dk1"/>
              </a:solidFill>
              <a:latin typeface="Calibri"/>
              <a:ea typeface="Calibri"/>
              <a:cs typeface="Calibri"/>
              <a:sym typeface="Calibri"/>
            </a:endParaRPr>
          </a:p>
          <a:p>
            <a:pPr marL="0" marR="0" lvl="0" indent="0" rtl="0">
              <a:spcBef>
                <a:spcPts val="0"/>
              </a:spcBef>
              <a:spcAft>
                <a:spcPts val="0"/>
              </a:spcAft>
              <a:buNone/>
            </a:pPr>
            <a:r>
              <a:rPr lang="es-419" sz="1100" dirty="0" err="1">
                <a:solidFill>
                  <a:schemeClr val="dk1"/>
                </a:solidFill>
                <a:latin typeface="Calibri"/>
                <a:ea typeface="Calibri"/>
                <a:cs typeface="Calibri"/>
                <a:sym typeface="Calibri"/>
              </a:rPr>
              <a:t>errati</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581184"/>
            <a:ext cx="5181600" cy="5005145"/>
          </a:xfrm>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err="1"/>
              <a:t>categoryId</a:t>
            </a:r>
            <a:r>
              <a:rPr lang="it-IT"/>
              <a:t>)</a:t>
            </a:r>
          </a:p>
          <a:p>
            <a:pPr lvl="2"/>
            <a:r>
              <a:rPr lang="it-IT"/>
              <a:t>findMaxRootCode()</a:t>
            </a:r>
            <a:endParaRPr lang="it-IT" dirty="0"/>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a:t>
            </a:r>
            <a:r>
              <a:rPr lang="it-IT"/>
              <a:t>name)</a:t>
            </a:r>
          </a:p>
          <a:p>
            <a:pPr lvl="2"/>
            <a:r>
              <a:rPr lang="it-IT"/>
              <a:t>legitCategory(id, code, father)</a:t>
            </a:r>
          </a:p>
          <a:p>
            <a:pPr lvl="2"/>
            <a:r>
              <a:rPr lang="it-IT"/>
              <a:t>legitDestinationCategory(id, oldFatherId, newFatherId)</a:t>
            </a:r>
            <a:endParaRPr lang="it-IT" dirty="0"/>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a:t>index</a:t>
            </a:r>
            <a:endParaRPr lang="it-IT" dirty="0"/>
          </a:p>
          <a:p>
            <a:pPr lvl="1"/>
            <a:r>
              <a:rPr lang="it-IT" dirty="0"/>
              <a:t>h</a:t>
            </a:r>
            <a:r>
              <a:rPr lang="it-IT"/>
              <a:t>ome</a:t>
            </a:r>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Words>1700</Words>
  <Application>Microsoft Office PowerPoint</Application>
  <PresentationFormat>Widescreen</PresentationFormat>
  <Paragraphs>253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e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64</cp:revision>
  <dcterms:created xsi:type="dcterms:W3CDTF">2021-08-10T09:06:04Z</dcterms:created>
  <dcterms:modified xsi:type="dcterms:W3CDTF">2021-09-08T16:01:33Z</dcterms:modified>
</cp:coreProperties>
</file>