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79" r:id="rId4"/>
    <p:sldId id="259" r:id="rId5"/>
    <p:sldId id="260" r:id="rId6"/>
    <p:sldId id="261" r:id="rId7"/>
    <p:sldId id="281" r:id="rId8"/>
    <p:sldId id="262" r:id="rId9"/>
    <p:sldId id="264" r:id="rId10"/>
    <p:sldId id="282" r:id="rId11"/>
    <p:sldId id="265" r:id="rId12"/>
    <p:sldId id="284" r:id="rId13"/>
    <p:sldId id="286" r:id="rId14"/>
    <p:sldId id="285" r:id="rId15"/>
    <p:sldId id="287" r:id="rId16"/>
    <p:sldId id="266" r:id="rId17"/>
    <p:sldId id="288" r:id="rId18"/>
    <p:sldId id="293" r:id="rId19"/>
    <p:sldId id="294" r:id="rId20"/>
    <p:sldId id="295" r:id="rId21"/>
    <p:sldId id="292" r:id="rId22"/>
    <p:sldId id="275"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8DCD"/>
    <a:srgbClr val="90C1E4"/>
    <a:srgbClr val="00B050"/>
    <a:srgbClr val="974806"/>
    <a:srgbClr val="4472C4"/>
    <a:srgbClr val="4597D1"/>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5" autoAdjust="0"/>
    <p:restoredTop sz="94249" autoAdjust="0"/>
  </p:normalViewPr>
  <p:slideViewPr>
    <p:cSldViewPr snapToGrid="0">
      <p:cViewPr varScale="1">
        <p:scale>
          <a:sx n="68" d="100"/>
          <a:sy n="68" d="100"/>
        </p:scale>
        <p:origin x="894" y="60"/>
      </p:cViewPr>
      <p:guideLst/>
    </p:cSldViewPr>
  </p:slideViewPr>
  <p:outlineViewPr>
    <p:cViewPr>
      <p:scale>
        <a:sx n="33" d="100"/>
        <a:sy n="33" d="100"/>
      </p:scale>
      <p:origin x="0" y="-12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6778-EC20-4E94-AEFD-4EB2A72F64A4}"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BA028-154F-47B9-AF2A-81103507A58D}" type="slidenum">
              <a:rPr lang="en-US" smtClean="0"/>
              <a:t>‹#›</a:t>
            </a:fld>
            <a:endParaRPr lang="en-US"/>
          </a:p>
        </p:txBody>
      </p:sp>
    </p:spTree>
    <p:extLst>
      <p:ext uri="{BB962C8B-B14F-4D97-AF65-F5344CB8AC3E}">
        <p14:creationId xmlns:p14="http://schemas.microsoft.com/office/powerpoint/2010/main" val="93821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a:solidFill>
                  <a:srgbClr val="000000"/>
                </a:solidFill>
                <a:latin typeface="Arial" panose="020B0604020202020204" pitchFamily="34" charset="0"/>
              </a:rPr>
              <a:t>Per </a:t>
            </a:r>
            <a:r>
              <a:rPr lang="en-US" sz="1800" b="0" i="0" u="none" strike="noStrike" baseline="0" err="1">
                <a:solidFill>
                  <a:srgbClr val="000000"/>
                </a:solidFill>
                <a:latin typeface="Arial" panose="020B0604020202020204" pitchFamily="34" charset="0"/>
              </a:rPr>
              <a:t>brevitàsiomettela</a:t>
            </a:r>
            <a:r>
              <a:rPr lang="en-US" sz="1800" b="0" i="0" u="none" strike="noStrike" baseline="0">
                <a:solidFill>
                  <a:srgbClr val="000000"/>
                </a:solidFill>
                <a:latin typeface="Arial" panose="020B0604020202020204" pitchFamily="34" charset="0"/>
              </a:rPr>
              <a:t> </a:t>
            </a:r>
            <a:r>
              <a:rPr lang="en-US" sz="1800" b="0" i="0" u="none" strike="noStrike" baseline="0" err="1">
                <a:solidFill>
                  <a:srgbClr val="000000"/>
                </a:solidFill>
                <a:latin typeface="Arial" panose="020B0604020202020204" pitchFamily="34" charset="0"/>
              </a:rPr>
              <a:t>gestionedeglierrori</a:t>
            </a:r>
            <a:endParaRPr lang="en-US" sz="1800" b="0" i="0" u="none" strike="noStrike" baseline="0">
              <a:solidFill>
                <a:srgbClr val="000000"/>
              </a:solidFill>
              <a:latin typeface="Arial" panose="020B0604020202020204" pitchFamily="34" charset="0"/>
            </a:endParaRPr>
          </a:p>
          <a:p>
            <a:r>
              <a:rPr lang="it-IT" sz="1800" b="0" i="0" u="none" strike="noStrike" baseline="0" err="1">
                <a:solidFill>
                  <a:srgbClr val="000000"/>
                </a:solidFill>
                <a:latin typeface="Arial" panose="020B0604020202020204" pitchFamily="34" charset="0"/>
              </a:rPr>
              <a:t>MissionList.showmissionDetails.showcome</a:t>
            </a:r>
            <a:r>
              <a:rPr lang="it-IT" sz="1800" b="0" i="0" u="none" strike="noStrike" baseline="0">
                <a:solidFill>
                  <a:srgbClr val="000000"/>
                </a:solidFill>
                <a:latin typeface="Arial" panose="020B0604020202020204" pitchFamily="34" charset="0"/>
              </a:rPr>
              <a:t> da </a:t>
            </a:r>
            <a:r>
              <a:rPr lang="it-IT" sz="1800" b="0" i="0" u="none" strike="noStrike" baseline="0" err="1">
                <a:solidFill>
                  <a:srgbClr val="000000"/>
                </a:solidFill>
                <a:latin typeface="Arial" panose="020B0604020202020204" pitchFamily="34" charset="0"/>
              </a:rPr>
              <a:t>diagrammiprecedenti</a:t>
            </a:r>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17</a:t>
            </a:fld>
            <a:endParaRPr lang="en-US"/>
          </a:p>
        </p:txBody>
      </p:sp>
    </p:spTree>
    <p:extLst>
      <p:ext uri="{BB962C8B-B14F-4D97-AF65-F5344CB8AC3E}">
        <p14:creationId xmlns:p14="http://schemas.microsoft.com/office/powerpoint/2010/main" val="7438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18</a:t>
            </a:fld>
            <a:endParaRPr lang="en-US"/>
          </a:p>
        </p:txBody>
      </p:sp>
    </p:spTree>
    <p:extLst>
      <p:ext uri="{BB962C8B-B14F-4D97-AF65-F5344CB8AC3E}">
        <p14:creationId xmlns:p14="http://schemas.microsoft.com/office/powerpoint/2010/main" val="2080007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19</a:t>
            </a:fld>
            <a:endParaRPr lang="en-US"/>
          </a:p>
        </p:txBody>
      </p:sp>
    </p:spTree>
    <p:extLst>
      <p:ext uri="{BB962C8B-B14F-4D97-AF65-F5344CB8AC3E}">
        <p14:creationId xmlns:p14="http://schemas.microsoft.com/office/powerpoint/2010/main" val="332903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20</a:t>
            </a:fld>
            <a:endParaRPr lang="en-US"/>
          </a:p>
        </p:txBody>
      </p:sp>
    </p:spTree>
    <p:extLst>
      <p:ext uri="{BB962C8B-B14F-4D97-AF65-F5344CB8AC3E}">
        <p14:creationId xmlns:p14="http://schemas.microsoft.com/office/powerpoint/2010/main" val="4263218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EBA028-154F-47B9-AF2A-81103507A58D}" type="slidenum">
              <a:rPr lang="en-US" smtClean="0"/>
              <a:t>21</a:t>
            </a:fld>
            <a:endParaRPr lang="en-US"/>
          </a:p>
        </p:txBody>
      </p:sp>
    </p:spTree>
    <p:extLst>
      <p:ext uri="{BB962C8B-B14F-4D97-AF65-F5344CB8AC3E}">
        <p14:creationId xmlns:p14="http://schemas.microsoft.com/office/powerpoint/2010/main" val="17232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lvl1pPr>
              <a:defRPr>
                <a:solidFill>
                  <a:schemeClr val="bg1">
                    <a:lumMod val="50000"/>
                  </a:schemeClr>
                </a:solidFill>
              </a:defRPr>
            </a:lvl1pPr>
          </a:lstStyle>
          <a:p>
            <a:r>
              <a:rPr lang="it-IT"/>
              <a:t>Tecnologie informatiche per il web</a:t>
            </a:r>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a:xfrm>
            <a:off x="838200" y="365125"/>
            <a:ext cx="10515600" cy="732155"/>
          </a:xfrm>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276667"/>
            <a:ext cx="5181600" cy="4900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276667"/>
            <a:ext cx="5181600" cy="49002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08/09/2021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08/09/2021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Tecnologie Informatiche per il web – A.A. 2020-2021</a:t>
            </a:r>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a:xfrm>
            <a:off x="1524000" y="3602037"/>
            <a:ext cx="9144000" cy="2133599"/>
          </a:xfrm>
        </p:spPr>
        <p:txBody>
          <a:bodyPr>
            <a:normAutofit lnSpcReduction="10000"/>
          </a:bodyPr>
          <a:lstStyle/>
          <a:p>
            <a:r>
              <a:rPr lang="it-IT"/>
              <a:t>Tecnologie informatiche per il web – AA 2020/21</a:t>
            </a:r>
          </a:p>
          <a:p>
            <a:r>
              <a:rPr lang="it-IT"/>
              <a:t>Esercizio 3 – Versione RIA</a:t>
            </a:r>
          </a:p>
          <a:p>
            <a:endParaRPr lang="it-IT"/>
          </a:p>
          <a:p>
            <a:r>
              <a:rPr lang="it-IT"/>
              <a:t>Leonardo Guerra – 10524955</a:t>
            </a:r>
          </a:p>
          <a:p>
            <a:r>
              <a:rPr lang="it-IT"/>
              <a:t>Gaia Locchi – 10750598</a:t>
            </a:r>
          </a:p>
          <a:p>
            <a:endParaRPr lang="it-IT"/>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4507618"/>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noProof="1"/>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2212174"/>
            <a:ext cx="9316748"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84856A8F-F2E9-4EE2-8484-7C3F968D64AA}"/>
              </a:ext>
            </a:extLst>
          </p:cNvPr>
          <p:cNvCxnSpPr>
            <a:cxnSpLocks/>
            <a:stCxn id="24" idx="4"/>
          </p:cNvCxnSpPr>
          <p:nvPr/>
        </p:nvCxnSpPr>
        <p:spPr>
          <a:xfrm rot="5400000">
            <a:off x="10396082" y="5538763"/>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4816105"/>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 creation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name</a:t>
            </a:r>
          </a:p>
          <a:p>
            <a:pPr algn="ctr"/>
            <a:r>
              <a:rPr lang="es-419" sz="1200" err="1">
                <a:solidFill>
                  <a:schemeClr val="dk1"/>
                </a:solidFill>
                <a:latin typeface="Calibri"/>
                <a:ea typeface="Calibri"/>
                <a:cs typeface="Calibri"/>
                <a:sym typeface="Calibri"/>
              </a:rPr>
              <a:t>selectionfield</a:t>
            </a:r>
            <a:r>
              <a:rPr lang="es-419" sz="120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a:endCxn id="24" idx="5"/>
          </p:cNvCxnSpPr>
          <p:nvPr/>
        </p:nvCxnSpPr>
        <p:spPr>
          <a:xfrm>
            <a:off x="3767319" y="5367215"/>
            <a:ext cx="6670276" cy="209490"/>
          </a:xfrm>
          <a:prstGeom prst="bentConnector3">
            <a:avLst>
              <a:gd name="adj1" fmla="val 28543"/>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a:endCxn id="21" idx="0"/>
          </p:cNvCxnSpPr>
          <p:nvPr/>
        </p:nvCxnSpPr>
        <p:spPr>
          <a:xfrm flipH="1">
            <a:off x="4726144" y="5367215"/>
            <a:ext cx="110899" cy="426748"/>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10383280" y="5359447"/>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Create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527326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194937" y="5793963"/>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father.id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34541" y="5090315"/>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26" name="Google Shape;229;p34">
            <a:extLst>
              <a:ext uri="{FF2B5EF4-FFF2-40B4-BE49-F238E27FC236}">
                <a16:creationId xmlns:a16="http://schemas.microsoft.com/office/drawing/2014/main" id="{29F1C625-4FCD-491C-A355-F642C8FF6C3A}"/>
              </a:ext>
            </a:extLst>
          </p:cNvPr>
          <p:cNvSpPr/>
          <p:nvPr/>
        </p:nvSpPr>
        <p:spPr>
          <a:xfrm>
            <a:off x="1495690" y="346533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2" name="Google Shape;222;p34">
            <a:extLst>
              <a:ext uri="{FF2B5EF4-FFF2-40B4-BE49-F238E27FC236}">
                <a16:creationId xmlns:a16="http://schemas.microsoft.com/office/drawing/2014/main" id="{727CF574-5A89-4FB8-A7D5-6A253A1C7BA9}"/>
              </a:ext>
            </a:extLst>
          </p:cNvPr>
          <p:cNvSpPr/>
          <p:nvPr/>
        </p:nvSpPr>
        <p:spPr>
          <a:xfrm>
            <a:off x="727257" y="2127694"/>
            <a:ext cx="221886" cy="168960"/>
          </a:xfrm>
          <a:prstGeom prst="ellipse">
            <a:avLst/>
          </a:prstGeom>
          <a:solidFill>
            <a:srgbClr val="FF000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3" name="Google Shape;224;p34">
            <a:extLst>
              <a:ext uri="{FF2B5EF4-FFF2-40B4-BE49-F238E27FC236}">
                <a16:creationId xmlns:a16="http://schemas.microsoft.com/office/drawing/2014/main" id="{EFD10AA0-4ED3-4BFD-BD62-EB99CC238DF4}"/>
              </a:ext>
            </a:extLst>
          </p:cNvPr>
          <p:cNvSpPr/>
          <p:nvPr/>
        </p:nvSpPr>
        <p:spPr>
          <a:xfrm>
            <a:off x="1489929" y="1532016"/>
            <a:ext cx="1094246" cy="482314"/>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Get</a:t>
            </a:r>
            <a:r>
              <a:rPr lang="es-419" sz="1100">
                <a:solidFill>
                  <a:schemeClr val="dk1"/>
                </a:solidFill>
                <a:latin typeface="Calibri"/>
                <a:ea typeface="Calibri"/>
                <a:cs typeface="Calibri"/>
                <a:sym typeface="Calibri"/>
              </a:rPr>
              <a:t> Categories</a:t>
            </a:r>
            <a:endParaRPr sz="1100">
              <a:solidFill>
                <a:schemeClr val="dk1"/>
              </a:solidFill>
              <a:latin typeface="Calibri"/>
              <a:ea typeface="Calibri"/>
              <a:cs typeface="Calibri"/>
              <a:sym typeface="Calibri"/>
            </a:endParaRPr>
          </a:p>
        </p:txBody>
      </p:sp>
      <p:cxnSp>
        <p:nvCxnSpPr>
          <p:cNvPr id="34" name="Google Shape;223;p34">
            <a:extLst>
              <a:ext uri="{FF2B5EF4-FFF2-40B4-BE49-F238E27FC236}">
                <a16:creationId xmlns:a16="http://schemas.microsoft.com/office/drawing/2014/main" id="{432D03DE-F71F-4CE8-8DCC-9F1410A45FD1}"/>
              </a:ext>
            </a:extLst>
          </p:cNvPr>
          <p:cNvCxnSpPr>
            <a:cxnSpLocks/>
            <a:stCxn id="32" idx="0"/>
            <a:endCxn id="33" idx="5"/>
          </p:cNvCxnSpPr>
          <p:nvPr/>
        </p:nvCxnSpPr>
        <p:spPr>
          <a:xfrm rot="5400000" flipH="1" flipV="1">
            <a:off x="1016949" y="1594425"/>
            <a:ext cx="354521" cy="712018"/>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0" name="Google Shape;223;p34">
            <a:extLst>
              <a:ext uri="{FF2B5EF4-FFF2-40B4-BE49-F238E27FC236}">
                <a16:creationId xmlns:a16="http://schemas.microsoft.com/office/drawing/2014/main" id="{DF281B3D-70FF-4CF8-B79F-3F159CABF760}"/>
              </a:ext>
            </a:extLst>
          </p:cNvPr>
          <p:cNvCxnSpPr>
            <a:cxnSpLocks/>
            <a:stCxn id="33" idx="4"/>
            <a:endCxn id="26" idx="0"/>
          </p:cNvCxnSpPr>
          <p:nvPr/>
        </p:nvCxnSpPr>
        <p:spPr>
          <a:xfrm rot="16200000" flipH="1">
            <a:off x="1576585" y="2474797"/>
            <a:ext cx="1451005" cy="53007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3" name="Google Shape;225;p34">
            <a:extLst>
              <a:ext uri="{FF2B5EF4-FFF2-40B4-BE49-F238E27FC236}">
                <a16:creationId xmlns:a16="http://schemas.microsoft.com/office/drawing/2014/main" id="{A7495D39-6104-4137-BCF0-C87321463AE2}"/>
              </a:ext>
            </a:extLst>
          </p:cNvPr>
          <p:cNvSpPr txBox="1"/>
          <p:nvPr/>
        </p:nvSpPr>
        <p:spPr>
          <a:xfrm>
            <a:off x="657729" y="1515186"/>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load</a:t>
            </a:r>
            <a:endParaRPr sz="1100">
              <a:solidFill>
                <a:schemeClr val="dk1"/>
              </a:solidFill>
              <a:latin typeface="Calibri"/>
              <a:ea typeface="Calibri"/>
              <a:cs typeface="Calibri"/>
              <a:sym typeface="Calibri"/>
            </a:endParaRPr>
          </a:p>
        </p:txBody>
      </p:sp>
      <p:sp>
        <p:nvSpPr>
          <p:cNvPr id="27" name="Google Shape;229;p34">
            <a:extLst>
              <a:ext uri="{FF2B5EF4-FFF2-40B4-BE49-F238E27FC236}">
                <a16:creationId xmlns:a16="http://schemas.microsoft.com/office/drawing/2014/main" id="{BB71FEEE-5465-49DA-B218-17C040CF00D8}"/>
              </a:ext>
            </a:extLst>
          </p:cNvPr>
          <p:cNvSpPr/>
          <p:nvPr/>
        </p:nvSpPr>
        <p:spPr>
          <a:xfrm>
            <a:off x="4673499" y="2276298"/>
            <a:ext cx="1167704"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:Detail</a:t>
            </a:r>
            <a:endParaRPr sz="1400"/>
          </a:p>
          <a:p>
            <a:pPr algn="ctr"/>
            <a:r>
              <a:rPr lang="es-419" sz="1200" err="1">
                <a:solidFill>
                  <a:schemeClr val="dk1"/>
                </a:solidFill>
                <a:latin typeface="Calibri"/>
                <a:ea typeface="Calibri"/>
                <a:cs typeface="Calibri"/>
                <a:sym typeface="Calibri"/>
              </a:rPr>
              <a:t>WelcomeMsg</a:t>
            </a:r>
            <a:endParaRPr lang="es-419" sz="1200">
              <a:solidFill>
                <a:schemeClr val="dk1"/>
              </a:solidFill>
              <a:latin typeface="Calibri"/>
              <a:ea typeface="Calibri"/>
              <a:cs typeface="Calibri"/>
              <a:sym typeface="Calibri"/>
            </a:endParaRPr>
          </a:p>
        </p:txBody>
      </p:sp>
      <p:cxnSp>
        <p:nvCxnSpPr>
          <p:cNvPr id="28" name="Google Shape;223;p34">
            <a:extLst>
              <a:ext uri="{FF2B5EF4-FFF2-40B4-BE49-F238E27FC236}">
                <a16:creationId xmlns:a16="http://schemas.microsoft.com/office/drawing/2014/main" id="{91B47F3B-4BC2-4444-8B57-C3FCA043B974}"/>
              </a:ext>
            </a:extLst>
          </p:cNvPr>
          <p:cNvCxnSpPr>
            <a:cxnSpLocks/>
          </p:cNvCxnSpPr>
          <p:nvPr/>
        </p:nvCxnSpPr>
        <p:spPr>
          <a:xfrm rot="5400000" flipH="1">
            <a:off x="6415178" y="3829492"/>
            <a:ext cx="47239" cy="735607"/>
          </a:xfrm>
          <a:prstGeom prst="bentConnector3">
            <a:avLst>
              <a:gd name="adj1" fmla="val -48392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 name="Google Shape;225;p34">
            <a:extLst>
              <a:ext uri="{FF2B5EF4-FFF2-40B4-BE49-F238E27FC236}">
                <a16:creationId xmlns:a16="http://schemas.microsoft.com/office/drawing/2014/main" id="{56E44293-9B72-410E-A83F-B929AB5AE980}"/>
              </a:ext>
            </a:extLst>
          </p:cNvPr>
          <p:cNvSpPr txBox="1"/>
          <p:nvPr/>
        </p:nvSpPr>
        <p:spPr>
          <a:xfrm>
            <a:off x="5933787" y="4418759"/>
            <a:ext cx="1010019" cy="21590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cxnSp>
        <p:nvCxnSpPr>
          <p:cNvPr id="41" name="Google Shape;228;p34">
            <a:extLst>
              <a:ext uri="{FF2B5EF4-FFF2-40B4-BE49-F238E27FC236}">
                <a16:creationId xmlns:a16="http://schemas.microsoft.com/office/drawing/2014/main" id="{D9236AB1-A3C3-4E43-A2D9-F090E319AFE7}"/>
              </a:ext>
            </a:extLst>
          </p:cNvPr>
          <p:cNvCxnSpPr>
            <a:cxnSpLocks/>
            <a:stCxn id="44" idx="4"/>
          </p:cNvCxnSpPr>
          <p:nvPr/>
        </p:nvCxnSpPr>
        <p:spPr>
          <a:xfrm rot="5400000">
            <a:off x="10396081" y="3984917"/>
            <a:ext cx="217258" cy="727659"/>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42" name="Google Shape;227;p34">
            <a:extLst>
              <a:ext uri="{FF2B5EF4-FFF2-40B4-BE49-F238E27FC236}">
                <a16:creationId xmlns:a16="http://schemas.microsoft.com/office/drawing/2014/main" id="{CE015374-F3B9-44FD-9DF9-280207AF88CE}"/>
              </a:ext>
            </a:extLst>
          </p:cNvPr>
          <p:cNvCxnSpPr>
            <a:cxnSpLocks/>
            <a:endCxn id="45" idx="0"/>
          </p:cNvCxnSpPr>
          <p:nvPr/>
        </p:nvCxnSpPr>
        <p:spPr>
          <a:xfrm flipH="1">
            <a:off x="8613592" y="3805043"/>
            <a:ext cx="95767" cy="434515"/>
          </a:xfrm>
          <a:prstGeom prst="straightConnector1">
            <a:avLst/>
          </a:prstGeom>
          <a:noFill/>
          <a:ln w="9525" cap="flat" cmpd="sng">
            <a:solidFill>
              <a:srgbClr val="4A7DBA"/>
            </a:solidFill>
            <a:prstDash val="solid"/>
            <a:round/>
            <a:headEnd type="none" w="sm" len="sm"/>
            <a:tailEnd type="none" w="sm" len="sm"/>
          </a:ln>
        </p:spPr>
      </p:cxnSp>
      <p:sp>
        <p:nvSpPr>
          <p:cNvPr id="44" name="Google Shape;224;p34">
            <a:extLst>
              <a:ext uri="{FF2B5EF4-FFF2-40B4-BE49-F238E27FC236}">
                <a16:creationId xmlns:a16="http://schemas.microsoft.com/office/drawing/2014/main" id="{4F4F1C97-129F-4A76-A900-C4F53D281997}"/>
              </a:ext>
            </a:extLst>
          </p:cNvPr>
          <p:cNvSpPr/>
          <p:nvPr/>
        </p:nvSpPr>
        <p:spPr>
          <a:xfrm>
            <a:off x="10383279" y="3805601"/>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Update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Category</a:t>
            </a:r>
            <a:endParaRPr sz="1100">
              <a:solidFill>
                <a:schemeClr val="dk1"/>
              </a:solidFill>
              <a:latin typeface="Calibri"/>
              <a:ea typeface="Calibri"/>
              <a:cs typeface="Calibri"/>
              <a:sym typeface="Calibri"/>
            </a:endParaRPr>
          </a:p>
        </p:txBody>
      </p:sp>
      <p:sp>
        <p:nvSpPr>
          <p:cNvPr id="45" name="Google Shape;226;p34">
            <a:extLst>
              <a:ext uri="{FF2B5EF4-FFF2-40B4-BE49-F238E27FC236}">
                <a16:creationId xmlns:a16="http://schemas.microsoft.com/office/drawing/2014/main" id="{FCC036B9-6E10-460D-854A-8AD27CD34F1B}"/>
              </a:ext>
            </a:extLst>
          </p:cNvPr>
          <p:cNvSpPr txBox="1"/>
          <p:nvPr/>
        </p:nvSpPr>
        <p:spPr>
          <a:xfrm>
            <a:off x="7894973" y="4239558"/>
            <a:ext cx="1437238" cy="244925"/>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categoryUpdateArray</a:t>
            </a:r>
            <a:endParaRPr sz="1100">
              <a:solidFill>
                <a:schemeClr val="dk1"/>
              </a:solidFill>
              <a:latin typeface="Calibri"/>
              <a:ea typeface="Calibri"/>
              <a:cs typeface="Calibri"/>
              <a:sym typeface="Calibri"/>
            </a:endParaRPr>
          </a:p>
        </p:txBody>
      </p:sp>
      <p:cxnSp>
        <p:nvCxnSpPr>
          <p:cNvPr id="46" name="Google Shape;223;p34">
            <a:extLst>
              <a:ext uri="{FF2B5EF4-FFF2-40B4-BE49-F238E27FC236}">
                <a16:creationId xmlns:a16="http://schemas.microsoft.com/office/drawing/2014/main" id="{E1F75452-6305-4B09-BB82-539B65EF3757}"/>
              </a:ext>
            </a:extLst>
          </p:cNvPr>
          <p:cNvCxnSpPr>
            <a:cxnSpLocks/>
            <a:stCxn id="39" idx="6"/>
            <a:endCxn id="44" idx="5"/>
          </p:cNvCxnSpPr>
          <p:nvPr/>
        </p:nvCxnSpPr>
        <p:spPr>
          <a:xfrm>
            <a:off x="7991583" y="3794837"/>
            <a:ext cx="2446011" cy="22802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 name="Google Shape;229;p34">
            <a:extLst>
              <a:ext uri="{FF2B5EF4-FFF2-40B4-BE49-F238E27FC236}">
                <a16:creationId xmlns:a16="http://schemas.microsoft.com/office/drawing/2014/main" id="{868F8234-75BA-4B7A-8E14-5E2EB544EF55}"/>
              </a:ext>
            </a:extLst>
          </p:cNvPr>
          <p:cNvSpPr/>
          <p:nvPr/>
        </p:nvSpPr>
        <p:spPr>
          <a:xfrm>
            <a:off x="5727941" y="3497182"/>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a:solidFill>
                  <a:schemeClr val="dk1"/>
                </a:solidFill>
                <a:latin typeface="Calibri"/>
                <a:ea typeface="Calibri"/>
                <a:cs typeface="Calibri"/>
                <a:sym typeface="Calibri"/>
              </a:rPr>
              <a:t>:List</a:t>
            </a:r>
            <a:endParaRPr sz="1400"/>
          </a:p>
          <a:p>
            <a:pPr algn="ctr"/>
            <a:r>
              <a:rPr lang="es-419" sz="1200">
                <a:solidFill>
                  <a:schemeClr val="dk1"/>
                </a:solidFill>
                <a:latin typeface="Calibri"/>
                <a:ea typeface="Calibri"/>
                <a:cs typeface="Calibri"/>
                <a:sym typeface="Calibri"/>
              </a:rPr>
              <a:t>[databinding: </a:t>
            </a:r>
            <a:r>
              <a:rPr lang="es-419" sz="1200" err="1">
                <a:solidFill>
                  <a:schemeClr val="dk1"/>
                </a:solidFill>
                <a:latin typeface="Calibri"/>
                <a:ea typeface="Calibri"/>
                <a:cs typeface="Calibri"/>
                <a:sym typeface="Calibri"/>
              </a:rPr>
              <a:t>Category</a:t>
            </a:r>
            <a:r>
              <a:rPr lang="es-419" sz="1200">
                <a:solidFill>
                  <a:schemeClr val="dk1"/>
                </a:solidFill>
                <a:latin typeface="Calibri"/>
                <a:ea typeface="Calibri"/>
                <a:cs typeface="Calibri"/>
                <a:sym typeface="Calibri"/>
              </a:rPr>
              <a:t>]</a:t>
            </a:r>
          </a:p>
        </p:txBody>
      </p:sp>
      <p:sp>
        <p:nvSpPr>
          <p:cNvPr id="36" name="Google Shape;225;p34">
            <a:extLst>
              <a:ext uri="{FF2B5EF4-FFF2-40B4-BE49-F238E27FC236}">
                <a16:creationId xmlns:a16="http://schemas.microsoft.com/office/drawing/2014/main" id="{140330A7-8263-43F8-9305-FDAB0DFF8BD4}"/>
              </a:ext>
            </a:extLst>
          </p:cNvPr>
          <p:cNvSpPr txBox="1"/>
          <p:nvPr/>
        </p:nvSpPr>
        <p:spPr>
          <a:xfrm>
            <a:off x="7824965" y="354638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save</a:t>
            </a:r>
            <a:endParaRPr sz="1100">
              <a:solidFill>
                <a:schemeClr val="dk1"/>
              </a:solidFill>
              <a:latin typeface="Calibri"/>
              <a:ea typeface="Calibri"/>
              <a:cs typeface="Calibri"/>
              <a:sym typeface="Calibri"/>
            </a:endParaRPr>
          </a:p>
        </p:txBody>
      </p:sp>
      <p:cxnSp>
        <p:nvCxnSpPr>
          <p:cNvPr id="38" name="Google Shape;223;p34">
            <a:extLst>
              <a:ext uri="{FF2B5EF4-FFF2-40B4-BE49-F238E27FC236}">
                <a16:creationId xmlns:a16="http://schemas.microsoft.com/office/drawing/2014/main" id="{8BC649E7-398C-4194-A263-931AAC799986}"/>
              </a:ext>
            </a:extLst>
          </p:cNvPr>
          <p:cNvCxnSpPr>
            <a:cxnSpLocks/>
            <a:stCxn id="37" idx="4"/>
            <a:endCxn id="35" idx="1"/>
          </p:cNvCxnSpPr>
          <p:nvPr/>
        </p:nvCxnSpPr>
        <p:spPr>
          <a:xfrm rot="5400000" flipH="1" flipV="1">
            <a:off x="4639001" y="2828028"/>
            <a:ext cx="84480" cy="2093399"/>
          </a:xfrm>
          <a:prstGeom prst="bentConnector4">
            <a:avLst>
              <a:gd name="adj1" fmla="val 95749"/>
              <a:gd name="adj2" fmla="val 5265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 name="Google Shape;225;p34">
            <a:extLst>
              <a:ext uri="{FF2B5EF4-FFF2-40B4-BE49-F238E27FC236}">
                <a16:creationId xmlns:a16="http://schemas.microsoft.com/office/drawing/2014/main" id="{DAFDB760-1FA7-41C7-BA49-57533AD722E9}"/>
              </a:ext>
            </a:extLst>
          </p:cNvPr>
          <p:cNvSpPr txBox="1"/>
          <p:nvPr/>
        </p:nvSpPr>
        <p:spPr>
          <a:xfrm>
            <a:off x="3700779" y="353743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drag&amp;drop</a:t>
            </a:r>
            <a:endParaRPr sz="110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6700093" y="4118761"/>
            <a:ext cx="213016" cy="13351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7" name="Google Shape;222;p34">
            <a:extLst>
              <a:ext uri="{FF2B5EF4-FFF2-40B4-BE49-F238E27FC236}">
                <a16:creationId xmlns:a16="http://schemas.microsoft.com/office/drawing/2014/main" id="{5AB23B12-FA58-48C0-B344-46A6FC9772F5}"/>
              </a:ext>
            </a:extLst>
          </p:cNvPr>
          <p:cNvSpPr/>
          <p:nvPr/>
        </p:nvSpPr>
        <p:spPr>
          <a:xfrm>
            <a:off x="3523599" y="374800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DB2BA0BB-58A2-4B64-B29E-31FC8A9EBEF7}"/>
              </a:ext>
            </a:extLst>
          </p:cNvPr>
          <p:cNvSpPr/>
          <p:nvPr/>
        </p:nvSpPr>
        <p:spPr>
          <a:xfrm>
            <a:off x="7769697" y="3710357"/>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8" name="Rectangle: Diagonal Corners Rounded 47">
            <a:extLst>
              <a:ext uri="{FF2B5EF4-FFF2-40B4-BE49-F238E27FC236}">
                <a16:creationId xmlns:a16="http://schemas.microsoft.com/office/drawing/2014/main" id="{E7A45CD4-F393-4B96-97B0-AFCC668D87B0}"/>
              </a:ext>
            </a:extLst>
          </p:cNvPr>
          <p:cNvSpPr/>
          <p:nvPr/>
        </p:nvSpPr>
        <p:spPr>
          <a:xfrm>
            <a:off x="7284143" y="631399"/>
            <a:ext cx="4145564" cy="605866"/>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t>
            </a:r>
            <a:r>
              <a:rPr lang="en-US" sz="1400">
                <a:solidFill>
                  <a:schemeClr val="tx1"/>
                </a:solidFill>
              </a:rPr>
              <a:t>Dopo il primo </a:t>
            </a:r>
            <a:r>
              <a:rPr lang="en-US" sz="1400" err="1">
                <a:solidFill>
                  <a:schemeClr val="tx1"/>
                </a:solidFill>
              </a:rPr>
              <a:t>salvataggio</a:t>
            </a:r>
            <a:r>
              <a:rPr lang="en-US" sz="1400">
                <a:solidFill>
                  <a:schemeClr val="tx1"/>
                </a:solidFill>
              </a:rPr>
              <a:t>, il form </a:t>
            </a:r>
            <a:r>
              <a:rPr lang="en-US" sz="1400" err="1">
                <a:solidFill>
                  <a:schemeClr val="tx1"/>
                </a:solidFill>
              </a:rPr>
              <a:t>nella</a:t>
            </a:r>
            <a:r>
              <a:rPr lang="en-US" sz="1400">
                <a:solidFill>
                  <a:schemeClr val="tx1"/>
                </a:solidFill>
              </a:rPr>
              <a:t> home è </a:t>
            </a:r>
            <a:r>
              <a:rPr lang="en-US" sz="1400" err="1">
                <a:solidFill>
                  <a:schemeClr val="tx1"/>
                </a:solidFill>
              </a:rPr>
              <a:t>disabilitato</a:t>
            </a:r>
            <a:r>
              <a:rPr lang="en-US" sz="1400">
                <a:solidFill>
                  <a:schemeClr val="tx1"/>
                </a:solidFill>
              </a:rPr>
              <a:t>, </a:t>
            </a:r>
            <a:r>
              <a:rPr lang="en-US" sz="1400" err="1">
                <a:solidFill>
                  <a:schemeClr val="tx1"/>
                </a:solidFill>
              </a:rPr>
              <a:t>finchè</a:t>
            </a:r>
            <a:r>
              <a:rPr lang="en-US" sz="1400">
                <a:solidFill>
                  <a:schemeClr val="tx1"/>
                </a:solidFill>
              </a:rPr>
              <a:t> non </a:t>
            </a:r>
            <a:r>
              <a:rPr lang="en-US" sz="1400" err="1">
                <a:solidFill>
                  <a:schemeClr val="tx1"/>
                </a:solidFill>
              </a:rPr>
              <a:t>viene</a:t>
            </a:r>
            <a:r>
              <a:rPr lang="en-US" sz="1400">
                <a:solidFill>
                  <a:schemeClr val="tx1"/>
                </a:solidFill>
              </a:rPr>
              <a:t> </a:t>
            </a:r>
            <a:r>
              <a:rPr lang="en-US" sz="1400" err="1">
                <a:solidFill>
                  <a:schemeClr val="tx1"/>
                </a:solidFill>
              </a:rPr>
              <a:t>premuto</a:t>
            </a:r>
            <a:r>
              <a:rPr lang="en-US" sz="1400">
                <a:solidFill>
                  <a:schemeClr val="tx1"/>
                </a:solidFill>
              </a:rPr>
              <a:t> il tasto Salva</a:t>
            </a:r>
          </a:p>
        </p:txBody>
      </p:sp>
      <p:sp>
        <p:nvSpPr>
          <p:cNvPr id="56" name="Rectangle: Diagonal Corners Rounded 55">
            <a:extLst>
              <a:ext uri="{FF2B5EF4-FFF2-40B4-BE49-F238E27FC236}">
                <a16:creationId xmlns:a16="http://schemas.microsoft.com/office/drawing/2014/main" id="{6F4B4190-6BD9-4DEB-9EC6-0E09B6A187B8}"/>
              </a:ext>
            </a:extLst>
          </p:cNvPr>
          <p:cNvSpPr/>
          <p:nvPr/>
        </p:nvSpPr>
        <p:spPr>
          <a:xfrm>
            <a:off x="7991583" y="2317142"/>
            <a:ext cx="2060850" cy="94814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err="1">
                <a:solidFill>
                  <a:schemeClr val="tx1"/>
                </a:solidFill>
              </a:rPr>
              <a:t>categoryUpdateArray</a:t>
            </a:r>
            <a:r>
              <a:rPr lang="en-US" sz="1100">
                <a:solidFill>
                  <a:schemeClr val="tx1"/>
                </a:solidFill>
              </a:rPr>
              <a:t>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Tree>
    <p:extLst>
      <p:ext uri="{BB962C8B-B14F-4D97-AF65-F5344CB8AC3E}">
        <p14:creationId xmlns:p14="http://schemas.microsoft.com/office/powerpoint/2010/main" val="421826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Eventi &amp; azioni</a:t>
            </a:r>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590166737"/>
              </p:ext>
            </p:extLst>
          </p:nvPr>
        </p:nvGraphicFramePr>
        <p:xfrm>
          <a:off x="838200" y="1255264"/>
          <a:ext cx="10515600" cy="50257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Controllo dati</a:t>
                      </a:r>
                      <a:endParaRPr lang="en-US" sz="1600"/>
                    </a:p>
                  </a:txBody>
                  <a:tcPr/>
                </a:tc>
                <a:tc>
                  <a:txBody>
                    <a:bodyPr/>
                    <a:lstStyle/>
                    <a:p>
                      <a:r>
                        <a:rPr lang="it-IT" sz="1600"/>
                        <a:t>POST (username, password)</a:t>
                      </a:r>
                      <a:endParaRPr lang="en-US" sz="1600"/>
                    </a:p>
                  </a:txBody>
                  <a:tcPr/>
                </a:tc>
                <a:tc>
                  <a:txBody>
                    <a:bodyPr/>
                    <a:lstStyle/>
                    <a:p>
                      <a:r>
                        <a:rPr lang="it-IT" sz="1600"/>
                        <a:t>Controllo credenziali</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Aggiornamento </a:t>
                      </a:r>
                      <a:r>
                        <a:rPr lang="it-IT" sz="1600" err="1"/>
                        <a:t>view</a:t>
                      </a:r>
                      <a:r>
                        <a:rPr lang="it-IT" sz="1600"/>
                        <a:t> con dati elenco</a:t>
                      </a:r>
                      <a:endParaRPr lang="en-US" sz="1600"/>
                    </a:p>
                  </a:txBody>
                  <a:tcPr/>
                </a:tc>
                <a:tc>
                  <a:txBody>
                    <a:bodyPr/>
                    <a:lstStyle/>
                    <a:p>
                      <a:r>
                        <a:rPr lang="it-IT" sz="1600"/>
                        <a:t>GET</a:t>
                      </a:r>
                      <a:endParaRPr lang="en-US" sz="1600"/>
                    </a:p>
                  </a:txBody>
                  <a:tcPr/>
                </a:tc>
                <a:tc>
                  <a:txBody>
                    <a:bodyPr/>
                    <a:lstStyle/>
                    <a:p>
                      <a:r>
                        <a:rPr lang="it-IT" sz="1600"/>
                        <a:t>Estrazione di tutte le categorie</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Controllo dati (lato client) + Conferma: cambio posizione di una categoria (con eventuali relativi figli), Cancella: torna all’elenco precedente allo spostamento</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1790121096"/>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a:t>Aggiorna l’elenco lato server</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Controllo dati</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a:t>Inserimento categoria</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r>
                        <a:rPr lang="it-IT" sz="1600"/>
                        <a:t>-</a:t>
                      </a:r>
                      <a:endParaRPr lang="en-US" sz="1600"/>
                    </a:p>
                  </a:txBody>
                  <a:tcPr/>
                </a:tc>
                <a:tc>
                  <a:txBody>
                    <a:bodyPr/>
                    <a:lstStyle/>
                    <a:p>
                      <a:r>
                        <a:rPr lang="it-IT" sz="1600"/>
                        <a:t>POST</a:t>
                      </a:r>
                      <a:endParaRPr lang="en-US" sz="1600"/>
                    </a:p>
                  </a:txBody>
                  <a:tcPr/>
                </a:tc>
                <a:tc>
                  <a:txBody>
                    <a:bodyPr/>
                    <a:lstStyle/>
                    <a:p>
                      <a:r>
                        <a:rPr lang="it-IT" sz="1600"/>
                        <a:t>Terminazione della sessione</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E487D523-21DC-4516-99EA-C5D813FAB6CC}"/>
              </a:ext>
            </a:extLst>
          </p:cNvPr>
          <p:cNvSpPr/>
          <p:nvPr/>
        </p:nvSpPr>
        <p:spPr>
          <a:xfrm>
            <a:off x="5332827" y="239151"/>
            <a:ext cx="6020973" cy="85812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I</a:t>
            </a:r>
            <a:r>
              <a:rPr lang="it-IT" sz="1600">
                <a:solidFill>
                  <a:schemeClr val="tx1"/>
                </a:solidFill>
              </a:rPr>
              <a:t> controlli di validità dei dati (client e server side) e di autorizzazione (server side) all'accesso sono previsti per tutti gli eventi che li richiedono e non sono riportati nella tabella per brevità</a:t>
            </a:r>
            <a:endParaRPr lang="en-US" sz="1600">
              <a:solidFill>
                <a:schemeClr val="tx1"/>
              </a:solidFill>
            </a:endParaRPr>
          </a:p>
        </p:txBody>
      </p:sp>
      <p:sp>
        <p:nvSpPr>
          <p:cNvPr id="6" name="Rectangle: Diagonal Corners Rounded 5">
            <a:extLst>
              <a:ext uri="{FF2B5EF4-FFF2-40B4-BE49-F238E27FC236}">
                <a16:creationId xmlns:a16="http://schemas.microsoft.com/office/drawing/2014/main" id="{C93586C5-25D7-4BB0-A308-75EDB47FB330}"/>
              </a:ext>
            </a:extLst>
          </p:cNvPr>
          <p:cNvSpPr/>
          <p:nvPr/>
        </p:nvSpPr>
        <p:spPr>
          <a:xfrm>
            <a:off x="7032674" y="3569677"/>
            <a:ext cx="3433689" cy="858130"/>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Dopo la conferma del primo spostamento, il </a:t>
            </a:r>
            <a:r>
              <a:rPr lang="it-IT" sz="1600" err="1">
                <a:solidFill>
                  <a:schemeClr val="tx1"/>
                </a:solidFill>
                <a:sym typeface="Wingdings" panose="05000000000000000000" pitchFamily="2" charset="2"/>
              </a:rPr>
              <a:t>form</a:t>
            </a:r>
            <a:r>
              <a:rPr lang="it-IT" sz="1600">
                <a:solidFill>
                  <a:schemeClr val="tx1"/>
                </a:solidFill>
                <a:sym typeface="Wingdings" panose="05000000000000000000" pitchFamily="2" charset="2"/>
              </a:rPr>
              <a:t> Nuova categoria è disabilitato fino al salvataggio</a:t>
            </a:r>
            <a:endParaRPr lang="en-US" sz="1600">
              <a:solidFill>
                <a:schemeClr val="tx1"/>
              </a:solidFill>
            </a:endParaRPr>
          </a:p>
        </p:txBody>
      </p:sp>
    </p:spTree>
    <p:extLst>
      <p:ext uri="{BB962C8B-B14F-4D97-AF65-F5344CB8AC3E}">
        <p14:creationId xmlns:p14="http://schemas.microsoft.com/office/powerpoint/2010/main" val="247931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Controller / event </a:t>
            </a:r>
            <a:r>
              <a:rPr lang="it-IT" err="1"/>
              <a:t>handler</a:t>
            </a:r>
            <a:endParaRPr lang="it-IT"/>
          </a:p>
        </p:txBody>
      </p:sp>
      <p:graphicFrame>
        <p:nvGraphicFramePr>
          <p:cNvPr id="5" name="Table 7">
            <a:extLst>
              <a:ext uri="{FF2B5EF4-FFF2-40B4-BE49-F238E27FC236}">
                <a16:creationId xmlns:a16="http://schemas.microsoft.com/office/drawing/2014/main" id="{292C13C8-56EF-4975-ABA3-6C65568E1D24}"/>
              </a:ext>
            </a:extLst>
          </p:cNvPr>
          <p:cNvGraphicFramePr>
            <a:graphicFrameLocks noGrp="1"/>
          </p:cNvGraphicFramePr>
          <p:nvPr>
            <p:ph sz="half" idx="1"/>
            <p:extLst>
              <p:ext uri="{D42A27DB-BD31-4B8C-83A1-F6EECF244321}">
                <p14:modId xmlns:p14="http://schemas.microsoft.com/office/powerpoint/2010/main" val="3960190824"/>
              </p:ext>
            </p:extLst>
          </p:nvPr>
        </p:nvGraphicFramePr>
        <p:xfrm>
          <a:off x="838200" y="1255264"/>
          <a:ext cx="10515600" cy="424871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55959660"/>
                    </a:ext>
                  </a:extLst>
                </a:gridCol>
                <a:gridCol w="2628900">
                  <a:extLst>
                    <a:ext uri="{9D8B030D-6E8A-4147-A177-3AD203B41FA5}">
                      <a16:colId xmlns:a16="http://schemas.microsoft.com/office/drawing/2014/main" val="3196896545"/>
                    </a:ext>
                  </a:extLst>
                </a:gridCol>
                <a:gridCol w="2628900">
                  <a:extLst>
                    <a:ext uri="{9D8B030D-6E8A-4147-A177-3AD203B41FA5}">
                      <a16:colId xmlns:a16="http://schemas.microsoft.com/office/drawing/2014/main" val="1460276567"/>
                    </a:ext>
                  </a:extLst>
                </a:gridCol>
                <a:gridCol w="2628900">
                  <a:extLst>
                    <a:ext uri="{9D8B030D-6E8A-4147-A177-3AD203B41FA5}">
                      <a16:colId xmlns:a16="http://schemas.microsoft.com/office/drawing/2014/main" val="753083377"/>
                    </a:ext>
                  </a:extLst>
                </a:gridCol>
              </a:tblGrid>
              <a:tr h="257381">
                <a:tc gridSpan="2">
                  <a:txBody>
                    <a:bodyPr/>
                    <a:lstStyle/>
                    <a:p>
                      <a:pPr algn="ctr"/>
                      <a:r>
                        <a:rPr lang="it-IT" sz="2000">
                          <a:solidFill>
                            <a:schemeClr val="bg1"/>
                          </a:solidFill>
                        </a:rPr>
                        <a:t>Client side</a:t>
                      </a:r>
                      <a:endParaRPr lang="en-US" sz="2000">
                        <a:solidFill>
                          <a:schemeClr val="bg1"/>
                        </a:solidFill>
                      </a:endParaRPr>
                    </a:p>
                  </a:txBody>
                  <a:tcPr/>
                </a:tc>
                <a:tc hMerge="1">
                  <a:txBody>
                    <a:bodyPr/>
                    <a:lstStyle/>
                    <a:p>
                      <a:endParaRPr lang="en-US" dirty="0">
                        <a:solidFill>
                          <a:schemeClr val="bg1"/>
                        </a:solidFill>
                      </a:endParaRPr>
                    </a:p>
                  </a:txBody>
                  <a:tcPr/>
                </a:tc>
                <a:tc gridSpan="2">
                  <a:txBody>
                    <a:bodyPr/>
                    <a:lstStyle/>
                    <a:p>
                      <a:pPr algn="ctr"/>
                      <a:r>
                        <a:rPr lang="it-IT" sz="2000">
                          <a:solidFill>
                            <a:schemeClr val="bg1"/>
                          </a:solidFill>
                        </a:rPr>
                        <a:t>Server side</a:t>
                      </a:r>
                      <a:endParaRPr lang="en-US" sz="2000">
                        <a:solidFill>
                          <a:schemeClr val="bg1"/>
                        </a:solidFill>
                      </a:endParaRPr>
                    </a:p>
                  </a:txBody>
                  <a:tcPr/>
                </a:tc>
                <a:tc hMerge="1">
                  <a:txBody>
                    <a:bodyPr/>
                    <a:lstStyle/>
                    <a:p>
                      <a:endParaRPr lang="en-US" dirty="0">
                        <a:solidFill>
                          <a:schemeClr val="bg1"/>
                        </a:solidFill>
                      </a:endParaRPr>
                    </a:p>
                  </a:txBody>
                  <a:tcPr/>
                </a:tc>
                <a:extLst>
                  <a:ext uri="{0D108BD9-81ED-4DB2-BD59-A6C34878D82A}">
                    <a16:rowId xmlns:a16="http://schemas.microsoft.com/office/drawing/2014/main" val="2518685455"/>
                  </a:ext>
                </a:extLst>
              </a:tr>
              <a:tr h="320152">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tc>
                  <a:txBody>
                    <a:bodyPr/>
                    <a:lstStyle/>
                    <a:p>
                      <a:pPr algn="l"/>
                      <a:r>
                        <a:rPr lang="it-IT" sz="1800" b="1"/>
                        <a:t>Evento</a:t>
                      </a:r>
                      <a:endParaRPr lang="en-US" sz="1800" b="1"/>
                    </a:p>
                  </a:txBody>
                  <a:tcPr>
                    <a:solidFill>
                      <a:srgbClr val="4472C4"/>
                    </a:solidFill>
                  </a:tcPr>
                </a:tc>
                <a:tc>
                  <a:txBody>
                    <a:bodyPr/>
                    <a:lstStyle/>
                    <a:p>
                      <a:pPr algn="l"/>
                      <a:r>
                        <a:rPr lang="it-IT" sz="1800" b="1"/>
                        <a:t>Azione</a:t>
                      </a:r>
                      <a:endParaRPr lang="en-US" sz="1800" b="1"/>
                    </a:p>
                  </a:txBody>
                  <a:tcPr>
                    <a:solidFill>
                      <a:srgbClr val="4472C4"/>
                    </a:solidFill>
                  </a:tcPr>
                </a:tc>
                <a:extLst>
                  <a:ext uri="{0D108BD9-81ED-4DB2-BD59-A6C34878D82A}">
                    <a16:rowId xmlns:a16="http://schemas.microsoft.com/office/drawing/2014/main" val="4119464176"/>
                  </a:ext>
                </a:extLst>
              </a:tr>
              <a:tr h="533576">
                <a:tc>
                  <a:txBody>
                    <a:bodyPr/>
                    <a:lstStyle/>
                    <a:p>
                      <a:r>
                        <a:rPr lang="it-IT" sz="1600"/>
                        <a:t>index -&gt; </a:t>
                      </a:r>
                      <a:r>
                        <a:rPr lang="it-IT" sz="1600" err="1"/>
                        <a:t>form</a:t>
                      </a:r>
                      <a:r>
                        <a:rPr lang="it-IT" sz="1600"/>
                        <a:t> Login -&gt; </a:t>
                      </a:r>
                      <a:r>
                        <a:rPr lang="it-IT" sz="1600" err="1"/>
                        <a:t>submit</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(username, password)</a:t>
                      </a:r>
                      <a:endParaRPr lang="en-US" sz="1600"/>
                    </a:p>
                  </a:txBody>
                  <a:tcPr/>
                </a:tc>
                <a:tc>
                  <a:txBody>
                    <a:bodyPr/>
                    <a:lstStyle/>
                    <a:p>
                      <a:r>
                        <a:rPr lang="it-IT" sz="1600" err="1"/>
                        <a:t>CheckLogin</a:t>
                      </a:r>
                      <a:r>
                        <a:rPr lang="it-IT" sz="1600"/>
                        <a:t> (</a:t>
                      </a:r>
                      <a:r>
                        <a:rPr lang="it-IT" sz="1600" err="1"/>
                        <a:t>servlet</a:t>
                      </a:r>
                      <a:r>
                        <a:rPr lang="it-IT" sz="1600"/>
                        <a:t>)</a:t>
                      </a:r>
                      <a:endParaRPr lang="en-US" sz="1600"/>
                    </a:p>
                  </a:txBody>
                  <a:tcPr/>
                </a:tc>
                <a:extLst>
                  <a:ext uri="{0D108BD9-81ED-4DB2-BD59-A6C34878D82A}">
                    <a16:rowId xmlns:a16="http://schemas.microsoft.com/office/drawing/2014/main" val="4037159941"/>
                  </a:ext>
                </a:extLst>
              </a:tr>
              <a:tr h="533576">
                <a:tc>
                  <a:txBody>
                    <a:bodyPr/>
                    <a:lstStyle/>
                    <a:p>
                      <a:r>
                        <a:rPr lang="it-IT" sz="1600"/>
                        <a:t>home -&gt; load</a:t>
                      </a:r>
                      <a:endParaRPr lang="en-US" sz="1600"/>
                    </a:p>
                  </a:txBody>
                  <a:tcPr/>
                </a:tc>
                <a:tc>
                  <a:txBody>
                    <a:bodyPr/>
                    <a:lstStyle/>
                    <a:p>
                      <a:r>
                        <a:rPr lang="it-IT" sz="1600"/>
                        <a:t>Funzione </a:t>
                      </a:r>
                      <a:r>
                        <a:rPr lang="it-IT" sz="1600" err="1"/>
                        <a:t>pageOrchestrator</a:t>
                      </a:r>
                      <a:endParaRPr lang="en-US" sz="1600"/>
                    </a:p>
                  </a:txBody>
                  <a:tcPr/>
                </a:tc>
                <a:tc>
                  <a:txBody>
                    <a:bodyPr/>
                    <a:lstStyle/>
                    <a:p>
                      <a:r>
                        <a:rPr lang="it-IT" sz="1600"/>
                        <a:t>GET</a:t>
                      </a:r>
                      <a:endParaRPr lang="en-US" sz="1600"/>
                    </a:p>
                  </a:txBody>
                  <a:tcPr/>
                </a:tc>
                <a:tc>
                  <a:txBody>
                    <a:bodyPr/>
                    <a:lstStyle/>
                    <a:p>
                      <a:r>
                        <a:rPr lang="it-IT" sz="1600" err="1"/>
                        <a:t>GetCategories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515920584"/>
                  </a:ext>
                </a:extLst>
              </a:tr>
              <a:tr h="533576">
                <a:tc>
                  <a:txBody>
                    <a:bodyPr/>
                    <a:lstStyle/>
                    <a:p>
                      <a:r>
                        <a:rPr lang="it-IT" sz="1600"/>
                        <a:t>home -&gt; elenco categorie -&gt; sposta categoria (</a:t>
                      </a:r>
                      <a:r>
                        <a:rPr lang="it-IT" sz="1600" err="1"/>
                        <a:t>drag&amp;drop</a:t>
                      </a:r>
                      <a:r>
                        <a:rPr lang="it-IT" sz="1600"/>
                        <a:t>) -&gt; Conferma/Cancella</a:t>
                      </a:r>
                      <a:endParaRPr lang="en-US" sz="1600"/>
                    </a:p>
                  </a:txBody>
                  <a:tcPr/>
                </a:tc>
                <a:tc>
                  <a:txBody>
                    <a:bodyPr/>
                    <a:lstStyle/>
                    <a:p>
                      <a:r>
                        <a:rPr lang="it-IT" sz="1600"/>
                        <a:t>Aggiorna </a:t>
                      </a:r>
                      <a:r>
                        <a:rPr lang="it-IT" sz="1600" err="1"/>
                        <a:t>view</a:t>
                      </a:r>
                      <a:endParaRPr lang="en-US" sz="1600"/>
                    </a:p>
                  </a:txBody>
                  <a:tcPr/>
                </a:tc>
                <a:tc>
                  <a:txBody>
                    <a:bodyPr/>
                    <a:lstStyle/>
                    <a:p>
                      <a:r>
                        <a:rPr lang="it-IT" sz="1600"/>
                        <a:t>-</a:t>
                      </a:r>
                      <a:endParaRPr lang="en-US" sz="1600"/>
                    </a:p>
                  </a:txBody>
                  <a:tcPr/>
                </a:tc>
                <a:tc>
                  <a:txBody>
                    <a:bodyPr/>
                    <a:lstStyle/>
                    <a:p>
                      <a:r>
                        <a:rPr lang="it-IT" sz="1600"/>
                        <a:t>-</a:t>
                      </a:r>
                      <a:endParaRPr lang="en-US" sz="1600"/>
                    </a:p>
                  </a:txBody>
                  <a:tcPr/>
                </a:tc>
                <a:extLst>
                  <a:ext uri="{0D108BD9-81ED-4DB2-BD59-A6C34878D82A}">
                    <a16:rowId xmlns:a16="http://schemas.microsoft.com/office/drawing/2014/main" val="2033892339"/>
                  </a:ext>
                </a:extLst>
              </a:tr>
              <a:tr h="533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a:t>home -&gt; bottone Salva</a:t>
                      </a:r>
                      <a:endParaRPr lang="en-US" sz="1600"/>
                    </a:p>
                    <a:p>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a:t>
                      </a:r>
                      <a:r>
                        <a:rPr lang="it-IT" sz="1600" err="1"/>
                        <a:t>categoryUpdateArray</a:t>
                      </a:r>
                      <a:r>
                        <a:rPr lang="it-IT" sz="1600"/>
                        <a:t>)</a:t>
                      </a:r>
                      <a:endParaRPr lang="en-US" sz="1600"/>
                    </a:p>
                  </a:txBody>
                  <a:tcPr/>
                </a:tc>
                <a:tc>
                  <a:txBody>
                    <a:bodyPr/>
                    <a:lstStyle/>
                    <a:p>
                      <a:r>
                        <a:rPr lang="it-IT" sz="1600" err="1"/>
                        <a:t>UpdateCategories</a:t>
                      </a:r>
                      <a:r>
                        <a:rPr lang="it-IT" sz="1600"/>
                        <a:t> (</a:t>
                      </a:r>
                      <a:r>
                        <a:rPr lang="it-IT" sz="1600" err="1"/>
                        <a:t>servlet</a:t>
                      </a:r>
                      <a:r>
                        <a:rPr lang="it-IT" sz="1600"/>
                        <a:t>)</a:t>
                      </a:r>
                      <a:endParaRPr lang="en-US" sz="1600"/>
                    </a:p>
                  </a:txBody>
                  <a:tcPr/>
                </a:tc>
                <a:extLst>
                  <a:ext uri="{0D108BD9-81ED-4DB2-BD59-A6C34878D82A}">
                    <a16:rowId xmlns:a16="http://schemas.microsoft.com/office/drawing/2014/main" val="2846424503"/>
                  </a:ext>
                </a:extLst>
              </a:tr>
              <a:tr h="483908">
                <a:tc>
                  <a:txBody>
                    <a:bodyPr/>
                    <a:lstStyle/>
                    <a:p>
                      <a:r>
                        <a:rPr lang="it-IT" sz="1600" err="1"/>
                        <a:t>form</a:t>
                      </a:r>
                      <a:r>
                        <a:rPr lang="it-IT" sz="1600"/>
                        <a:t> Nuova categoria</a:t>
                      </a:r>
                      <a:endParaRPr lang="en-US" sz="1600"/>
                    </a:p>
                  </a:txBody>
                  <a:tcPr/>
                </a:tc>
                <a:tc>
                  <a:txBody>
                    <a:bodyPr/>
                    <a:lstStyle/>
                    <a:p>
                      <a:r>
                        <a:rPr lang="it-IT" sz="1600"/>
                        <a:t>Funzione </a:t>
                      </a:r>
                      <a:r>
                        <a:rPr lang="it-IT" sz="1600" err="1"/>
                        <a:t>makeCall</a:t>
                      </a:r>
                      <a:endParaRPr lang="en-US" sz="1600"/>
                    </a:p>
                  </a:txBody>
                  <a:tcPr/>
                </a:tc>
                <a:tc>
                  <a:txBody>
                    <a:bodyPr/>
                    <a:lstStyle/>
                    <a:p>
                      <a:r>
                        <a:rPr lang="it-IT" sz="1600"/>
                        <a:t>POST (name, </a:t>
                      </a:r>
                      <a:r>
                        <a:rPr lang="it-IT" sz="1600" err="1"/>
                        <a:t>fatherId</a:t>
                      </a:r>
                      <a:r>
                        <a:rPr lang="it-IT" sz="1600"/>
                        <a:t>)</a:t>
                      </a:r>
                      <a:endParaRPr lang="en-US" sz="1600"/>
                    </a:p>
                  </a:txBody>
                  <a:tcPr/>
                </a:tc>
                <a:tc>
                  <a:txBody>
                    <a:bodyPr/>
                    <a:lstStyle/>
                    <a:p>
                      <a:r>
                        <a:rPr lang="it-IT" sz="1600" err="1"/>
                        <a:t>CreateCategory</a:t>
                      </a:r>
                      <a:r>
                        <a:rPr lang="it-IT" sz="1600"/>
                        <a:t> (</a:t>
                      </a:r>
                      <a:r>
                        <a:rPr lang="it-IT" sz="1600" err="1"/>
                        <a:t>servlet</a:t>
                      </a:r>
                      <a:r>
                        <a:rPr lang="it-IT" sz="1600"/>
                        <a:t>)</a:t>
                      </a:r>
                      <a:endParaRPr lang="en-US" sz="1600"/>
                    </a:p>
                  </a:txBody>
                  <a:tcPr/>
                </a:tc>
                <a:extLst>
                  <a:ext uri="{0D108BD9-81ED-4DB2-BD59-A6C34878D82A}">
                    <a16:rowId xmlns:a16="http://schemas.microsoft.com/office/drawing/2014/main" val="1983859463"/>
                  </a:ext>
                </a:extLst>
              </a:tr>
              <a:tr h="533576">
                <a:tc>
                  <a:txBody>
                    <a:bodyPr/>
                    <a:lstStyle/>
                    <a:p>
                      <a:r>
                        <a:rPr lang="it-IT" sz="1600"/>
                        <a:t>logout</a:t>
                      </a:r>
                      <a:endParaRPr lang="en-US" sz="1600"/>
                    </a:p>
                  </a:txBody>
                  <a:tcPr/>
                </a:tc>
                <a:tc>
                  <a:txBody>
                    <a:bodyPr/>
                    <a:lstStyle/>
                    <a:p>
                      <a:r>
                        <a:rPr lang="it-IT" sz="1600"/>
                        <a:t>-</a:t>
                      </a:r>
                      <a:endParaRPr lang="en-US" sz="1600"/>
                    </a:p>
                  </a:txBody>
                  <a:tcPr/>
                </a:tc>
                <a:tc>
                  <a:txBody>
                    <a:bodyPr/>
                    <a:lstStyle/>
                    <a:p>
                      <a:r>
                        <a:rPr lang="it-IT" sz="1600"/>
                        <a:t>POST</a:t>
                      </a:r>
                      <a:endParaRPr lang="en-US" sz="1600"/>
                    </a:p>
                  </a:txBody>
                  <a:tcPr/>
                </a:tc>
                <a:tc>
                  <a:txBody>
                    <a:bodyPr/>
                    <a:lstStyle/>
                    <a:p>
                      <a:r>
                        <a:rPr lang="it-IT" sz="1600"/>
                        <a:t>Logout (</a:t>
                      </a:r>
                      <a:r>
                        <a:rPr lang="it-IT" sz="1600" err="1"/>
                        <a:t>servlet</a:t>
                      </a:r>
                      <a:r>
                        <a:rPr lang="it-IT" sz="1600"/>
                        <a:t>)</a:t>
                      </a:r>
                      <a:endParaRPr lang="en-US" sz="1600"/>
                    </a:p>
                  </a:txBody>
                  <a:tcPr/>
                </a:tc>
                <a:extLst>
                  <a:ext uri="{0D108BD9-81ED-4DB2-BD59-A6C34878D82A}">
                    <a16:rowId xmlns:a16="http://schemas.microsoft.com/office/drawing/2014/main" val="507599051"/>
                  </a:ext>
                </a:extLst>
              </a:tr>
            </a:tbl>
          </a:graphicData>
        </a:graphic>
      </p:graphicFrame>
      <p:sp>
        <p:nvSpPr>
          <p:cNvPr id="4" name="Rectangle: Diagonal Corners Rounded 3">
            <a:extLst>
              <a:ext uri="{FF2B5EF4-FFF2-40B4-BE49-F238E27FC236}">
                <a16:creationId xmlns:a16="http://schemas.microsoft.com/office/drawing/2014/main" id="{51BEBC96-17C5-4A90-849B-764199B1954B}"/>
              </a:ext>
            </a:extLst>
          </p:cNvPr>
          <p:cNvSpPr/>
          <p:nvPr/>
        </p:nvSpPr>
        <p:spPr>
          <a:xfrm>
            <a:off x="7753642" y="365124"/>
            <a:ext cx="3600158" cy="73215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a:solidFill>
                  <a:schemeClr val="tx1"/>
                </a:solidFill>
                <a:sym typeface="Wingdings" panose="05000000000000000000" pitchFamily="2" charset="2"/>
              </a:rPr>
              <a:t> </a:t>
            </a:r>
            <a:r>
              <a:rPr lang="en-US" sz="1600" err="1">
                <a:solidFill>
                  <a:schemeClr val="tx1"/>
                </a:solidFill>
              </a:rPr>
              <a:t>makeCall</a:t>
            </a:r>
            <a:r>
              <a:rPr lang="en-US" sz="1600">
                <a:solidFill>
                  <a:schemeClr val="tx1"/>
                </a:solidFill>
              </a:rPr>
              <a:t> indica una </a:t>
            </a:r>
            <a:r>
              <a:rPr lang="en-US" sz="1600" err="1">
                <a:solidFill>
                  <a:schemeClr val="tx1"/>
                </a:solidFill>
              </a:rPr>
              <a:t>funzione</a:t>
            </a:r>
            <a:r>
              <a:rPr lang="en-US" sz="1600">
                <a:solidFill>
                  <a:schemeClr val="tx1"/>
                </a:solidFill>
              </a:rPr>
              <a:t> </a:t>
            </a:r>
            <a:r>
              <a:rPr lang="en-US" sz="1600" err="1">
                <a:solidFill>
                  <a:schemeClr val="tx1"/>
                </a:solidFill>
              </a:rPr>
              <a:t>che</a:t>
            </a:r>
            <a:r>
              <a:rPr lang="en-US" sz="1600">
                <a:solidFill>
                  <a:schemeClr val="tx1"/>
                </a:solidFill>
              </a:rPr>
              <a:t> fa una </a:t>
            </a:r>
            <a:r>
              <a:rPr lang="en-US" sz="1600" err="1">
                <a:solidFill>
                  <a:schemeClr val="tx1"/>
                </a:solidFill>
              </a:rPr>
              <a:t>chiamata</a:t>
            </a:r>
            <a:r>
              <a:rPr lang="en-US" sz="1600">
                <a:solidFill>
                  <a:schemeClr val="tx1"/>
                </a:solidFill>
              </a:rPr>
              <a:t> </a:t>
            </a:r>
            <a:r>
              <a:rPr lang="en-US" sz="1600" err="1">
                <a:solidFill>
                  <a:schemeClr val="tx1"/>
                </a:solidFill>
              </a:rPr>
              <a:t>asincrona</a:t>
            </a:r>
            <a:r>
              <a:rPr lang="en-US" sz="1600">
                <a:solidFill>
                  <a:schemeClr val="tx1"/>
                </a:solidFill>
              </a:rPr>
              <a:t> al server</a:t>
            </a:r>
          </a:p>
        </p:txBody>
      </p:sp>
    </p:spTree>
    <p:extLst>
      <p:ext uri="{BB962C8B-B14F-4D97-AF65-F5344CB8AC3E}">
        <p14:creationId xmlns:p14="http://schemas.microsoft.com/office/powerpoint/2010/main" val="357997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Server side: DAO &amp; model </a:t>
            </a:r>
            <a:r>
              <a:rPr lang="it-IT" err="1"/>
              <a:t>object</a:t>
            </a:r>
            <a:endParaRPr lang="it-IT"/>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a:xfrm>
            <a:off x="838200" y="1276667"/>
            <a:ext cx="4352778" cy="4900296"/>
          </a:xfrm>
        </p:spPr>
        <p:txBody>
          <a:bodyPr>
            <a:normAutofit lnSpcReduction="10000"/>
          </a:bodyPr>
          <a:lstStyle/>
          <a:p>
            <a:r>
              <a:rPr lang="it-IT"/>
              <a:t>Model </a:t>
            </a:r>
            <a:r>
              <a:rPr lang="it-IT" err="1"/>
              <a:t>objects</a:t>
            </a:r>
            <a:r>
              <a:rPr lang="it-IT"/>
              <a:t> (</a:t>
            </a:r>
            <a:r>
              <a:rPr lang="it-IT" err="1"/>
              <a:t>Beans</a:t>
            </a:r>
            <a:r>
              <a:rPr lang="it-IT"/>
              <a:t>)</a:t>
            </a:r>
          </a:p>
          <a:p>
            <a:pPr lvl="1"/>
            <a:r>
              <a:rPr lang="it-IT"/>
              <a:t>User</a:t>
            </a:r>
          </a:p>
          <a:p>
            <a:pPr lvl="1"/>
            <a:r>
              <a:rPr lang="it-IT" err="1"/>
              <a:t>Category</a:t>
            </a:r>
            <a:endParaRPr lang="it-IT"/>
          </a:p>
          <a:p>
            <a:pPr lvl="1"/>
            <a:r>
              <a:rPr lang="it-IT" err="1"/>
              <a:t>CategoryUpdate</a:t>
            </a:r>
            <a:endParaRPr lang="it-IT"/>
          </a:p>
          <a:p>
            <a:r>
              <a:rPr lang="it-IT"/>
              <a:t>Controllers (</a:t>
            </a:r>
            <a:r>
              <a:rPr lang="it-IT" err="1"/>
              <a:t>Servlets</a:t>
            </a:r>
            <a:r>
              <a:rPr lang="it-IT"/>
              <a:t>)</a:t>
            </a:r>
          </a:p>
          <a:p>
            <a:pPr lvl="1"/>
            <a:r>
              <a:rPr lang="it-IT" err="1"/>
              <a:t>CheckLogin</a:t>
            </a:r>
            <a:endParaRPr lang="it-IT"/>
          </a:p>
          <a:p>
            <a:pPr lvl="1"/>
            <a:r>
              <a:rPr lang="it-IT" err="1"/>
              <a:t>CreateCategory</a:t>
            </a:r>
            <a:endParaRPr lang="it-IT"/>
          </a:p>
          <a:p>
            <a:pPr lvl="1"/>
            <a:r>
              <a:rPr lang="it-IT" err="1"/>
              <a:t>GetCategories</a:t>
            </a:r>
            <a:endParaRPr lang="it-IT"/>
          </a:p>
          <a:p>
            <a:pPr lvl="1"/>
            <a:r>
              <a:rPr lang="it-IT" err="1"/>
              <a:t>UpdateCategories</a:t>
            </a:r>
            <a:endParaRPr lang="it-IT"/>
          </a:p>
          <a:p>
            <a:pPr lvl="1"/>
            <a:r>
              <a:rPr lang="it-IT"/>
              <a:t>Logout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5190978" y="1276667"/>
            <a:ext cx="6162822" cy="4900296"/>
          </a:xfrm>
        </p:spPr>
        <p:txBody>
          <a:bodyPr>
            <a:normAutofit lnSpcReduction="10000"/>
          </a:bodyPr>
          <a:lstStyle/>
          <a:p>
            <a:r>
              <a:rPr lang="it-IT"/>
              <a:t>Data Access Objects (Classes)</a:t>
            </a:r>
          </a:p>
          <a:p>
            <a:pPr lvl="1"/>
            <a:r>
              <a:rPr lang="it-IT" err="1"/>
              <a:t>UserDAO</a:t>
            </a:r>
            <a:endParaRPr lang="it-IT"/>
          </a:p>
          <a:p>
            <a:pPr lvl="2"/>
            <a:r>
              <a:rPr lang="it-IT" err="1"/>
              <a:t>checkCredentials</a:t>
            </a:r>
            <a:r>
              <a:rPr lang="it-IT"/>
              <a:t>(username, password)</a:t>
            </a:r>
          </a:p>
          <a:p>
            <a:pPr lvl="1"/>
            <a:r>
              <a:rPr lang="it-IT" err="1"/>
              <a:t>CategoryDAO</a:t>
            </a:r>
            <a:endParaRPr lang="it-IT"/>
          </a:p>
          <a:p>
            <a:pPr lvl="2"/>
            <a:r>
              <a:rPr lang="it-IT" err="1"/>
              <a:t>createCategory</a:t>
            </a:r>
            <a:r>
              <a:rPr lang="it-IT"/>
              <a:t>(name, code, </a:t>
            </a:r>
            <a:r>
              <a:rPr lang="it-IT" err="1"/>
              <a:t>fatherId</a:t>
            </a:r>
            <a:r>
              <a:rPr lang="it-IT"/>
              <a:t>)</a:t>
            </a:r>
          </a:p>
          <a:p>
            <a:pPr lvl="2"/>
            <a:r>
              <a:rPr lang="it-IT" err="1"/>
              <a:t>findLastChildCode</a:t>
            </a:r>
            <a:r>
              <a:rPr lang="it-IT"/>
              <a:t>(</a:t>
            </a:r>
            <a:r>
              <a:rPr lang="it-IT" err="1"/>
              <a:t>categoryId</a:t>
            </a:r>
            <a:r>
              <a:rPr lang="it-IT"/>
              <a:t>)</a:t>
            </a:r>
          </a:p>
          <a:p>
            <a:pPr lvl="2"/>
            <a:r>
              <a:rPr lang="it-IT" err="1"/>
              <a:t>findCategoriesByFather</a:t>
            </a:r>
            <a:r>
              <a:rPr lang="it-IT"/>
              <a:t>(</a:t>
            </a:r>
            <a:r>
              <a:rPr lang="it-IT" err="1"/>
              <a:t>fatherId</a:t>
            </a:r>
            <a:r>
              <a:rPr lang="it-IT"/>
              <a:t>)</a:t>
            </a:r>
          </a:p>
          <a:p>
            <a:pPr lvl="2"/>
            <a:r>
              <a:rPr lang="it-IT" err="1"/>
              <a:t>findAllCategories</a:t>
            </a:r>
            <a:r>
              <a:rPr lang="it-IT"/>
              <a:t>()</a:t>
            </a:r>
          </a:p>
          <a:p>
            <a:pPr lvl="2"/>
            <a:r>
              <a:rPr lang="it-IT" err="1"/>
              <a:t>getNumOfRoots</a:t>
            </a:r>
            <a:r>
              <a:rPr lang="it-IT"/>
              <a:t>()</a:t>
            </a:r>
          </a:p>
          <a:p>
            <a:pPr lvl="2"/>
            <a:r>
              <a:rPr lang="it-IT" err="1"/>
              <a:t>getCategorySubtree</a:t>
            </a:r>
            <a:r>
              <a:rPr lang="it-IT"/>
              <a:t>(</a:t>
            </a:r>
            <a:r>
              <a:rPr lang="it-IT" err="1"/>
              <a:t>categoryId</a:t>
            </a:r>
            <a:r>
              <a:rPr lang="it-IT"/>
              <a:t>)</a:t>
            </a:r>
          </a:p>
          <a:p>
            <a:pPr lvl="2"/>
            <a:r>
              <a:rPr lang="it-IT" err="1"/>
              <a:t>findCategoryCode</a:t>
            </a:r>
            <a:r>
              <a:rPr lang="it-IT"/>
              <a:t>(</a:t>
            </a:r>
            <a:r>
              <a:rPr lang="it-IT" err="1"/>
              <a:t>categoryId</a:t>
            </a:r>
            <a:r>
              <a:rPr lang="it-IT"/>
              <a:t>)</a:t>
            </a:r>
          </a:p>
          <a:p>
            <a:pPr lvl="2"/>
            <a:r>
              <a:rPr lang="it-IT"/>
              <a:t>findMaxRootCode()</a:t>
            </a:r>
          </a:p>
          <a:p>
            <a:pPr lvl="2"/>
            <a:r>
              <a:rPr lang="it-IT"/>
              <a:t>updateCategories(categoryUpdateArray)</a:t>
            </a:r>
          </a:p>
          <a:p>
            <a:pPr lvl="2"/>
            <a:r>
              <a:rPr lang="it-IT" err="1"/>
              <a:t>existsCategory</a:t>
            </a:r>
            <a:r>
              <a:rPr lang="it-IT"/>
              <a:t>(name)</a:t>
            </a:r>
          </a:p>
          <a:p>
            <a:endParaRPr lang="it-IT"/>
          </a:p>
          <a:p>
            <a:pPr lvl="1"/>
            <a:endParaRPr lang="it-IT"/>
          </a:p>
        </p:txBody>
      </p:sp>
    </p:spTree>
    <p:extLst>
      <p:ext uri="{BB962C8B-B14F-4D97-AF65-F5344CB8AC3E}">
        <p14:creationId xmlns:p14="http://schemas.microsoft.com/office/powerpoint/2010/main" val="42334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a:t>Client side: view &amp; view component</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2">
            <a:normAutofit fontScale="85000" lnSpcReduction="20000"/>
          </a:bodyPr>
          <a:lstStyle/>
          <a:p>
            <a:r>
              <a:rPr lang="it-IT"/>
              <a:t>index</a:t>
            </a:r>
          </a:p>
          <a:p>
            <a:pPr lvl="1"/>
            <a:r>
              <a:rPr lang="it-IT"/>
              <a:t>Login </a:t>
            </a:r>
            <a:r>
              <a:rPr lang="it-IT" err="1"/>
              <a:t>form</a:t>
            </a:r>
            <a:endParaRPr lang="it-IT"/>
          </a:p>
          <a:p>
            <a:pPr lvl="2"/>
            <a:r>
              <a:rPr lang="it-IT"/>
              <a:t>gestione della </a:t>
            </a:r>
            <a:r>
              <a:rPr lang="it-IT" err="1"/>
              <a:t>submit</a:t>
            </a:r>
            <a:r>
              <a:rPr lang="it-IT"/>
              <a:t> e degli errori</a:t>
            </a:r>
          </a:p>
          <a:p>
            <a:r>
              <a:rPr lang="it-IT"/>
              <a:t>home</a:t>
            </a:r>
          </a:p>
          <a:p>
            <a:pPr lvl="1"/>
            <a:r>
              <a:rPr lang="it-IT" err="1"/>
              <a:t>CategoriesList</a:t>
            </a:r>
            <a:endParaRPr lang="it-IT"/>
          </a:p>
          <a:p>
            <a:pPr lvl="2"/>
            <a:r>
              <a:rPr lang="it-IT"/>
              <a:t>reset(): imposta le condizioni di iniziali visibilità dei componenti</a:t>
            </a:r>
          </a:p>
          <a:p>
            <a:pPr lvl="2"/>
            <a:r>
              <a:rPr lang="it-IT"/>
              <a:t>show(): richiede al server i dati delle categorie</a:t>
            </a:r>
          </a:p>
          <a:p>
            <a:pPr lvl="2"/>
            <a:r>
              <a:rPr lang="it-IT" err="1"/>
              <a:t>registerEvents</a:t>
            </a:r>
            <a:r>
              <a:rPr lang="it-IT"/>
              <a:t>(): associa al componente le funzioni per gestirne gli eventi</a:t>
            </a:r>
          </a:p>
          <a:p>
            <a:pPr lvl="2"/>
            <a:r>
              <a:rPr lang="it-IT"/>
              <a:t>update(): riceve i dati dal server e aggiorna la lista delle categorie</a:t>
            </a:r>
          </a:p>
          <a:p>
            <a:pPr lvl="1"/>
            <a:r>
              <a:rPr lang="it-IT" err="1"/>
              <a:t>CategoryForm</a:t>
            </a:r>
            <a:endParaRPr lang="it-IT"/>
          </a:p>
          <a:p>
            <a:pPr lvl="2"/>
            <a:r>
              <a:rPr lang="it-IT"/>
              <a:t>reset(): imposta le condizioni di iniziali visibilità</a:t>
            </a:r>
          </a:p>
          <a:p>
            <a:pPr lvl="2"/>
            <a:r>
              <a:rPr lang="it-IT"/>
              <a:t>disable(): disabilita gli input del form</a:t>
            </a:r>
          </a:p>
          <a:p>
            <a:pPr lvl="2"/>
            <a:r>
              <a:rPr lang="it-IT"/>
              <a:t>enable(): abilita gli input del form</a:t>
            </a:r>
          </a:p>
          <a:p>
            <a:pPr lvl="2"/>
            <a:r>
              <a:rPr lang="it-IT" err="1"/>
              <a:t>registerEvents</a:t>
            </a:r>
            <a:r>
              <a:rPr lang="it-IT"/>
              <a:t>(): associa al componente le funzioni per gestirne gli eventi</a:t>
            </a:r>
          </a:p>
          <a:p>
            <a:pPr lvl="2"/>
            <a:r>
              <a:rPr lang="it-IT"/>
              <a:t>show(): richiede al server i dati delle categorie</a:t>
            </a:r>
          </a:p>
          <a:p>
            <a:pPr lvl="2"/>
            <a:r>
              <a:rPr lang="it-IT"/>
              <a:t>update(): riceve i dati dal server e aggiorna la lista dei possibili padri</a:t>
            </a:r>
          </a:p>
          <a:p>
            <a:pPr lvl="1"/>
            <a:r>
              <a:rPr lang="it-IT" err="1"/>
              <a:t>UpdateModal</a:t>
            </a:r>
            <a:endParaRPr lang="it-IT"/>
          </a:p>
          <a:p>
            <a:pPr lvl="2"/>
            <a:r>
              <a:rPr lang="it-IT"/>
              <a:t>show(): imposta le condizioni di visibilità successive al drop</a:t>
            </a:r>
          </a:p>
          <a:p>
            <a:pPr lvl="2"/>
            <a:r>
              <a:rPr lang="it-IT" err="1"/>
              <a:t>close</a:t>
            </a:r>
            <a:r>
              <a:rPr lang="it-IT"/>
              <a:t>(): imposta le condizioni di visibilità successive all’annullamento dello spostamento</a:t>
            </a:r>
          </a:p>
          <a:p>
            <a:pPr lvl="2"/>
            <a:r>
              <a:rPr lang="it-IT" err="1"/>
              <a:t>confirm</a:t>
            </a:r>
            <a:r>
              <a:rPr lang="it-IT"/>
              <a:t>(): sposta la nuova categoria successivamente a un drop legittimo</a:t>
            </a:r>
          </a:p>
          <a:p>
            <a:pPr lvl="2"/>
            <a:r>
              <a:rPr lang="it-IT"/>
              <a:t>reset(): imposta le condizioni di iniziali visibilità</a:t>
            </a:r>
          </a:p>
          <a:p>
            <a:pPr lvl="1"/>
            <a:r>
              <a:rPr lang="it-IT"/>
              <a:t>AfterUpdateModal</a:t>
            </a:r>
          </a:p>
          <a:p>
            <a:pPr lvl="2"/>
            <a:r>
              <a:rPr lang="it-IT"/>
              <a:t>show(), close(), reset(): [come sopra]</a:t>
            </a:r>
          </a:p>
          <a:p>
            <a:pPr lvl="1"/>
            <a:r>
              <a:rPr lang="it-IT"/>
              <a:t>PersonalMessage</a:t>
            </a:r>
          </a:p>
          <a:p>
            <a:pPr lvl="2"/>
            <a:r>
              <a:rPr lang="it-IT"/>
              <a:t>show(): mostra nome e cognome dell’utente corrente, in alto a sinistra nella pagina</a:t>
            </a:r>
          </a:p>
        </p:txBody>
      </p:sp>
    </p:spTree>
    <p:extLst>
      <p:ext uri="{BB962C8B-B14F-4D97-AF65-F5344CB8AC3E}">
        <p14:creationId xmlns:p14="http://schemas.microsoft.com/office/powerpoint/2010/main" val="916873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en-US" err="1"/>
              <a:t>Gestione</a:t>
            </a:r>
            <a:r>
              <a:rPr lang="en-US"/>
              <a:t> del </a:t>
            </a:r>
            <a:r>
              <a:rPr lang="en-US" err="1"/>
              <a:t>ciclo</a:t>
            </a:r>
            <a:r>
              <a:rPr lang="en-US"/>
              <a:t> di vita</a:t>
            </a:r>
            <a:endParaRPr lang="it-IT"/>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a:xfrm>
            <a:off x="838199" y="1237957"/>
            <a:ext cx="10515601" cy="4939006"/>
          </a:xfrm>
        </p:spPr>
        <p:txBody>
          <a:bodyPr numCol="1">
            <a:normAutofit/>
          </a:bodyPr>
          <a:lstStyle/>
          <a:p>
            <a:pPr lvl="1"/>
            <a:r>
              <a:rPr lang="it-IT" err="1"/>
              <a:t>PageOrchestrator</a:t>
            </a:r>
            <a:endParaRPr lang="it-IT"/>
          </a:p>
          <a:p>
            <a:pPr lvl="2"/>
            <a:r>
              <a:rPr lang="it-IT"/>
              <a:t>start(): crea e inizializza il personal </a:t>
            </a:r>
            <a:r>
              <a:rPr lang="it-IT" err="1"/>
              <a:t>message</a:t>
            </a:r>
            <a:r>
              <a:rPr lang="it-IT"/>
              <a:t>, la lista delle categorie, la </a:t>
            </a:r>
            <a:r>
              <a:rPr lang="it-IT" err="1"/>
              <a:t>form</a:t>
            </a:r>
            <a:r>
              <a:rPr lang="it-IT"/>
              <a:t> per la nuova categoria e le modali per la richiesta di conferma dell’update in locale e per l’avviso di salvataggio su server avvenuto correttamente</a:t>
            </a:r>
          </a:p>
          <a:p>
            <a:pPr lvl="2"/>
            <a:r>
              <a:rPr lang="it-IT" err="1"/>
              <a:t>refresh</a:t>
            </a:r>
            <a:r>
              <a:rPr lang="it-IT"/>
              <a:t>(): resetta e mostra la lista delle categorie e il </a:t>
            </a:r>
            <a:r>
              <a:rPr lang="it-IT" err="1"/>
              <a:t>form</a:t>
            </a:r>
            <a:r>
              <a:rPr lang="it-IT"/>
              <a:t> per la creazione della nuova categoria, e resetta le modali per la richiesta di conferma dell’update in locale e per l’avviso di salvataggio su server avvenuto correttamente (ma non il personal </a:t>
            </a:r>
            <a:r>
              <a:rPr lang="it-IT" err="1"/>
              <a:t>message</a:t>
            </a:r>
            <a:r>
              <a:rPr lang="it-IT"/>
              <a:t>)</a:t>
            </a:r>
          </a:p>
        </p:txBody>
      </p:sp>
    </p:spTree>
    <p:extLst>
      <p:ext uri="{BB962C8B-B14F-4D97-AF65-F5344CB8AC3E}">
        <p14:creationId xmlns:p14="http://schemas.microsoft.com/office/powerpoint/2010/main" val="145735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Diagonal Corners Rounded 47">
            <a:extLst>
              <a:ext uri="{FF2B5EF4-FFF2-40B4-BE49-F238E27FC236}">
                <a16:creationId xmlns:a16="http://schemas.microsoft.com/office/drawing/2014/main" id="{14070BD6-1806-429B-A501-D58B501D9337}"/>
              </a:ext>
            </a:extLst>
          </p:cNvPr>
          <p:cNvSpPr/>
          <p:nvPr/>
        </p:nvSpPr>
        <p:spPr>
          <a:xfrm>
            <a:off x="5121320" y="368395"/>
            <a:ext cx="2999158" cy="72782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400">
              <a:solidFill>
                <a:schemeClr val="tx1"/>
              </a:solidFill>
              <a:sym typeface="Wingdings" panose="05000000000000000000" pitchFamily="2" charset="2"/>
            </a:endParaRPr>
          </a:p>
        </p:txBody>
      </p: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52534"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 + index.js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2947594" y="1546933"/>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CheckLogin</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699013" y="1550008"/>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UserDAO</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48848" y="1540782"/>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200267" y="1550008"/>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storage</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65305" y="198573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550568" y="1982659"/>
            <a:ext cx="0" cy="4544163"/>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flipH="1">
            <a:off x="5319410" y="1976508"/>
            <a:ext cx="7439"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057452" y="1976508"/>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8920931" y="1976508"/>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505954"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2356186" y="3500255"/>
            <a:ext cx="2374383" cy="21064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1787615" y="2754940"/>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1775021" y="3483436"/>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4948106" y="2832785"/>
            <a:ext cx="727858" cy="20402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3648696" y="2869388"/>
            <a:ext cx="15038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6884153" y="4376844"/>
            <a:ext cx="343740" cy="179863"/>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flipV="1">
            <a:off x="3640721" y="4466776"/>
            <a:ext cx="3300668" cy="51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8690057" y="5396901"/>
            <a:ext cx="435727" cy="1789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78880"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751544" y="2307473"/>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endParaRPr sz="120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1742291" y="3486895"/>
            <a:ext cx="1783851" cy="26856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[(username || password)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 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400</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89697" y="2492212"/>
            <a:ext cx="666012" cy="6353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submit</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3612349" y="4007683"/>
            <a:ext cx="2649520" cy="41216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[user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err="1">
                <a:solidFill>
                  <a:schemeClr val="dk1"/>
                </a:solidFill>
                <a:latin typeface="Calibri"/>
                <a:ea typeface="Calibri"/>
                <a:cs typeface="Calibri"/>
                <a:sym typeface="Calibri"/>
              </a:rPr>
              <a:t>setAttribute</a:t>
            </a:r>
            <a:r>
              <a:rPr lang="es-419" sz="1200">
                <a:solidFill>
                  <a:schemeClr val="dk1"/>
                </a:solidFill>
                <a:latin typeface="Calibri"/>
                <a:ea typeface="Calibri"/>
                <a:cs typeface="Calibri"/>
                <a:sym typeface="Calibri"/>
              </a:rPr>
              <a:t> (“user”, user)</a:t>
            </a:r>
          </a:p>
        </p:txBody>
      </p:sp>
      <p:sp>
        <p:nvSpPr>
          <p:cNvPr id="38" name="Google Shape;150;p28">
            <a:extLst>
              <a:ext uri="{FF2B5EF4-FFF2-40B4-BE49-F238E27FC236}">
                <a16:creationId xmlns:a16="http://schemas.microsoft.com/office/drawing/2014/main" id="{E34904F0-8688-497B-BEF3-B405FD591A9F}"/>
              </a:ext>
            </a:extLst>
          </p:cNvPr>
          <p:cNvSpPr/>
          <p:nvPr/>
        </p:nvSpPr>
        <p:spPr>
          <a:xfrm>
            <a:off x="6737599" y="536295"/>
            <a:ext cx="1225542"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Server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49" name="Google Shape;150;p28">
            <a:extLst>
              <a:ext uri="{FF2B5EF4-FFF2-40B4-BE49-F238E27FC236}">
                <a16:creationId xmlns:a16="http://schemas.microsoft.com/office/drawing/2014/main" id="{5AE749A6-1A2F-46E1-90E9-3D04AC491AC2}"/>
              </a:ext>
            </a:extLst>
          </p:cNvPr>
          <p:cNvSpPr/>
          <p:nvPr/>
        </p:nvSpPr>
        <p:spPr>
          <a:xfrm>
            <a:off x="5301954" y="536295"/>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i="1">
                <a:solidFill>
                  <a:schemeClr val="dk1"/>
                </a:solidFill>
                <a:latin typeface="Calibri"/>
                <a:ea typeface="Calibri"/>
                <a:cs typeface="Calibri"/>
                <a:sym typeface="Calibri"/>
              </a:rPr>
              <a:t>Client </a:t>
            </a:r>
            <a:r>
              <a:rPr lang="es-419" sz="1400" b="1" i="1" err="1">
                <a:solidFill>
                  <a:schemeClr val="dk1"/>
                </a:solidFill>
                <a:latin typeface="Calibri"/>
                <a:ea typeface="Calibri"/>
                <a:cs typeface="Calibri"/>
                <a:sym typeface="Calibri"/>
              </a:rPr>
              <a:t>Side</a:t>
            </a:r>
            <a:endParaRPr sz="1800" b="1" i="1">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10084207" y="1540782"/>
            <a:ext cx="1358063"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Window</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10798623"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B9360F3-0DD1-48C6-9833-D1C34E246ED0}"/>
              </a:ext>
            </a:extLst>
          </p:cNvPr>
          <p:cNvCxnSpPr>
            <a:cxnSpLocks/>
          </p:cNvCxnSpPr>
          <p:nvPr/>
        </p:nvCxnSpPr>
        <p:spPr>
          <a:xfrm flipH="1">
            <a:off x="3648696" y="3083125"/>
            <a:ext cx="1503822" cy="0"/>
          </a:xfrm>
          <a:prstGeom prst="straightConnector1">
            <a:avLst/>
          </a:prstGeom>
          <a:ln w="381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84CC0EAF-48DB-4549-B877-2FF754E55B5B}"/>
              </a:ext>
            </a:extLst>
          </p:cNvPr>
          <p:cNvCxnSpPr>
            <a:cxnSpLocks/>
          </p:cNvCxnSpPr>
          <p:nvPr/>
        </p:nvCxnSpPr>
        <p:spPr>
          <a:xfrm flipH="1">
            <a:off x="1768992" y="4046570"/>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Google Shape;225;p34">
            <a:extLst>
              <a:ext uri="{FF2B5EF4-FFF2-40B4-BE49-F238E27FC236}">
                <a16:creationId xmlns:a16="http://schemas.microsoft.com/office/drawing/2014/main" id="{EF3B7D4A-D7E2-4897-89D3-54CB3FB5F0FF}"/>
              </a:ext>
            </a:extLst>
          </p:cNvPr>
          <p:cNvSpPr txBox="1"/>
          <p:nvPr/>
        </p:nvSpPr>
        <p:spPr>
          <a:xfrm>
            <a:off x="1822469" y="4050029"/>
            <a:ext cx="1666319" cy="41674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401</a:t>
            </a:r>
            <a:endParaRPr sz="1200">
              <a:solidFill>
                <a:schemeClr val="dk1"/>
              </a:solidFill>
              <a:latin typeface="Calibri"/>
              <a:ea typeface="Calibri"/>
              <a:cs typeface="Calibri"/>
              <a:sym typeface="Calibri"/>
            </a:endParaRPr>
          </a:p>
        </p:txBody>
      </p:sp>
      <p:sp>
        <p:nvSpPr>
          <p:cNvPr id="58" name="Google Shape;225;p34">
            <a:extLst>
              <a:ext uri="{FF2B5EF4-FFF2-40B4-BE49-F238E27FC236}">
                <a16:creationId xmlns:a16="http://schemas.microsoft.com/office/drawing/2014/main" id="{E05135A8-5411-4145-80F7-AADD9D5DA664}"/>
              </a:ext>
            </a:extLst>
          </p:cNvPr>
          <p:cNvSpPr txBox="1"/>
          <p:nvPr/>
        </p:nvSpPr>
        <p:spPr>
          <a:xfrm>
            <a:off x="3588726" y="2422985"/>
            <a:ext cx="156378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checkCredentials</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username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9" name="Google Shape;225;p34">
            <a:extLst>
              <a:ext uri="{FF2B5EF4-FFF2-40B4-BE49-F238E27FC236}">
                <a16:creationId xmlns:a16="http://schemas.microsoft.com/office/drawing/2014/main" id="{1DDAF20A-15F6-42FB-ACE5-43606556F2A8}"/>
              </a:ext>
            </a:extLst>
          </p:cNvPr>
          <p:cNvSpPr txBox="1"/>
          <p:nvPr/>
        </p:nvSpPr>
        <p:spPr>
          <a:xfrm>
            <a:off x="4299455" y="3049140"/>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user</a:t>
            </a:r>
            <a:r>
              <a:rPr lang="es-419" sz="1200">
                <a:solidFill>
                  <a:schemeClr val="dk1"/>
                </a:solidFill>
                <a:latin typeface="Calibri"/>
                <a:ea typeface="Calibri"/>
                <a:cs typeface="Calibri"/>
                <a:sym typeface="Calibri"/>
              </a:rPr>
              <a:t> || </a:t>
            </a:r>
            <a:r>
              <a:rPr lang="es-419" sz="1200" err="1">
                <a:solidFill>
                  <a:schemeClr val="dk1"/>
                </a:solidFill>
                <a:latin typeface="Calibri"/>
                <a:ea typeface="Calibri"/>
                <a:cs typeface="Calibri"/>
                <a:sym typeface="Calibri"/>
              </a:rPr>
              <a:t>null</a:t>
            </a:r>
            <a:endParaRPr sz="12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4DA13021-7BB4-464E-9ECB-8DE194DDA2DD}"/>
              </a:ext>
            </a:extLst>
          </p:cNvPr>
          <p:cNvCxnSpPr>
            <a:cxnSpLocks/>
          </p:cNvCxnSpPr>
          <p:nvPr/>
        </p:nvCxnSpPr>
        <p:spPr>
          <a:xfrm flipH="1">
            <a:off x="1768736" y="4620121"/>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F760D19-9C31-414F-848D-7E09B7C4C0B6}"/>
              </a:ext>
            </a:extLst>
          </p:cNvPr>
          <p:cNvSpPr txBox="1"/>
          <p:nvPr/>
        </p:nvSpPr>
        <p:spPr>
          <a:xfrm>
            <a:off x="1822213" y="4623580"/>
            <a:ext cx="1666319" cy="28839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[user != </a:t>
            </a:r>
            <a:r>
              <a:rPr lang="es-419" sz="1200" err="1">
                <a:solidFill>
                  <a:schemeClr val="dk1"/>
                </a:solidFill>
                <a:latin typeface="Calibri"/>
                <a:ea typeface="Calibri"/>
                <a:cs typeface="Calibri"/>
                <a:sym typeface="Calibri"/>
              </a:rPr>
              <a:t>null</a:t>
            </a:r>
            <a:r>
              <a:rPr lang="es-419" sz="1200">
                <a:solidFill>
                  <a:schemeClr val="dk1"/>
                </a:solidFill>
                <a:latin typeface="Calibri"/>
                <a:ea typeface="Calibri"/>
                <a:cs typeface="Calibri"/>
                <a:sym typeface="Calibri"/>
              </a:rPr>
              <a:t>]</a:t>
            </a:r>
          </a:p>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200</a:t>
            </a:r>
            <a:endParaRPr sz="1200">
              <a:solidFill>
                <a:schemeClr val="dk1"/>
              </a:solidFill>
              <a:latin typeface="Calibri"/>
              <a:ea typeface="Calibri"/>
              <a:cs typeface="Calibri"/>
              <a:sym typeface="Calibri"/>
            </a:endParaRPr>
          </a:p>
        </p:txBody>
      </p:sp>
      <p:cxnSp>
        <p:nvCxnSpPr>
          <p:cNvPr id="71" name="Google Shape;223;p34">
            <a:extLst>
              <a:ext uri="{FF2B5EF4-FFF2-40B4-BE49-F238E27FC236}">
                <a16:creationId xmlns:a16="http://schemas.microsoft.com/office/drawing/2014/main" id="{BACD0E0F-5769-4FD1-96CB-B71657102AA3}"/>
              </a:ext>
            </a:extLst>
          </p:cNvPr>
          <p:cNvCxnSpPr>
            <a:cxnSpLocks/>
          </p:cNvCxnSpPr>
          <p:nvPr/>
        </p:nvCxnSpPr>
        <p:spPr>
          <a:xfrm rot="10800000" flipH="1" flipV="1">
            <a:off x="1504839" y="4182833"/>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4" name="Google Shape;225;p34">
            <a:extLst>
              <a:ext uri="{FF2B5EF4-FFF2-40B4-BE49-F238E27FC236}">
                <a16:creationId xmlns:a16="http://schemas.microsoft.com/office/drawing/2014/main" id="{0978AF87-B51F-480C-AA60-CADF9FD8BFE0}"/>
              </a:ext>
            </a:extLst>
          </p:cNvPr>
          <p:cNvSpPr txBox="1"/>
          <p:nvPr/>
        </p:nvSpPr>
        <p:spPr>
          <a:xfrm>
            <a:off x="507259" y="4045151"/>
            <a:ext cx="79269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Show</a:t>
            </a:r>
          </a:p>
          <a:p>
            <a:pPr marL="0" marR="0" lvl="0" indent="0" algn="r" rtl="0">
              <a:spcBef>
                <a:spcPts val="0"/>
              </a:spcBef>
              <a:spcAft>
                <a:spcPts val="0"/>
              </a:spcAft>
              <a:buNone/>
            </a:pPr>
            <a:r>
              <a:rPr lang="es-419" sz="1200">
                <a:solidFill>
                  <a:schemeClr val="dk1"/>
                </a:solidFill>
                <a:latin typeface="Calibri"/>
                <a:ea typeface="Calibri"/>
                <a:cs typeface="Calibri"/>
                <a:sym typeface="Calibri"/>
              </a:rPr>
              <a:t>Error </a:t>
            </a:r>
            <a:r>
              <a:rPr lang="es-419" sz="1200" err="1">
                <a:solidFill>
                  <a:schemeClr val="dk1"/>
                </a:solidFill>
                <a:latin typeface="Calibri"/>
                <a:ea typeface="Calibri"/>
                <a:cs typeface="Calibri"/>
                <a:sym typeface="Calibri"/>
              </a:rPr>
              <a:t>msg</a:t>
            </a:r>
            <a:endParaRPr sz="1200">
              <a:solidFill>
                <a:schemeClr val="dk1"/>
              </a:solidFill>
              <a:latin typeface="Calibri"/>
              <a:ea typeface="Calibri"/>
              <a:cs typeface="Calibri"/>
              <a:sym typeface="Calibri"/>
            </a:endParaRPr>
          </a:p>
        </p:txBody>
      </p:sp>
      <p:cxnSp>
        <p:nvCxnSpPr>
          <p:cNvPr id="75" name="Straight Arrow Connector 74">
            <a:extLst>
              <a:ext uri="{FF2B5EF4-FFF2-40B4-BE49-F238E27FC236}">
                <a16:creationId xmlns:a16="http://schemas.microsoft.com/office/drawing/2014/main" id="{AC9364CB-E162-41C3-8E84-5E62DAD115B7}"/>
              </a:ext>
            </a:extLst>
          </p:cNvPr>
          <p:cNvCxnSpPr>
            <a:cxnSpLocks/>
          </p:cNvCxnSpPr>
          <p:nvPr/>
        </p:nvCxnSpPr>
        <p:spPr>
          <a:xfrm flipV="1">
            <a:off x="1774902" y="5535397"/>
            <a:ext cx="7034945"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992DB9DC-D907-4F48-98A2-F2776BFFCA93}"/>
              </a:ext>
            </a:extLst>
          </p:cNvPr>
          <p:cNvCxnSpPr>
            <a:cxnSpLocks/>
          </p:cNvCxnSpPr>
          <p:nvPr/>
        </p:nvCxnSpPr>
        <p:spPr>
          <a:xfrm flipV="1">
            <a:off x="1776455" y="5993015"/>
            <a:ext cx="892045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Google Shape;223;p34">
            <a:extLst>
              <a:ext uri="{FF2B5EF4-FFF2-40B4-BE49-F238E27FC236}">
                <a16:creationId xmlns:a16="http://schemas.microsoft.com/office/drawing/2014/main" id="{D8C01CCE-E6A0-438F-8F9B-C7993E88CD01}"/>
              </a:ext>
            </a:extLst>
          </p:cNvPr>
          <p:cNvCxnSpPr>
            <a:cxnSpLocks/>
          </p:cNvCxnSpPr>
          <p:nvPr/>
        </p:nvCxnSpPr>
        <p:spPr>
          <a:xfrm rot="10800000" flipH="1" flipV="1">
            <a:off x="1513179" y="475885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8" name="Google Shape;225;p34">
            <a:extLst>
              <a:ext uri="{FF2B5EF4-FFF2-40B4-BE49-F238E27FC236}">
                <a16:creationId xmlns:a16="http://schemas.microsoft.com/office/drawing/2014/main" id="{3AA8323D-CE1E-4E82-9939-362B1B132CBD}"/>
              </a:ext>
            </a:extLst>
          </p:cNvPr>
          <p:cNvSpPr txBox="1"/>
          <p:nvPr/>
        </p:nvSpPr>
        <p:spPr>
          <a:xfrm>
            <a:off x="440651" y="4594297"/>
            <a:ext cx="865083" cy="63536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1200">
                <a:solidFill>
                  <a:schemeClr val="dk1"/>
                </a:solidFill>
                <a:latin typeface="Calibri"/>
                <a:ea typeface="Calibri"/>
                <a:cs typeface="Calibri"/>
                <a:sym typeface="Calibri"/>
              </a:rPr>
              <a:t>Set</a:t>
            </a:r>
          </a:p>
          <a:p>
            <a:pPr marL="0" marR="0" lvl="0" indent="0" algn="r" rtl="0">
              <a:spcBef>
                <a:spcPts val="0"/>
              </a:spcBef>
              <a:spcAft>
                <a:spcPts val="0"/>
              </a:spcAft>
              <a:buNone/>
            </a:pPr>
            <a:r>
              <a:rPr lang="es-419" sz="1200" err="1">
                <a:solidFill>
                  <a:schemeClr val="dk1"/>
                </a:solidFill>
                <a:latin typeface="Calibri"/>
                <a:ea typeface="Calibri"/>
                <a:cs typeface="Calibri"/>
                <a:sym typeface="Calibri"/>
              </a:rPr>
              <a:t>username</a:t>
            </a:r>
            <a:endParaRPr sz="1200">
              <a:solidFill>
                <a:schemeClr val="dk1"/>
              </a:solidFill>
              <a:latin typeface="Calibri"/>
              <a:ea typeface="Calibri"/>
              <a:cs typeface="Calibri"/>
              <a:sym typeface="Calibri"/>
            </a:endParaRPr>
          </a:p>
        </p:txBody>
      </p:sp>
      <p:sp>
        <p:nvSpPr>
          <p:cNvPr id="81" name="Google Shape;150;p28">
            <a:extLst>
              <a:ext uri="{FF2B5EF4-FFF2-40B4-BE49-F238E27FC236}">
                <a16:creationId xmlns:a16="http://schemas.microsoft.com/office/drawing/2014/main" id="{30027731-E0EB-40AA-A8D9-1AF6E4C84323}"/>
              </a:ext>
            </a:extLst>
          </p:cNvPr>
          <p:cNvSpPr/>
          <p:nvPr/>
        </p:nvSpPr>
        <p:spPr>
          <a:xfrm rot="16200000">
            <a:off x="10577572" y="5903567"/>
            <a:ext cx="435728" cy="1788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5BEC014A-E5C2-4AAE-AFAE-E7F84648634A}"/>
              </a:ext>
            </a:extLst>
          </p:cNvPr>
          <p:cNvSpPr txBox="1"/>
          <p:nvPr/>
        </p:nvSpPr>
        <p:spPr>
          <a:xfrm>
            <a:off x="1808071" y="5269144"/>
            <a:ext cx="6924138" cy="26317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setItem</a:t>
            </a:r>
            <a:r>
              <a:rPr lang="es-419" sz="1200">
                <a:solidFill>
                  <a:schemeClr val="dk1"/>
                </a:solidFill>
                <a:latin typeface="Calibri"/>
                <a:ea typeface="Calibri"/>
                <a:cs typeface="Calibri"/>
                <a:sym typeface="Calibri"/>
              </a:rPr>
              <a:t> (“username”, user.username) [lo stesso per “name” e “surname”]</a:t>
            </a:r>
            <a:endParaRPr sz="1200">
              <a:solidFill>
                <a:schemeClr val="dk1"/>
              </a:solidFill>
              <a:latin typeface="Calibri"/>
              <a:ea typeface="Calibri"/>
              <a:cs typeface="Calibri"/>
              <a:sym typeface="Calibri"/>
            </a:endParaRPr>
          </a:p>
        </p:txBody>
      </p:sp>
      <p:sp>
        <p:nvSpPr>
          <p:cNvPr id="91" name="Google Shape;225;p34">
            <a:extLst>
              <a:ext uri="{FF2B5EF4-FFF2-40B4-BE49-F238E27FC236}">
                <a16:creationId xmlns:a16="http://schemas.microsoft.com/office/drawing/2014/main" id="{4FF75E4C-FE4F-4B04-94BF-8692A82109CF}"/>
              </a:ext>
            </a:extLst>
          </p:cNvPr>
          <p:cNvSpPr txBox="1"/>
          <p:nvPr/>
        </p:nvSpPr>
        <p:spPr>
          <a:xfrm>
            <a:off x="1781728" y="5742520"/>
            <a:ext cx="3141968" cy="26762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 </a:t>
            </a:r>
            <a:r>
              <a:rPr lang="es-419" sz="1200" err="1">
                <a:solidFill>
                  <a:schemeClr val="dk1"/>
                </a:solidFill>
                <a:latin typeface="Calibri"/>
                <a:ea typeface="Calibri"/>
                <a:cs typeface="Calibri"/>
                <a:sym typeface="Calibri"/>
              </a:rPr>
              <a:t>location.href</a:t>
            </a:r>
            <a:r>
              <a:rPr lang="es-419" sz="1200">
                <a:solidFill>
                  <a:schemeClr val="dk1"/>
                </a:solidFill>
                <a:latin typeface="Calibri"/>
                <a:ea typeface="Calibri"/>
                <a:cs typeface="Calibri"/>
                <a:sym typeface="Calibri"/>
              </a:rPr>
              <a:t> = home.html</a:t>
            </a:r>
            <a:endParaRPr sz="1200">
              <a:solidFill>
                <a:schemeClr val="dk1"/>
              </a:solidFill>
              <a:latin typeface="Calibri"/>
              <a:ea typeface="Calibri"/>
              <a:cs typeface="Calibri"/>
              <a:sym typeface="Calibri"/>
            </a:endParaRPr>
          </a:p>
        </p:txBody>
      </p:sp>
      <p:sp>
        <p:nvSpPr>
          <p:cNvPr id="47" name="Rectangle: Diagonal Corners Rounded 46">
            <a:extLst>
              <a:ext uri="{FF2B5EF4-FFF2-40B4-BE49-F238E27FC236}">
                <a16:creationId xmlns:a16="http://schemas.microsoft.com/office/drawing/2014/main" id="{BD1DF7C3-D5C8-4E95-A506-DC58414BD7FA}"/>
              </a:ext>
            </a:extLst>
          </p:cNvPr>
          <p:cNvSpPr/>
          <p:nvPr/>
        </p:nvSpPr>
        <p:spPr>
          <a:xfrm>
            <a:off x="8920931" y="378020"/>
            <a:ext cx="2642972" cy="727825"/>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Per brevità, nei prossimi diagrammi la gestione di quasi tutti gli errori verrà omessa</a:t>
            </a:r>
          </a:p>
        </p:txBody>
      </p:sp>
      <p:sp>
        <p:nvSpPr>
          <p:cNvPr id="55" name="Google Shape;225;p34">
            <a:extLst>
              <a:ext uri="{FF2B5EF4-FFF2-40B4-BE49-F238E27FC236}">
                <a16:creationId xmlns:a16="http://schemas.microsoft.com/office/drawing/2014/main" id="{FBB5F815-8719-4290-B1BE-67C48604CE5A}"/>
              </a:ext>
            </a:extLst>
          </p:cNvPr>
          <p:cNvSpPr txBox="1"/>
          <p:nvPr/>
        </p:nvSpPr>
        <p:spPr>
          <a:xfrm>
            <a:off x="7439317" y="117174"/>
            <a:ext cx="915325" cy="2495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Legenda</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caricamento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321009" y="1463078"/>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1967760" y="146307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3627869" y="1468551"/>
            <a:ext cx="1225542" cy="559410"/>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Personal </a:t>
            </a:r>
            <a:r>
              <a:rPr lang="es-419" sz="1400" b="1" err="1">
                <a:solidFill>
                  <a:schemeClr val="dk1"/>
                </a:solidFill>
                <a:latin typeface="Calibri"/>
                <a:ea typeface="Calibri"/>
                <a:cs typeface="Calibri"/>
                <a:sym typeface="Calibri"/>
              </a:rPr>
              <a:t>Message</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87978" y="151535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6977688" y="1467782"/>
            <a:ext cx="1358063" cy="531289"/>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r>
              <a:rPr lang="es-419" sz="1400" b="1">
                <a:solidFill>
                  <a:schemeClr val="dk1"/>
                </a:solidFill>
                <a:latin typeface="Calibri"/>
                <a:ea typeface="Calibri"/>
                <a:cs typeface="Calibri"/>
                <a:sym typeface="Calibri"/>
              </a:rPr>
              <a:t> </a:t>
            </a: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933780" y="1985734"/>
            <a:ext cx="0" cy="473438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580531" y="1982659"/>
            <a:ext cx="0" cy="473745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241576" y="2013855"/>
            <a:ext cx="7116" cy="470625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932032" y="1990576"/>
            <a:ext cx="0" cy="455031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7668905" y="1990576"/>
            <a:ext cx="0" cy="455031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37479" y="4250315"/>
            <a:ext cx="4325459" cy="22755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039028" y="2637047"/>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47355" y="2496504"/>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000112" y="2353390"/>
            <a:ext cx="615888" cy="32359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158172" y="2492212"/>
            <a:ext cx="666012" cy="32063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load</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8795294" y="1503845"/>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9476257" y="1999071"/>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10637278" y="151535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1319497" y="1936869"/>
            <a:ext cx="0" cy="45277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1004240" y="5588806"/>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529518" y="4308313"/>
            <a:ext cx="4096160" cy="21645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a:off x="2670655" y="2812849"/>
            <a:ext cx="1490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2631181" y="2563798"/>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4099332" y="2738646"/>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5" name="Straight Arrow Connector 64">
            <a:extLst>
              <a:ext uri="{FF2B5EF4-FFF2-40B4-BE49-F238E27FC236}">
                <a16:creationId xmlns:a16="http://schemas.microsoft.com/office/drawing/2014/main" id="{00050925-5224-4DCD-97F0-DC1C82AE07D8}"/>
              </a:ext>
            </a:extLst>
          </p:cNvPr>
          <p:cNvCxnSpPr>
            <a:cxnSpLocks/>
          </p:cNvCxnSpPr>
          <p:nvPr/>
        </p:nvCxnSpPr>
        <p:spPr>
          <a:xfrm>
            <a:off x="2666916" y="3156786"/>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Google Shape;225;p34">
            <a:extLst>
              <a:ext uri="{FF2B5EF4-FFF2-40B4-BE49-F238E27FC236}">
                <a16:creationId xmlns:a16="http://schemas.microsoft.com/office/drawing/2014/main" id="{E7E08621-0F87-4159-A8E6-BC6A36903831}"/>
              </a:ext>
            </a:extLst>
          </p:cNvPr>
          <p:cNvSpPr txBox="1"/>
          <p:nvPr/>
        </p:nvSpPr>
        <p:spPr>
          <a:xfrm>
            <a:off x="2628925" y="2885690"/>
            <a:ext cx="1197405" cy="22542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7" name="Google Shape;150;p28">
            <a:extLst>
              <a:ext uri="{FF2B5EF4-FFF2-40B4-BE49-F238E27FC236}">
                <a16:creationId xmlns:a16="http://schemas.microsoft.com/office/drawing/2014/main" id="{64D15827-FAF0-4BE1-BC0B-BDA01BABC974}"/>
              </a:ext>
            </a:extLst>
          </p:cNvPr>
          <p:cNvSpPr/>
          <p:nvPr/>
        </p:nvSpPr>
        <p:spPr>
          <a:xfrm rot="16200000">
            <a:off x="5782114" y="3078157"/>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8" name="Straight Arrow Connector 67">
            <a:extLst>
              <a:ext uri="{FF2B5EF4-FFF2-40B4-BE49-F238E27FC236}">
                <a16:creationId xmlns:a16="http://schemas.microsoft.com/office/drawing/2014/main" id="{F266DFA7-57BF-4E5F-B948-0DE7003D26E4}"/>
              </a:ext>
            </a:extLst>
          </p:cNvPr>
          <p:cNvCxnSpPr>
            <a:cxnSpLocks/>
            <a:endCxn id="70" idx="0"/>
          </p:cNvCxnSpPr>
          <p:nvPr/>
        </p:nvCxnSpPr>
        <p:spPr>
          <a:xfrm>
            <a:off x="2673165" y="3515917"/>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0" name="Google Shape;150;p28">
            <a:extLst>
              <a:ext uri="{FF2B5EF4-FFF2-40B4-BE49-F238E27FC236}">
                <a16:creationId xmlns:a16="http://schemas.microsoft.com/office/drawing/2014/main" id="{4A057C8A-BEDD-43C7-B964-863A46CF4C89}"/>
              </a:ext>
            </a:extLst>
          </p:cNvPr>
          <p:cNvSpPr/>
          <p:nvPr/>
        </p:nvSpPr>
        <p:spPr>
          <a:xfrm rot="16200000">
            <a:off x="7502005" y="3427928"/>
            <a:ext cx="299835" cy="1765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225;p34">
            <a:extLst>
              <a:ext uri="{FF2B5EF4-FFF2-40B4-BE49-F238E27FC236}">
                <a16:creationId xmlns:a16="http://schemas.microsoft.com/office/drawing/2014/main" id="{BE6661E4-FBCC-4436-95F9-BD10D7872A1A}"/>
              </a:ext>
            </a:extLst>
          </p:cNvPr>
          <p:cNvSpPr txBox="1"/>
          <p:nvPr/>
        </p:nvSpPr>
        <p:spPr>
          <a:xfrm>
            <a:off x="2634918" y="3237224"/>
            <a:ext cx="1191410" cy="3246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registerEvents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1049801" y="3772601"/>
            <a:ext cx="14132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1010884" y="3488944"/>
            <a:ext cx="853767" cy="4011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0" name="Straight Arrow Connector 79">
            <a:extLst>
              <a:ext uri="{FF2B5EF4-FFF2-40B4-BE49-F238E27FC236}">
                <a16:creationId xmlns:a16="http://schemas.microsoft.com/office/drawing/2014/main" id="{27D45804-E3BE-4229-8EE8-9ABC2B707BCA}"/>
              </a:ext>
            </a:extLst>
          </p:cNvPr>
          <p:cNvCxnSpPr>
            <a:cxnSpLocks/>
          </p:cNvCxnSpPr>
          <p:nvPr/>
        </p:nvCxnSpPr>
        <p:spPr>
          <a:xfrm>
            <a:off x="2678385" y="5177091"/>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Google Shape;225;p34">
            <a:extLst>
              <a:ext uri="{FF2B5EF4-FFF2-40B4-BE49-F238E27FC236}">
                <a16:creationId xmlns:a16="http://schemas.microsoft.com/office/drawing/2014/main" id="{93C5981E-8DDB-466B-8100-A8EA15BA6BA2}"/>
              </a:ext>
            </a:extLst>
          </p:cNvPr>
          <p:cNvSpPr txBox="1"/>
          <p:nvPr/>
        </p:nvSpPr>
        <p:spPr>
          <a:xfrm>
            <a:off x="2669446" y="4905757"/>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8914220" y="5651423"/>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4" name="Straight Arrow Connector 83">
            <a:extLst>
              <a:ext uri="{FF2B5EF4-FFF2-40B4-BE49-F238E27FC236}">
                <a16:creationId xmlns:a16="http://schemas.microsoft.com/office/drawing/2014/main" id="{6EF02779-A5D9-4109-AF6D-C87F268B205D}"/>
              </a:ext>
            </a:extLst>
          </p:cNvPr>
          <p:cNvCxnSpPr>
            <a:cxnSpLocks/>
          </p:cNvCxnSpPr>
          <p:nvPr/>
        </p:nvCxnSpPr>
        <p:spPr>
          <a:xfrm flipH="1">
            <a:off x="9567439" y="5849267"/>
            <a:ext cx="1650438"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049842F-800B-46FE-B9B0-AF37BB3DD506}"/>
              </a:ext>
            </a:extLst>
          </p:cNvPr>
          <p:cNvCxnSpPr>
            <a:cxnSpLocks/>
          </p:cNvCxnSpPr>
          <p:nvPr/>
        </p:nvCxnSpPr>
        <p:spPr>
          <a:xfrm flipH="1">
            <a:off x="6018468" y="5990321"/>
            <a:ext cx="3370083"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6018468" y="5366183"/>
            <a:ext cx="337008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9567439" y="5534281"/>
            <a:ext cx="16618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8" name="Google Shape;223;p34">
            <a:extLst>
              <a:ext uri="{FF2B5EF4-FFF2-40B4-BE49-F238E27FC236}">
                <a16:creationId xmlns:a16="http://schemas.microsoft.com/office/drawing/2014/main" id="{F234C516-CEF4-4B76-888D-EAB0449B6DF3}"/>
              </a:ext>
            </a:extLst>
          </p:cNvPr>
          <p:cNvCxnSpPr>
            <a:cxnSpLocks/>
          </p:cNvCxnSpPr>
          <p:nvPr/>
        </p:nvCxnSpPr>
        <p:spPr>
          <a:xfrm rot="10800000" flipH="1" flipV="1">
            <a:off x="5802046" y="6189500"/>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2" name="Straight Arrow Connector 91">
            <a:extLst>
              <a:ext uri="{FF2B5EF4-FFF2-40B4-BE49-F238E27FC236}">
                <a16:creationId xmlns:a16="http://schemas.microsoft.com/office/drawing/2014/main" id="{9801F5F7-7C55-4691-A77A-B3A6CFF69220}"/>
              </a:ext>
            </a:extLst>
          </p:cNvPr>
          <p:cNvCxnSpPr>
            <a:cxnSpLocks/>
          </p:cNvCxnSpPr>
          <p:nvPr/>
        </p:nvCxnSpPr>
        <p:spPr>
          <a:xfrm>
            <a:off x="2656043" y="4779642"/>
            <a:ext cx="31768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3" name="Google Shape;225;p34">
            <a:extLst>
              <a:ext uri="{FF2B5EF4-FFF2-40B4-BE49-F238E27FC236}">
                <a16:creationId xmlns:a16="http://schemas.microsoft.com/office/drawing/2014/main" id="{0085B207-675B-4CF7-9D0B-033CB046F002}"/>
              </a:ext>
            </a:extLst>
          </p:cNvPr>
          <p:cNvSpPr txBox="1"/>
          <p:nvPr/>
        </p:nvSpPr>
        <p:spPr>
          <a:xfrm>
            <a:off x="2646500" y="370858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96" name="Google Shape;150;p28">
            <a:extLst>
              <a:ext uri="{FF2B5EF4-FFF2-40B4-BE49-F238E27FC236}">
                <a16:creationId xmlns:a16="http://schemas.microsoft.com/office/drawing/2014/main" id="{6CE8E7A4-643A-46AD-A2ED-CB521E7469C7}"/>
              </a:ext>
            </a:extLst>
          </p:cNvPr>
          <p:cNvSpPr/>
          <p:nvPr/>
        </p:nvSpPr>
        <p:spPr>
          <a:xfrm rot="16200000">
            <a:off x="7383392" y="4065496"/>
            <a:ext cx="527356" cy="17651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225;p34">
            <a:extLst>
              <a:ext uri="{FF2B5EF4-FFF2-40B4-BE49-F238E27FC236}">
                <a16:creationId xmlns:a16="http://schemas.microsoft.com/office/drawing/2014/main" id="{F2C82CB0-AA37-4290-A101-7F8666B5448C}"/>
              </a:ext>
            </a:extLst>
          </p:cNvPr>
          <p:cNvSpPr txBox="1"/>
          <p:nvPr/>
        </p:nvSpPr>
        <p:spPr>
          <a:xfrm>
            <a:off x="2656043" y="4479794"/>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reset</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83" name="Google Shape;150;p28">
            <a:extLst>
              <a:ext uri="{FF2B5EF4-FFF2-40B4-BE49-F238E27FC236}">
                <a16:creationId xmlns:a16="http://schemas.microsoft.com/office/drawing/2014/main" id="{9BFBB79C-1939-49CC-B180-5BB801A3FB8C}"/>
              </a:ext>
            </a:extLst>
          </p:cNvPr>
          <p:cNvSpPr/>
          <p:nvPr/>
        </p:nvSpPr>
        <p:spPr>
          <a:xfrm rot="16200000">
            <a:off x="4997214" y="5462384"/>
            <a:ext cx="1879276" cy="1632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5" name="Straight Arrow Connector 94">
            <a:extLst>
              <a:ext uri="{FF2B5EF4-FFF2-40B4-BE49-F238E27FC236}">
                <a16:creationId xmlns:a16="http://schemas.microsoft.com/office/drawing/2014/main" id="{A1C456C2-B7AD-43FF-B576-1AE718EB3701}"/>
              </a:ext>
            </a:extLst>
          </p:cNvPr>
          <p:cNvCxnSpPr>
            <a:cxnSpLocks/>
          </p:cNvCxnSpPr>
          <p:nvPr/>
        </p:nvCxnSpPr>
        <p:spPr>
          <a:xfrm>
            <a:off x="2687228" y="398641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8" name="Google Shape;225;p34">
            <a:extLst>
              <a:ext uri="{FF2B5EF4-FFF2-40B4-BE49-F238E27FC236}">
                <a16:creationId xmlns:a16="http://schemas.microsoft.com/office/drawing/2014/main" id="{78CA79E0-8024-48DB-AAF8-AE0290E78071}"/>
              </a:ext>
            </a:extLst>
          </p:cNvPr>
          <p:cNvSpPr txBox="1"/>
          <p:nvPr/>
        </p:nvSpPr>
        <p:spPr>
          <a:xfrm>
            <a:off x="2645050" y="4049355"/>
            <a:ext cx="1070269" cy="29984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show()</a:t>
            </a:r>
            <a:endParaRPr sz="1200">
              <a:solidFill>
                <a:schemeClr val="dk1"/>
              </a:solidFill>
              <a:latin typeface="Calibri"/>
              <a:ea typeface="Calibri"/>
              <a:cs typeface="Calibri"/>
              <a:sym typeface="Calibri"/>
            </a:endParaRPr>
          </a:p>
        </p:txBody>
      </p:sp>
      <p:cxnSp>
        <p:nvCxnSpPr>
          <p:cNvPr id="99" name="Straight Arrow Connector 98">
            <a:extLst>
              <a:ext uri="{FF2B5EF4-FFF2-40B4-BE49-F238E27FC236}">
                <a16:creationId xmlns:a16="http://schemas.microsoft.com/office/drawing/2014/main" id="{D784BDA4-7509-48EC-A14F-9D047015AACC}"/>
              </a:ext>
            </a:extLst>
          </p:cNvPr>
          <p:cNvCxnSpPr>
            <a:cxnSpLocks/>
          </p:cNvCxnSpPr>
          <p:nvPr/>
        </p:nvCxnSpPr>
        <p:spPr>
          <a:xfrm>
            <a:off x="2685778" y="4327186"/>
            <a:ext cx="4890494" cy="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6035876" y="4882464"/>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GET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GetCategories</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9530904" y="5217380"/>
            <a:ext cx="1358057" cy="2766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findAllCategories</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02" name="Rectangle: Diagonal Corners Rounded 101">
            <a:extLst>
              <a:ext uri="{FF2B5EF4-FFF2-40B4-BE49-F238E27FC236}">
                <a16:creationId xmlns:a16="http://schemas.microsoft.com/office/drawing/2014/main" id="{A9F23C8E-AF4B-4406-A1F9-505F2939101C}"/>
              </a:ext>
            </a:extLst>
          </p:cNvPr>
          <p:cNvSpPr/>
          <p:nvPr/>
        </p:nvSpPr>
        <p:spPr>
          <a:xfrm>
            <a:off x="8998857" y="369455"/>
            <a:ext cx="2921232" cy="943277"/>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Anche </a:t>
            </a:r>
            <a:r>
              <a:rPr lang="en-US" sz="1400">
                <a:solidFill>
                  <a:schemeClr val="tx1"/>
                </a:solidFill>
              </a:rPr>
              <a:t>UpdateModal e AfterUpdateModal vengono resettate al refresh (non inserite per </a:t>
            </a:r>
            <a:r>
              <a:rPr lang="en-US" sz="1400" err="1">
                <a:solidFill>
                  <a:schemeClr val="tx1"/>
                </a:solidFill>
              </a:rPr>
              <a:t>questioni</a:t>
            </a:r>
            <a:r>
              <a:rPr lang="en-US" sz="1400">
                <a:solidFill>
                  <a:schemeClr val="tx1"/>
                </a:solidFill>
              </a:rPr>
              <a:t> di </a:t>
            </a:r>
            <a:r>
              <a:rPr lang="en-US" sz="1400" err="1">
                <a:solidFill>
                  <a:schemeClr val="tx1"/>
                </a:solidFill>
              </a:rPr>
              <a:t>leggibilità</a:t>
            </a:r>
            <a:r>
              <a:rPr lang="en-US" sz="1400">
                <a:solidFill>
                  <a:schemeClr val="tx1"/>
                </a:solidFill>
              </a:rPr>
              <a:t> </a:t>
            </a:r>
            <a:r>
              <a:rPr lang="en-US" sz="1400" err="1">
                <a:solidFill>
                  <a:schemeClr val="tx1"/>
                </a:solidFill>
              </a:rPr>
              <a:t>dello</a:t>
            </a:r>
            <a:r>
              <a:rPr lang="en-US" sz="1400">
                <a:solidFill>
                  <a:schemeClr val="tx1"/>
                </a:solidFill>
              </a:rPr>
              <a:t> schema)</a:t>
            </a:r>
          </a:p>
        </p:txBody>
      </p:sp>
      <p:sp>
        <p:nvSpPr>
          <p:cNvPr id="103" name="Google Shape;225;p34">
            <a:extLst>
              <a:ext uri="{FF2B5EF4-FFF2-40B4-BE49-F238E27FC236}">
                <a16:creationId xmlns:a16="http://schemas.microsoft.com/office/drawing/2014/main" id="{994EFD0A-E8F5-433F-B34C-81976F455819}"/>
              </a:ext>
            </a:extLst>
          </p:cNvPr>
          <p:cNvSpPr txBox="1"/>
          <p:nvPr/>
        </p:nvSpPr>
        <p:spPr>
          <a:xfrm>
            <a:off x="10437699" y="5807124"/>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4" name="Google Shape;225;p34">
            <a:extLst>
              <a:ext uri="{FF2B5EF4-FFF2-40B4-BE49-F238E27FC236}">
                <a16:creationId xmlns:a16="http://schemas.microsoft.com/office/drawing/2014/main" id="{EED6B520-88F2-400D-8786-1EBD16D03D22}"/>
              </a:ext>
            </a:extLst>
          </p:cNvPr>
          <p:cNvSpPr txBox="1"/>
          <p:nvPr/>
        </p:nvSpPr>
        <p:spPr>
          <a:xfrm>
            <a:off x="8542420" y="5990321"/>
            <a:ext cx="918145" cy="2973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categories</a:t>
            </a:r>
            <a:endParaRPr sz="1200">
              <a:solidFill>
                <a:schemeClr val="dk1"/>
              </a:solidFill>
              <a:latin typeface="Calibri"/>
              <a:ea typeface="Calibri"/>
              <a:cs typeface="Calibri"/>
              <a:sym typeface="Calibri"/>
            </a:endParaRPr>
          </a:p>
        </p:txBody>
      </p:sp>
      <p:sp>
        <p:nvSpPr>
          <p:cNvPr id="105" name="Google Shape;225;p34">
            <a:extLst>
              <a:ext uri="{FF2B5EF4-FFF2-40B4-BE49-F238E27FC236}">
                <a16:creationId xmlns:a16="http://schemas.microsoft.com/office/drawing/2014/main" id="{CE448EA4-BD1A-40FB-A21A-CA3EECA84FCC}"/>
              </a:ext>
            </a:extLst>
          </p:cNvPr>
          <p:cNvSpPr txBox="1"/>
          <p:nvPr/>
        </p:nvSpPr>
        <p:spPr>
          <a:xfrm>
            <a:off x="4862399" y="6132327"/>
            <a:ext cx="813725" cy="337321"/>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spostamento categorie</a:t>
            </a:r>
          </a:p>
        </p:txBody>
      </p:sp>
      <p:sp>
        <p:nvSpPr>
          <p:cNvPr id="10" name="Google Shape;150;p28">
            <a:extLst>
              <a:ext uri="{FF2B5EF4-FFF2-40B4-BE49-F238E27FC236}">
                <a16:creationId xmlns:a16="http://schemas.microsoft.com/office/drawing/2014/main" id="{73EE6BB5-21C4-4683-B3B0-09C55D769830}"/>
              </a:ext>
            </a:extLst>
          </p:cNvPr>
          <p:cNvSpPr/>
          <p:nvPr/>
        </p:nvSpPr>
        <p:spPr>
          <a:xfrm>
            <a:off x="2192842" y="1483080"/>
            <a:ext cx="1225542" cy="44924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CategoriesList</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400398" y="1463075"/>
            <a:ext cx="1225542" cy="449244"/>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UpdateModal</a:t>
            </a:r>
            <a:endParaRPr sz="1800" b="1">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2805613" y="1912319"/>
            <a:ext cx="0"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6013170" y="1912319"/>
            <a:ext cx="10049" cy="417899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17623" y="2497750"/>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1331652" y="2368139"/>
            <a:ext cx="907853"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startDrag</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57" name="Google Shape;150;p28">
            <a:extLst>
              <a:ext uri="{FF2B5EF4-FFF2-40B4-BE49-F238E27FC236}">
                <a16:creationId xmlns:a16="http://schemas.microsoft.com/office/drawing/2014/main" id="{C0F89927-D283-4DD0-9C15-7CC8879234BC}"/>
              </a:ext>
            </a:extLst>
          </p:cNvPr>
          <p:cNvSpPr/>
          <p:nvPr/>
        </p:nvSpPr>
        <p:spPr>
          <a:xfrm rot="16200000">
            <a:off x="1044977" y="3947598"/>
            <a:ext cx="3482584" cy="18362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0" name="Straight Arrow Connector 59">
            <a:extLst>
              <a:ext uri="{FF2B5EF4-FFF2-40B4-BE49-F238E27FC236}">
                <a16:creationId xmlns:a16="http://schemas.microsoft.com/office/drawing/2014/main" id="{AC0B130D-0680-45B7-9ADE-C87D501BAD64}"/>
              </a:ext>
            </a:extLst>
          </p:cNvPr>
          <p:cNvCxnSpPr>
            <a:cxnSpLocks/>
          </p:cNvCxnSpPr>
          <p:nvPr/>
        </p:nvCxnSpPr>
        <p:spPr>
          <a:xfrm flipV="1">
            <a:off x="2910908" y="3572697"/>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1" name="Google Shape;225;p34">
            <a:extLst>
              <a:ext uri="{FF2B5EF4-FFF2-40B4-BE49-F238E27FC236}">
                <a16:creationId xmlns:a16="http://schemas.microsoft.com/office/drawing/2014/main" id="{B4E8D1BD-DA32-44E2-9265-342B5D462DEF}"/>
              </a:ext>
            </a:extLst>
          </p:cNvPr>
          <p:cNvSpPr txBox="1"/>
          <p:nvPr/>
        </p:nvSpPr>
        <p:spPr>
          <a:xfrm>
            <a:off x="3150748" y="26722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drop</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64" name="Google Shape;150;p28">
            <a:extLst>
              <a:ext uri="{FF2B5EF4-FFF2-40B4-BE49-F238E27FC236}">
                <a16:creationId xmlns:a16="http://schemas.microsoft.com/office/drawing/2014/main" id="{A03F129A-802D-4BE9-B080-D76D29206568}"/>
              </a:ext>
            </a:extLst>
          </p:cNvPr>
          <p:cNvSpPr/>
          <p:nvPr/>
        </p:nvSpPr>
        <p:spPr>
          <a:xfrm rot="16200000">
            <a:off x="5483437" y="3850596"/>
            <a:ext cx="1050744" cy="19510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Google Shape;223;p34">
            <a:extLst>
              <a:ext uri="{FF2B5EF4-FFF2-40B4-BE49-F238E27FC236}">
                <a16:creationId xmlns:a16="http://schemas.microsoft.com/office/drawing/2014/main" id="{3349A091-8C10-49FB-A20D-E1663843B6F2}"/>
              </a:ext>
            </a:extLst>
          </p:cNvPr>
          <p:cNvCxnSpPr>
            <a:cxnSpLocks/>
          </p:cNvCxnSpPr>
          <p:nvPr/>
        </p:nvCxnSpPr>
        <p:spPr>
          <a:xfrm rot="10800000" flipV="1">
            <a:off x="2881264" y="2711828"/>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9" name="Google Shape;225;p34">
            <a:extLst>
              <a:ext uri="{FF2B5EF4-FFF2-40B4-BE49-F238E27FC236}">
                <a16:creationId xmlns:a16="http://schemas.microsoft.com/office/drawing/2014/main" id="{653597E5-8EE6-414C-AC21-ADEC04042448}"/>
              </a:ext>
            </a:extLst>
          </p:cNvPr>
          <p:cNvSpPr txBox="1"/>
          <p:nvPr/>
        </p:nvSpPr>
        <p:spPr>
          <a:xfrm>
            <a:off x="2904883" y="3261377"/>
            <a:ext cx="2759726" cy="29983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isAllowed</a:t>
            </a:r>
            <a:r>
              <a:rPr lang="es-419" sz="1200">
                <a:solidFill>
                  <a:schemeClr val="dk1"/>
                </a:solidFill>
                <a:latin typeface="Calibri"/>
                <a:ea typeface="Calibri"/>
                <a:cs typeface="Calibri"/>
                <a:sym typeface="Calibri"/>
              </a:rPr>
              <a:t> == true] show()</a:t>
            </a:r>
            <a:endParaRPr sz="1200">
              <a:solidFill>
                <a:schemeClr val="dk1"/>
              </a:solidFill>
              <a:latin typeface="Calibri"/>
              <a:ea typeface="Calibri"/>
              <a:cs typeface="Calibri"/>
              <a:sym typeface="Calibri"/>
            </a:endParaRPr>
          </a:p>
        </p:txBody>
      </p:sp>
      <p:sp>
        <p:nvSpPr>
          <p:cNvPr id="62" name="Google Shape;225;p34">
            <a:extLst>
              <a:ext uri="{FF2B5EF4-FFF2-40B4-BE49-F238E27FC236}">
                <a16:creationId xmlns:a16="http://schemas.microsoft.com/office/drawing/2014/main" id="{6EC347DF-AF8D-41BF-896B-4EDD0F161F28}"/>
              </a:ext>
            </a:extLst>
          </p:cNvPr>
          <p:cNvSpPr txBox="1"/>
          <p:nvPr/>
        </p:nvSpPr>
        <p:spPr>
          <a:xfrm>
            <a:off x="6368845" y="3739017"/>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endParaRPr sz="12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ADF9ECC1-FF8D-406E-8B2F-C534BF5BF396}"/>
              </a:ext>
            </a:extLst>
          </p:cNvPr>
          <p:cNvCxnSpPr>
            <a:cxnSpLocks/>
          </p:cNvCxnSpPr>
          <p:nvPr/>
        </p:nvCxnSpPr>
        <p:spPr>
          <a:xfrm flipH="1" flipV="1">
            <a:off x="2849263" y="4191018"/>
            <a:ext cx="302916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Google Shape;225;p34">
            <a:extLst>
              <a:ext uri="{FF2B5EF4-FFF2-40B4-BE49-F238E27FC236}">
                <a16:creationId xmlns:a16="http://schemas.microsoft.com/office/drawing/2014/main" id="{508F469C-A97F-4CC5-952A-795C4575583A}"/>
              </a:ext>
            </a:extLst>
          </p:cNvPr>
          <p:cNvSpPr txBox="1"/>
          <p:nvPr/>
        </p:nvSpPr>
        <p:spPr>
          <a:xfrm>
            <a:off x="3157547" y="4578284"/>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update()</a:t>
            </a:r>
            <a:endParaRPr sz="1200">
              <a:solidFill>
                <a:schemeClr val="dk1"/>
              </a:solidFill>
              <a:latin typeface="Calibri"/>
              <a:ea typeface="Calibri"/>
              <a:cs typeface="Calibri"/>
              <a:sym typeface="Calibri"/>
            </a:endParaRPr>
          </a:p>
        </p:txBody>
      </p:sp>
      <p:cxnSp>
        <p:nvCxnSpPr>
          <p:cNvPr id="75" name="Google Shape;223;p34">
            <a:extLst>
              <a:ext uri="{FF2B5EF4-FFF2-40B4-BE49-F238E27FC236}">
                <a16:creationId xmlns:a16="http://schemas.microsoft.com/office/drawing/2014/main" id="{936E8016-0EA7-4E2F-820E-A510B456B70B}"/>
              </a:ext>
            </a:extLst>
          </p:cNvPr>
          <p:cNvCxnSpPr>
            <a:cxnSpLocks/>
          </p:cNvCxnSpPr>
          <p:nvPr/>
        </p:nvCxnSpPr>
        <p:spPr>
          <a:xfrm rot="10800000" flipV="1">
            <a:off x="2888063" y="4617895"/>
            <a:ext cx="47239" cy="180000"/>
          </a:xfrm>
          <a:prstGeom prst="bentConnector3">
            <a:avLst>
              <a:gd name="adj1" fmla="val -483922"/>
            </a:avLst>
          </a:prstGeom>
          <a:noFill/>
          <a:ln w="381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76" name="Google Shape;225;p34">
            <a:extLst>
              <a:ext uri="{FF2B5EF4-FFF2-40B4-BE49-F238E27FC236}">
                <a16:creationId xmlns:a16="http://schemas.microsoft.com/office/drawing/2014/main" id="{1BC492C6-8D29-42B0-ACDD-3A7E6A629931}"/>
              </a:ext>
            </a:extLst>
          </p:cNvPr>
          <p:cNvSpPr txBox="1"/>
          <p:nvPr/>
        </p:nvSpPr>
        <p:spPr>
          <a:xfrm>
            <a:off x="4375544" y="3954024"/>
            <a:ext cx="1548431" cy="28219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a:solidFill>
                  <a:schemeClr val="dk1"/>
                </a:solidFill>
                <a:latin typeface="Calibri"/>
                <a:ea typeface="Calibri"/>
                <a:cs typeface="Calibri"/>
                <a:sym typeface="Calibri"/>
              </a:rPr>
              <a:t>click </a:t>
            </a:r>
            <a:r>
              <a:rPr lang="it-IT" sz="1200" err="1">
                <a:solidFill>
                  <a:schemeClr val="dk1"/>
                </a:solidFill>
                <a:latin typeface="Calibri"/>
                <a:ea typeface="Calibri"/>
                <a:cs typeface="Calibri"/>
                <a:sym typeface="Calibri"/>
              </a:rPr>
              <a:t>confirm</a:t>
            </a:r>
            <a:r>
              <a:rPr lang="it-IT" sz="1200">
                <a:solidFill>
                  <a:schemeClr val="dk1"/>
                </a:solidFill>
                <a:latin typeface="Calibri"/>
                <a:ea typeface="Calibri"/>
                <a:cs typeface="Calibri"/>
                <a:sym typeface="Calibri"/>
              </a:rPr>
              <a:t> </a:t>
            </a:r>
            <a:r>
              <a:rPr lang="it-IT"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20" name="Google Shape;150;p28">
            <a:extLst>
              <a:ext uri="{FF2B5EF4-FFF2-40B4-BE49-F238E27FC236}">
                <a16:creationId xmlns:a16="http://schemas.microsoft.com/office/drawing/2014/main" id="{FFECD52B-48AB-47A3-934E-981843E5E496}"/>
              </a:ext>
            </a:extLst>
          </p:cNvPr>
          <p:cNvSpPr/>
          <p:nvPr/>
        </p:nvSpPr>
        <p:spPr>
          <a:xfrm>
            <a:off x="8607952" y="1412072"/>
            <a:ext cx="1225542" cy="587885"/>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21" name="Straight Connector 20">
            <a:extLst>
              <a:ext uri="{FF2B5EF4-FFF2-40B4-BE49-F238E27FC236}">
                <a16:creationId xmlns:a16="http://schemas.microsoft.com/office/drawing/2014/main" id="{5F40B542-BB7D-46A3-A1A4-FB4E8BB1A4C7}"/>
              </a:ext>
            </a:extLst>
          </p:cNvPr>
          <p:cNvCxnSpPr>
            <a:cxnSpLocks/>
            <a:stCxn id="20" idx="2"/>
          </p:cNvCxnSpPr>
          <p:nvPr/>
        </p:nvCxnSpPr>
        <p:spPr>
          <a:xfrm>
            <a:off x="9220723" y="1999957"/>
            <a:ext cx="1" cy="409135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DFC96C75-F53C-4F8C-A946-3A35DDF066D6}"/>
              </a:ext>
            </a:extLst>
          </p:cNvPr>
          <p:cNvSpPr/>
          <p:nvPr/>
        </p:nvSpPr>
        <p:spPr>
          <a:xfrm rot="16200000">
            <a:off x="8911331" y="5422795"/>
            <a:ext cx="627149" cy="19511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83302B13-0538-4B27-ADCB-4AF77F658553}"/>
              </a:ext>
            </a:extLst>
          </p:cNvPr>
          <p:cNvCxnSpPr>
            <a:cxnSpLocks/>
          </p:cNvCxnSpPr>
          <p:nvPr/>
        </p:nvCxnSpPr>
        <p:spPr>
          <a:xfrm flipV="1">
            <a:off x="2898988" y="5533564"/>
            <a:ext cx="62283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Google Shape;225;p34">
            <a:extLst>
              <a:ext uri="{FF2B5EF4-FFF2-40B4-BE49-F238E27FC236}">
                <a16:creationId xmlns:a16="http://schemas.microsoft.com/office/drawing/2014/main" id="{AF20B096-8B1E-47C6-8176-CD6E3C0EC31B}"/>
              </a:ext>
            </a:extLst>
          </p:cNvPr>
          <p:cNvSpPr txBox="1"/>
          <p:nvPr/>
        </p:nvSpPr>
        <p:spPr>
          <a:xfrm>
            <a:off x="2838534" y="5206776"/>
            <a:ext cx="745861" cy="259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err="1">
                <a:solidFill>
                  <a:schemeClr val="dk1"/>
                </a:solidFill>
                <a:latin typeface="Calibri"/>
                <a:ea typeface="Calibri"/>
                <a:cs typeface="Calibri"/>
                <a:sym typeface="Calibri"/>
              </a:rPr>
              <a:t>disable</a:t>
            </a:r>
            <a:r>
              <a:rPr lang="it-IT"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732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salvataggio spostamenti</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66612" y="1702233"/>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 + home.js</a:t>
            </a:r>
            <a:endParaRPr sz="1800" b="1">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150343" y="1702233"/>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5234074" y="1754506"/>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79383" y="2224889"/>
            <a:ext cx="0" cy="35991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3783340" y="2215430"/>
            <a:ext cx="0" cy="3608599"/>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5878128" y="2229731"/>
            <a:ext cx="0" cy="3594298"/>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490393" y="3507201"/>
            <a:ext cx="2363579" cy="23021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92958" y="2735659"/>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903775" y="2731367"/>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save</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7314066" y="1746871"/>
            <a:ext cx="1502611"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UpdateCategories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8055114" y="2242388"/>
            <a:ext cx="0" cy="35816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9671127" y="1745698"/>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10393336" y="2221814"/>
            <a:ext cx="15020" cy="371475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10096287" y="3552961"/>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150;p28">
            <a:extLst>
              <a:ext uri="{FF2B5EF4-FFF2-40B4-BE49-F238E27FC236}">
                <a16:creationId xmlns:a16="http://schemas.microsoft.com/office/drawing/2014/main" id="{034C31C1-9628-4ECA-BC71-E0893CC04597}"/>
              </a:ext>
            </a:extLst>
          </p:cNvPr>
          <p:cNvSpPr/>
          <p:nvPr/>
        </p:nvSpPr>
        <p:spPr>
          <a:xfrm rot="16200000">
            <a:off x="7501594" y="3487755"/>
            <a:ext cx="1127553" cy="1788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86" name="Straight Arrow Connector 85">
            <a:extLst>
              <a:ext uri="{FF2B5EF4-FFF2-40B4-BE49-F238E27FC236}">
                <a16:creationId xmlns:a16="http://schemas.microsoft.com/office/drawing/2014/main" id="{7848F353-3725-4672-A00C-5F59B64725D6}"/>
              </a:ext>
            </a:extLst>
          </p:cNvPr>
          <p:cNvCxnSpPr>
            <a:cxnSpLocks/>
          </p:cNvCxnSpPr>
          <p:nvPr/>
        </p:nvCxnSpPr>
        <p:spPr>
          <a:xfrm>
            <a:off x="1783644" y="3206472"/>
            <a:ext cx="61922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CE707DC-A3C0-4C6C-AE1D-E960C7543CFD}"/>
              </a:ext>
            </a:extLst>
          </p:cNvPr>
          <p:cNvCxnSpPr>
            <a:cxnSpLocks/>
          </p:cNvCxnSpPr>
          <p:nvPr/>
        </p:nvCxnSpPr>
        <p:spPr>
          <a:xfrm>
            <a:off x="8158772" y="3532919"/>
            <a:ext cx="212095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0" name="Google Shape;225;p34">
            <a:extLst>
              <a:ext uri="{FF2B5EF4-FFF2-40B4-BE49-F238E27FC236}">
                <a16:creationId xmlns:a16="http://schemas.microsoft.com/office/drawing/2014/main" id="{7B80F41B-87E0-4EFB-B694-27B07FC69902}"/>
              </a:ext>
            </a:extLst>
          </p:cNvPr>
          <p:cNvSpPr txBox="1"/>
          <p:nvPr/>
        </p:nvSpPr>
        <p:spPr>
          <a:xfrm>
            <a:off x="1749973" y="2551006"/>
            <a:ext cx="1490676" cy="6721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updateQueue</a:t>
            </a:r>
            <a:endParaRPr sz="1200">
              <a:solidFill>
                <a:schemeClr val="dk1"/>
              </a:solidFill>
              <a:latin typeface="Calibri"/>
              <a:ea typeface="Calibri"/>
              <a:cs typeface="Calibri"/>
              <a:sym typeface="Calibri"/>
            </a:endParaRPr>
          </a:p>
        </p:txBody>
      </p:sp>
      <p:sp>
        <p:nvSpPr>
          <p:cNvPr id="101" name="Google Shape;225;p34">
            <a:extLst>
              <a:ext uri="{FF2B5EF4-FFF2-40B4-BE49-F238E27FC236}">
                <a16:creationId xmlns:a16="http://schemas.microsoft.com/office/drawing/2014/main" id="{9CB95A67-2A0A-4061-AFDE-D8AB0CC6BCA3}"/>
              </a:ext>
            </a:extLst>
          </p:cNvPr>
          <p:cNvSpPr txBox="1"/>
          <p:nvPr/>
        </p:nvSpPr>
        <p:spPr>
          <a:xfrm>
            <a:off x="8136235" y="3040816"/>
            <a:ext cx="1650435"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updateCategories</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categoryUpdateArray</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59" name="Straight Arrow Connector 58">
            <a:extLst>
              <a:ext uri="{FF2B5EF4-FFF2-40B4-BE49-F238E27FC236}">
                <a16:creationId xmlns:a16="http://schemas.microsoft.com/office/drawing/2014/main" id="{44F1FD9F-0C6D-4265-BA47-B278A15B3403}"/>
              </a:ext>
            </a:extLst>
          </p:cNvPr>
          <p:cNvCxnSpPr>
            <a:cxnSpLocks/>
          </p:cNvCxnSpPr>
          <p:nvPr/>
        </p:nvCxnSpPr>
        <p:spPr>
          <a:xfrm flipH="1">
            <a:off x="1783644" y="3898679"/>
            <a:ext cx="6178517"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3" name="Google Shape;225;p34">
            <a:extLst>
              <a:ext uri="{FF2B5EF4-FFF2-40B4-BE49-F238E27FC236}">
                <a16:creationId xmlns:a16="http://schemas.microsoft.com/office/drawing/2014/main" id="{285F8117-AAC8-4B71-A4BA-BB73ED8E0E28}"/>
              </a:ext>
            </a:extLst>
          </p:cNvPr>
          <p:cNvSpPr txBox="1"/>
          <p:nvPr/>
        </p:nvSpPr>
        <p:spPr>
          <a:xfrm>
            <a:off x="7028824" y="361003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B8AC91E7-03B6-4E79-B71B-58CF4BA1FAB4}"/>
              </a:ext>
            </a:extLst>
          </p:cNvPr>
          <p:cNvSpPr/>
          <p:nvPr/>
        </p:nvSpPr>
        <p:spPr>
          <a:xfrm rot="16200000">
            <a:off x="3196210" y="4715847"/>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25;p34">
            <a:extLst>
              <a:ext uri="{FF2B5EF4-FFF2-40B4-BE49-F238E27FC236}">
                <a16:creationId xmlns:a16="http://schemas.microsoft.com/office/drawing/2014/main" id="{13E7C3EA-2905-42D9-AC8C-193706ABCE54}"/>
              </a:ext>
            </a:extLst>
          </p:cNvPr>
          <p:cNvSpPr txBox="1"/>
          <p:nvPr/>
        </p:nvSpPr>
        <p:spPr>
          <a:xfrm>
            <a:off x="1756885" y="4034172"/>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b="1" err="1">
                <a:solidFill>
                  <a:srgbClr val="00B050"/>
                </a:solidFill>
                <a:latin typeface="Calibri"/>
                <a:ea typeface="Calibri"/>
                <a:cs typeface="Calibri"/>
                <a:sym typeface="Calibri"/>
              </a:rPr>
              <a:t>refresh</a:t>
            </a:r>
            <a:r>
              <a:rPr lang="es-419" sz="1200" b="1">
                <a:solidFill>
                  <a:srgbClr val="00B050"/>
                </a:solidFill>
                <a:latin typeface="Calibri"/>
                <a:ea typeface="Calibri"/>
                <a:cs typeface="Calibri"/>
                <a:sym typeface="Calibri"/>
              </a:rPr>
              <a:t>()</a:t>
            </a:r>
            <a:endParaRPr sz="1200" b="1">
              <a:solidFill>
                <a:srgbClr val="00B050"/>
              </a:solidFill>
              <a:latin typeface="Calibri"/>
              <a:ea typeface="Calibri"/>
              <a:cs typeface="Calibri"/>
              <a:sym typeface="Calibri"/>
            </a:endParaRPr>
          </a:p>
        </p:txBody>
      </p:sp>
      <p:cxnSp>
        <p:nvCxnSpPr>
          <p:cNvPr id="74" name="Straight Arrow Connector 73">
            <a:extLst>
              <a:ext uri="{FF2B5EF4-FFF2-40B4-BE49-F238E27FC236}">
                <a16:creationId xmlns:a16="http://schemas.microsoft.com/office/drawing/2014/main" id="{1D173F8F-ED2D-41A4-9D05-E34F1EC96914}"/>
              </a:ext>
            </a:extLst>
          </p:cNvPr>
          <p:cNvCxnSpPr>
            <a:cxnSpLocks/>
          </p:cNvCxnSpPr>
          <p:nvPr/>
        </p:nvCxnSpPr>
        <p:spPr>
          <a:xfrm>
            <a:off x="1801052" y="4485689"/>
            <a:ext cx="190009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Google Shape;150;p28">
            <a:extLst>
              <a:ext uri="{FF2B5EF4-FFF2-40B4-BE49-F238E27FC236}">
                <a16:creationId xmlns:a16="http://schemas.microsoft.com/office/drawing/2014/main" id="{6812DF60-9C54-4A98-9A7F-76C57C089C76}"/>
              </a:ext>
            </a:extLst>
          </p:cNvPr>
          <p:cNvSpPr/>
          <p:nvPr/>
        </p:nvSpPr>
        <p:spPr>
          <a:xfrm rot="16200000">
            <a:off x="5656830" y="4773008"/>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225;p34">
            <a:extLst>
              <a:ext uri="{FF2B5EF4-FFF2-40B4-BE49-F238E27FC236}">
                <a16:creationId xmlns:a16="http://schemas.microsoft.com/office/drawing/2014/main" id="{1284E66D-5B42-4B2D-9ACD-5311A4FC2C0D}"/>
              </a:ext>
            </a:extLst>
          </p:cNvPr>
          <p:cNvSpPr txBox="1"/>
          <p:nvPr/>
        </p:nvSpPr>
        <p:spPr>
          <a:xfrm>
            <a:off x="3868616" y="4495953"/>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78" name="Straight Arrow Connector 77">
            <a:extLst>
              <a:ext uri="{FF2B5EF4-FFF2-40B4-BE49-F238E27FC236}">
                <a16:creationId xmlns:a16="http://schemas.microsoft.com/office/drawing/2014/main" id="{6DEA2E4D-181C-40CD-8029-9CDEB29E0B0B}"/>
              </a:ext>
            </a:extLst>
          </p:cNvPr>
          <p:cNvCxnSpPr>
            <a:cxnSpLocks/>
          </p:cNvCxnSpPr>
          <p:nvPr/>
        </p:nvCxnSpPr>
        <p:spPr>
          <a:xfrm>
            <a:off x="3881225" y="4804102"/>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Diagonal Corners Rounded 31">
            <a:extLst>
              <a:ext uri="{FF2B5EF4-FFF2-40B4-BE49-F238E27FC236}">
                <a16:creationId xmlns:a16="http://schemas.microsoft.com/office/drawing/2014/main" id="{00DBCCE5-E884-4E7F-9759-E63A3735E1E7}"/>
              </a:ext>
            </a:extLst>
          </p:cNvPr>
          <p:cNvSpPr/>
          <p:nvPr/>
        </p:nvSpPr>
        <p:spPr>
          <a:xfrm>
            <a:off x="8468752" y="367723"/>
            <a:ext cx="3334044"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b="1" err="1">
                <a:solidFill>
                  <a:srgbClr val="00B050"/>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
        <p:nvSpPr>
          <p:cNvPr id="31" name="Rectangle: Diagonal Corners Rounded 30">
            <a:extLst>
              <a:ext uri="{FF2B5EF4-FFF2-40B4-BE49-F238E27FC236}">
                <a16:creationId xmlns:a16="http://schemas.microsoft.com/office/drawing/2014/main" id="{502A0A84-9FDC-4D9E-AFA3-33DFFDC87B4B}"/>
              </a:ext>
            </a:extLst>
          </p:cNvPr>
          <p:cNvSpPr/>
          <p:nvPr/>
        </p:nvSpPr>
        <p:spPr>
          <a:xfrm>
            <a:off x="8243627" y="3744450"/>
            <a:ext cx="1949307" cy="923533"/>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100">
                <a:solidFill>
                  <a:schemeClr val="tx1"/>
                </a:solidFill>
                <a:sym typeface="Wingdings" panose="05000000000000000000" pitchFamily="2" charset="2"/>
              </a:rPr>
              <a:t> </a:t>
            </a:r>
            <a:r>
              <a:rPr lang="en-US" sz="1100">
                <a:solidFill>
                  <a:schemeClr val="tx1"/>
                </a:solidFill>
                <a:sym typeface="Wingdings" panose="05000000000000000000" pitchFamily="2" charset="2"/>
              </a:rPr>
              <a:t>categoryU</a:t>
            </a:r>
            <a:r>
              <a:rPr lang="en-US" sz="1100">
                <a:solidFill>
                  <a:schemeClr val="tx1"/>
                </a:solidFill>
              </a:rPr>
              <a:t>pdateArray </a:t>
            </a:r>
            <a:r>
              <a:rPr lang="en-US" sz="1100" err="1">
                <a:solidFill>
                  <a:schemeClr val="tx1"/>
                </a:solidFill>
              </a:rPr>
              <a:t>contiene</a:t>
            </a:r>
            <a:r>
              <a:rPr lang="en-US" sz="1100">
                <a:solidFill>
                  <a:schemeClr val="tx1"/>
                </a:solidFill>
              </a:rPr>
              <a:t> </a:t>
            </a:r>
            <a:r>
              <a:rPr lang="en-US" sz="1100" err="1">
                <a:solidFill>
                  <a:schemeClr val="tx1"/>
                </a:solidFill>
              </a:rPr>
              <a:t>tutte</a:t>
            </a:r>
            <a:r>
              <a:rPr lang="en-US" sz="1100">
                <a:solidFill>
                  <a:schemeClr val="tx1"/>
                </a:solidFill>
              </a:rPr>
              <a:t> le </a:t>
            </a:r>
            <a:r>
              <a:rPr lang="en-US" sz="1100" err="1">
                <a:solidFill>
                  <a:schemeClr val="tx1"/>
                </a:solidFill>
              </a:rPr>
              <a:t>categorie</a:t>
            </a:r>
            <a:r>
              <a:rPr lang="en-US" sz="1100">
                <a:solidFill>
                  <a:schemeClr val="tx1"/>
                </a:solidFill>
              </a:rPr>
              <a:t> </a:t>
            </a:r>
            <a:r>
              <a:rPr lang="en-US" sz="1100" err="1">
                <a:solidFill>
                  <a:schemeClr val="tx1"/>
                </a:solidFill>
              </a:rPr>
              <a:t>che</a:t>
            </a:r>
            <a:r>
              <a:rPr lang="en-US" sz="1100">
                <a:solidFill>
                  <a:schemeClr val="tx1"/>
                </a:solidFill>
              </a:rPr>
              <a:t> </a:t>
            </a:r>
            <a:r>
              <a:rPr lang="en-US" sz="1100" err="1">
                <a:solidFill>
                  <a:schemeClr val="tx1"/>
                </a:solidFill>
              </a:rPr>
              <a:t>vanno</a:t>
            </a:r>
            <a:r>
              <a:rPr lang="en-US" sz="1100">
                <a:solidFill>
                  <a:schemeClr val="tx1"/>
                </a:solidFill>
              </a:rPr>
              <a:t> </a:t>
            </a:r>
            <a:r>
              <a:rPr lang="en-US" sz="1100" err="1">
                <a:solidFill>
                  <a:schemeClr val="tx1"/>
                </a:solidFill>
              </a:rPr>
              <a:t>aggiornate</a:t>
            </a:r>
            <a:r>
              <a:rPr lang="en-US" sz="1100">
                <a:solidFill>
                  <a:schemeClr val="tx1"/>
                </a:solidFill>
              </a:rPr>
              <a:t> a </a:t>
            </a:r>
            <a:r>
              <a:rPr lang="en-US" sz="1100" err="1">
                <a:solidFill>
                  <a:schemeClr val="tx1"/>
                </a:solidFill>
              </a:rPr>
              <a:t>seguito</a:t>
            </a:r>
            <a:r>
              <a:rPr lang="en-US" sz="1100">
                <a:solidFill>
                  <a:schemeClr val="tx1"/>
                </a:solidFill>
              </a:rPr>
              <a:t> di una o </a:t>
            </a:r>
            <a:r>
              <a:rPr lang="en-US" sz="1100" err="1">
                <a:solidFill>
                  <a:schemeClr val="tx1"/>
                </a:solidFill>
              </a:rPr>
              <a:t>più</a:t>
            </a:r>
            <a:r>
              <a:rPr lang="en-US" sz="1100">
                <a:solidFill>
                  <a:schemeClr val="tx1"/>
                </a:solidFill>
              </a:rPr>
              <a:t> </a:t>
            </a:r>
            <a:r>
              <a:rPr lang="en-US" sz="1100" err="1">
                <a:solidFill>
                  <a:schemeClr val="tx1"/>
                </a:solidFill>
              </a:rPr>
              <a:t>modifiche</a:t>
            </a:r>
            <a:r>
              <a:rPr lang="en-US" sz="1100">
                <a:solidFill>
                  <a:schemeClr val="tx1"/>
                </a:solidFill>
              </a:rPr>
              <a:t> in locale</a:t>
            </a:r>
          </a:p>
        </p:txBody>
      </p:sp>
      <p:sp>
        <p:nvSpPr>
          <p:cNvPr id="34" name="Rectangle: Diagonal Corners Rounded 33">
            <a:extLst>
              <a:ext uri="{FF2B5EF4-FFF2-40B4-BE49-F238E27FC236}">
                <a16:creationId xmlns:a16="http://schemas.microsoft.com/office/drawing/2014/main" id="{3F03A9AC-04A0-4816-A1EA-0F9E4994BC8A}"/>
              </a:ext>
            </a:extLst>
          </p:cNvPr>
          <p:cNvSpPr/>
          <p:nvPr/>
        </p:nvSpPr>
        <p:spPr>
          <a:xfrm>
            <a:off x="8857657" y="5614459"/>
            <a:ext cx="2945139" cy="855752"/>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Dopo il refresh successivo al salvataggio, viene invocato il metodo show() di AfterUpdateModal</a:t>
            </a:r>
            <a:endParaRPr lang="en-US" sz="1400">
              <a:solidFill>
                <a:schemeClr val="tx1"/>
              </a:solidFill>
            </a:endParaRPr>
          </a:p>
        </p:txBody>
      </p:sp>
    </p:spTree>
    <p:extLst>
      <p:ext uri="{BB962C8B-B14F-4D97-AF65-F5344CB8AC3E}">
        <p14:creationId xmlns:p14="http://schemas.microsoft.com/office/powerpoint/2010/main" val="297275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dati (comuni alla versione HTML)</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a:t>
            </a:r>
            <a:r>
              <a:rPr lang="it-IT" sz="1600" b="1">
                <a:solidFill>
                  <a:srgbClr val="FF0000"/>
                </a:solidFill>
              </a:rPr>
              <a:t>utente</a:t>
            </a:r>
            <a:r>
              <a:rPr lang="it-IT" sz="1600"/>
              <a:t> (ad esempio il curatore di un catalogo online di immagini) di gestire una tassonomia di classificazione utile per etichettare immagini allo scopo di consentire la ricerca in base alla </a:t>
            </a:r>
            <a:r>
              <a:rPr lang="it-IT" sz="1600" b="1">
                <a:solidFill>
                  <a:srgbClr val="FF0000"/>
                </a:solidFill>
              </a:rPr>
              <a:t>categoria</a:t>
            </a:r>
            <a:r>
              <a:rPr lang="it-IT" sz="1600"/>
              <a:t>. Dopo il login, l’utente accede a una pagina HOME in cui compare un albero gerarchico di categorie. Le categorie non dipendono dall’utente e sono in comune tra tutti gli utenti. Le categorie hanno </a:t>
            </a:r>
            <a:r>
              <a:rPr lang="it-IT" sz="1600" b="1">
                <a:solidFill>
                  <a:srgbClr val="00B050"/>
                </a:solidFill>
              </a:rPr>
              <a:t>nomi</a:t>
            </a:r>
            <a:r>
              <a:rPr lang="it-IT" sz="1600"/>
              <a:t> distinti. L’utente può inserire una nuova categoria nell’albero. Per fare ciò usa una </a:t>
            </a:r>
            <a:r>
              <a:rPr lang="it-IT" sz="1600" err="1"/>
              <a:t>form</a:t>
            </a:r>
            <a:r>
              <a:rPr lang="it-IT" sz="1600"/>
              <a:t> nella pagina HOME in cui specifica il nome della nuova categoria e sceglie la categoria padre. L’invio della nuova categoria comporta l’aggiornamento dell’albero: la nuova categoria </a:t>
            </a:r>
            <a:r>
              <a:rPr lang="it-IT" sz="1600" b="1">
                <a:solidFill>
                  <a:srgbClr val="366092"/>
                </a:solidFill>
              </a:rPr>
              <a:t>è appesa alla categoria padre </a:t>
            </a:r>
            <a:r>
              <a:rPr lang="it-IT" sz="1600"/>
              <a:t>come ultimo </a:t>
            </a:r>
            <a:r>
              <a:rPr lang="it-IT" sz="1600" err="1"/>
              <a:t>sottoelemento</a:t>
            </a:r>
            <a:r>
              <a:rPr lang="it-IT" sz="1600"/>
              <a:t>. Alla nuova categoria viene assegnato un </a:t>
            </a:r>
            <a:r>
              <a:rPr lang="it-IT" sz="1600" b="1">
                <a:solidFill>
                  <a:srgbClr val="00B050"/>
                </a:solidFill>
              </a:rPr>
              <a:t>codice numerico </a:t>
            </a:r>
            <a:r>
              <a:rPr lang="it-IT" sz="160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err="1">
                <a:solidFill>
                  <a:srgbClr val="FF0000"/>
                </a:solidFill>
              </a:rPr>
              <a:t>Entities</a:t>
            </a:r>
            <a:r>
              <a:rPr lang="es-419" sz="1600" b="1"/>
              <a:t>, </a:t>
            </a:r>
            <a:r>
              <a:rPr lang="es-419" sz="1600" b="1" err="1">
                <a:solidFill>
                  <a:srgbClr val="00B050"/>
                </a:solidFill>
              </a:rPr>
              <a:t>attributes</a:t>
            </a:r>
            <a:r>
              <a:rPr lang="es-419" sz="1600" b="1"/>
              <a:t>, </a:t>
            </a:r>
            <a:r>
              <a:rPr lang="es-419" sz="1600" b="1" err="1">
                <a:solidFill>
                  <a:srgbClr val="366092"/>
                </a:solidFill>
              </a:rPr>
              <a:t>relationships</a:t>
            </a:r>
            <a:endParaRPr lang="es-419" sz="1600" b="1">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aggiunta categoria</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001037" y="1589687"/>
            <a:ext cx="1225542" cy="52265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NewCategory</a:t>
            </a:r>
            <a:endParaRPr lang="es-419" sz="1400" b="1">
              <a:solidFill>
                <a:schemeClr val="dk1"/>
              </a:solidFill>
              <a:latin typeface="Calibri"/>
              <a:ea typeface="Calibri"/>
              <a:cs typeface="Calibri"/>
              <a:sym typeface="Calibri"/>
            </a:endParaRPr>
          </a:p>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Form</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1613808" y="2112343"/>
            <a:ext cx="0" cy="351473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24417" y="3695058"/>
            <a:ext cx="2982694" cy="24852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a:off x="1719056" y="3130083"/>
            <a:ext cx="20065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927383" y="262311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1680147" y="2505944"/>
            <a:ext cx="1307529" cy="62413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AJAX 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CreateCategory</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it-IT" sz="1200">
                <a:solidFill>
                  <a:schemeClr val="dk1"/>
                </a:solidFill>
                <a:latin typeface="Calibri"/>
                <a:ea typeface="Calibri"/>
                <a:cs typeface="Calibri"/>
                <a:sym typeface="Calibri"/>
              </a:rPr>
              <a:t>name, </a:t>
            </a:r>
            <a:r>
              <a:rPr lang="it-IT" sz="1200" err="1">
                <a:solidFill>
                  <a:schemeClr val="dk1"/>
                </a:solidFill>
                <a:latin typeface="Calibri"/>
                <a:ea typeface="Calibri"/>
                <a:cs typeface="Calibri"/>
                <a:sym typeface="Calibri"/>
              </a:rPr>
              <a:t>fatherId</a:t>
            </a:r>
            <a:endParaRPr sz="120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838200" y="2618821"/>
            <a:ext cx="666012" cy="618898"/>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submit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sp>
        <p:nvSpPr>
          <p:cNvPr id="50" name="Google Shape;150;p28">
            <a:extLst>
              <a:ext uri="{FF2B5EF4-FFF2-40B4-BE49-F238E27FC236}">
                <a16:creationId xmlns:a16="http://schemas.microsoft.com/office/drawing/2014/main" id="{8DBC52D7-F91F-422A-9510-68C32745A07D}"/>
              </a:ext>
            </a:extLst>
          </p:cNvPr>
          <p:cNvSpPr/>
          <p:nvPr/>
        </p:nvSpPr>
        <p:spPr>
          <a:xfrm>
            <a:off x="3132336" y="166511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GetCategories</a:t>
            </a:r>
            <a:endParaRPr sz="1800" b="1">
              <a:solidFill>
                <a:schemeClr val="dk1"/>
              </a:solidFill>
              <a:latin typeface="Calibri"/>
              <a:ea typeface="Calibri"/>
              <a:cs typeface="Calibri"/>
              <a:sym typeface="Calibri"/>
            </a:endParaRPr>
          </a:p>
        </p:txBody>
      </p:sp>
      <p:cxnSp>
        <p:nvCxnSpPr>
          <p:cNvPr id="51" name="Straight Connector 50">
            <a:extLst>
              <a:ext uri="{FF2B5EF4-FFF2-40B4-BE49-F238E27FC236}">
                <a16:creationId xmlns:a16="http://schemas.microsoft.com/office/drawing/2014/main" id="{F470EB9C-73E5-4A77-8948-98B9D071302D}"/>
              </a:ext>
            </a:extLst>
          </p:cNvPr>
          <p:cNvCxnSpPr>
            <a:cxnSpLocks/>
          </p:cNvCxnSpPr>
          <p:nvPr/>
        </p:nvCxnSpPr>
        <p:spPr>
          <a:xfrm>
            <a:off x="3813299" y="2160337"/>
            <a:ext cx="0" cy="346674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8" name="Google Shape;150;p28">
            <a:extLst>
              <a:ext uri="{FF2B5EF4-FFF2-40B4-BE49-F238E27FC236}">
                <a16:creationId xmlns:a16="http://schemas.microsoft.com/office/drawing/2014/main" id="{40DD114A-78C7-476A-9CBA-B219FD805CD0}"/>
              </a:ext>
            </a:extLst>
          </p:cNvPr>
          <p:cNvSpPr/>
          <p:nvPr/>
        </p:nvSpPr>
        <p:spPr>
          <a:xfrm>
            <a:off x="5396156" y="1667461"/>
            <a:ext cx="1358063" cy="435726"/>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CategoriesDAO</a:t>
            </a:r>
            <a:endParaRPr sz="1800" b="1">
              <a:solidFill>
                <a:schemeClr val="dk1"/>
              </a:solidFill>
              <a:latin typeface="Calibri"/>
              <a:ea typeface="Calibri"/>
              <a:cs typeface="Calibri"/>
              <a:sym typeface="Calibri"/>
            </a:endParaRPr>
          </a:p>
        </p:txBody>
      </p:sp>
      <p:cxnSp>
        <p:nvCxnSpPr>
          <p:cNvPr id="55" name="Straight Connector 54">
            <a:extLst>
              <a:ext uri="{FF2B5EF4-FFF2-40B4-BE49-F238E27FC236}">
                <a16:creationId xmlns:a16="http://schemas.microsoft.com/office/drawing/2014/main" id="{7003B71A-8550-4F90-A798-8237CF44C230}"/>
              </a:ext>
            </a:extLst>
          </p:cNvPr>
          <p:cNvCxnSpPr>
            <a:cxnSpLocks/>
          </p:cNvCxnSpPr>
          <p:nvPr/>
        </p:nvCxnSpPr>
        <p:spPr>
          <a:xfrm>
            <a:off x="6065378" y="2160336"/>
            <a:ext cx="0" cy="346674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56" name="Google Shape;150;p28">
            <a:extLst>
              <a:ext uri="{FF2B5EF4-FFF2-40B4-BE49-F238E27FC236}">
                <a16:creationId xmlns:a16="http://schemas.microsoft.com/office/drawing/2014/main" id="{3873C25C-D997-4C6D-A3DC-58565D32D526}"/>
              </a:ext>
            </a:extLst>
          </p:cNvPr>
          <p:cNvSpPr/>
          <p:nvPr/>
        </p:nvSpPr>
        <p:spPr>
          <a:xfrm rot="16200000">
            <a:off x="3502971" y="3171532"/>
            <a:ext cx="624138" cy="178891"/>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Straight Arrow Connector 57">
            <a:extLst>
              <a:ext uri="{FF2B5EF4-FFF2-40B4-BE49-F238E27FC236}">
                <a16:creationId xmlns:a16="http://schemas.microsoft.com/office/drawing/2014/main" id="{6C68E961-21C8-475D-BEA0-0E6EB7CDDAB6}"/>
              </a:ext>
            </a:extLst>
          </p:cNvPr>
          <p:cNvCxnSpPr>
            <a:cxnSpLocks/>
          </p:cNvCxnSpPr>
          <p:nvPr/>
        </p:nvCxnSpPr>
        <p:spPr>
          <a:xfrm>
            <a:off x="3904481" y="3442153"/>
            <a:ext cx="2071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9" name="Google Shape;225;p34">
            <a:extLst>
              <a:ext uri="{FF2B5EF4-FFF2-40B4-BE49-F238E27FC236}">
                <a16:creationId xmlns:a16="http://schemas.microsoft.com/office/drawing/2014/main" id="{3E6F5E06-06B8-4780-9448-7FD59DA8DD3C}"/>
              </a:ext>
            </a:extLst>
          </p:cNvPr>
          <p:cNvSpPr txBox="1"/>
          <p:nvPr/>
        </p:nvSpPr>
        <p:spPr>
          <a:xfrm>
            <a:off x="3890360" y="2963636"/>
            <a:ext cx="1307529" cy="41970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200" err="1">
                <a:latin typeface="Calibri"/>
                <a:ea typeface="Calibri"/>
                <a:cs typeface="Calibri"/>
                <a:sym typeface="Calibri"/>
              </a:rPr>
              <a:t>createCategory</a:t>
            </a:r>
            <a:endParaRPr lang="es-419" sz="120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419" sz="1200">
                <a:latin typeface="Calibri"/>
                <a:ea typeface="Calibri"/>
                <a:cs typeface="Calibri"/>
                <a:sym typeface="Calibri"/>
              </a:rPr>
              <a:t>(</a:t>
            </a:r>
            <a:r>
              <a:rPr lang="es-419" sz="1200" err="1">
                <a:latin typeface="Calibri"/>
                <a:ea typeface="Calibri"/>
                <a:cs typeface="Calibri"/>
                <a:sym typeface="Calibri"/>
              </a:rPr>
              <a:t>name</a:t>
            </a:r>
            <a:r>
              <a:rPr lang="es-419" sz="1200">
                <a:latin typeface="Calibri"/>
                <a:ea typeface="Calibri"/>
                <a:cs typeface="Calibri"/>
                <a:sym typeface="Calibri"/>
              </a:rPr>
              <a:t>, </a:t>
            </a:r>
            <a:r>
              <a:rPr lang="es-419" sz="1200" err="1">
                <a:latin typeface="Calibri"/>
                <a:ea typeface="Calibri"/>
                <a:cs typeface="Calibri"/>
                <a:sym typeface="Calibri"/>
              </a:rPr>
              <a:t>fatherId</a:t>
            </a:r>
            <a:r>
              <a:rPr lang="es-419" sz="1200">
                <a:latin typeface="Calibri"/>
                <a:ea typeface="Calibri"/>
                <a:cs typeface="Calibri"/>
                <a:sym typeface="Calibri"/>
              </a:rPr>
              <a:t>)</a:t>
            </a:r>
          </a:p>
        </p:txBody>
      </p:sp>
      <p:sp>
        <p:nvSpPr>
          <p:cNvPr id="62" name="Google Shape;150;p28">
            <a:extLst>
              <a:ext uri="{FF2B5EF4-FFF2-40B4-BE49-F238E27FC236}">
                <a16:creationId xmlns:a16="http://schemas.microsoft.com/office/drawing/2014/main" id="{C79E9489-38F1-4168-9CB3-97624527D0BC}"/>
              </a:ext>
            </a:extLst>
          </p:cNvPr>
          <p:cNvSpPr/>
          <p:nvPr/>
        </p:nvSpPr>
        <p:spPr>
          <a:xfrm rot="16200000">
            <a:off x="5719689" y="3517222"/>
            <a:ext cx="690167" cy="17767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150;p28">
            <a:extLst>
              <a:ext uri="{FF2B5EF4-FFF2-40B4-BE49-F238E27FC236}">
                <a16:creationId xmlns:a16="http://schemas.microsoft.com/office/drawing/2014/main" id="{B8CB6208-07BB-46CD-B730-43CAB8C8DC23}"/>
              </a:ext>
            </a:extLst>
          </p:cNvPr>
          <p:cNvSpPr/>
          <p:nvPr/>
        </p:nvSpPr>
        <p:spPr>
          <a:xfrm>
            <a:off x="7593890" y="1612838"/>
            <a:ext cx="1225542" cy="53958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Page </a:t>
            </a:r>
            <a:r>
              <a:rPr lang="es-419" sz="1400" b="1" err="1">
                <a:solidFill>
                  <a:schemeClr val="dk1"/>
                </a:solidFill>
                <a:latin typeface="Calibri"/>
                <a:ea typeface="Calibri"/>
                <a:cs typeface="Calibri"/>
                <a:sym typeface="Calibri"/>
              </a:rPr>
              <a:t>Orchestrator</a:t>
            </a:r>
            <a:endParaRPr sz="1800" b="1">
              <a:solidFill>
                <a:schemeClr val="dk1"/>
              </a:solidFill>
              <a:latin typeface="Calibri"/>
              <a:ea typeface="Calibri"/>
              <a:cs typeface="Calibri"/>
              <a:sym typeface="Calibri"/>
            </a:endParaRPr>
          </a:p>
        </p:txBody>
      </p:sp>
      <p:sp>
        <p:nvSpPr>
          <p:cNvPr id="69" name="Google Shape;150;p28">
            <a:extLst>
              <a:ext uri="{FF2B5EF4-FFF2-40B4-BE49-F238E27FC236}">
                <a16:creationId xmlns:a16="http://schemas.microsoft.com/office/drawing/2014/main" id="{0816D4E4-1100-4A04-B10E-69F8E85D41B2}"/>
              </a:ext>
            </a:extLst>
          </p:cNvPr>
          <p:cNvSpPr/>
          <p:nvPr/>
        </p:nvSpPr>
        <p:spPr>
          <a:xfrm>
            <a:off x="9677621" y="1665111"/>
            <a:ext cx="1225542" cy="435726"/>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a:t>
            </a:r>
            <a:endParaRPr sz="1800" b="1">
              <a:solidFill>
                <a:schemeClr val="dk1"/>
              </a:solidFill>
              <a:latin typeface="Calibri"/>
              <a:ea typeface="Calibri"/>
              <a:cs typeface="Calibri"/>
              <a:sym typeface="Calibri"/>
            </a:endParaRPr>
          </a:p>
        </p:txBody>
      </p:sp>
      <p:cxnSp>
        <p:nvCxnSpPr>
          <p:cNvPr id="71" name="Straight Connector 70">
            <a:extLst>
              <a:ext uri="{FF2B5EF4-FFF2-40B4-BE49-F238E27FC236}">
                <a16:creationId xmlns:a16="http://schemas.microsoft.com/office/drawing/2014/main" id="{E52E3C59-BF54-4A81-A6AC-5130A7953425}"/>
              </a:ext>
            </a:extLst>
          </p:cNvPr>
          <p:cNvCxnSpPr>
            <a:cxnSpLocks/>
          </p:cNvCxnSpPr>
          <p:nvPr/>
        </p:nvCxnSpPr>
        <p:spPr>
          <a:xfrm>
            <a:off x="8226887" y="2126035"/>
            <a:ext cx="0" cy="3501042"/>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05337D-C76B-4EEA-88D2-BC62A89795E7}"/>
              </a:ext>
            </a:extLst>
          </p:cNvPr>
          <p:cNvCxnSpPr>
            <a:cxnSpLocks/>
          </p:cNvCxnSpPr>
          <p:nvPr/>
        </p:nvCxnSpPr>
        <p:spPr>
          <a:xfrm>
            <a:off x="10321675" y="2140336"/>
            <a:ext cx="0" cy="3486741"/>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536E22-F0EF-429B-8178-DD536EF54D11}"/>
              </a:ext>
            </a:extLst>
          </p:cNvPr>
          <p:cNvCxnSpPr>
            <a:cxnSpLocks/>
          </p:cNvCxnSpPr>
          <p:nvPr/>
        </p:nvCxnSpPr>
        <p:spPr>
          <a:xfrm flipH="1">
            <a:off x="1719056" y="3844249"/>
            <a:ext cx="4210765" cy="0"/>
          </a:xfrm>
          <a:prstGeom prst="straightConnector1">
            <a:avLst/>
          </a:prstGeom>
          <a:ln w="381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Google Shape;225;p34">
            <a:extLst>
              <a:ext uri="{FF2B5EF4-FFF2-40B4-BE49-F238E27FC236}">
                <a16:creationId xmlns:a16="http://schemas.microsoft.com/office/drawing/2014/main" id="{60125BE4-697A-4272-A1ED-5DBE16C90CE1}"/>
              </a:ext>
            </a:extLst>
          </p:cNvPr>
          <p:cNvSpPr txBox="1"/>
          <p:nvPr/>
        </p:nvSpPr>
        <p:spPr>
          <a:xfrm>
            <a:off x="4996483" y="3555609"/>
            <a:ext cx="986696" cy="16566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endParaRPr sz="1200">
              <a:solidFill>
                <a:schemeClr val="dk1"/>
              </a:solidFill>
              <a:latin typeface="Calibri"/>
              <a:ea typeface="Calibri"/>
              <a:cs typeface="Calibri"/>
              <a:sym typeface="Calibri"/>
            </a:endParaRPr>
          </a:p>
        </p:txBody>
      </p:sp>
      <p:sp>
        <p:nvSpPr>
          <p:cNvPr id="77" name="Google Shape;150;p28">
            <a:extLst>
              <a:ext uri="{FF2B5EF4-FFF2-40B4-BE49-F238E27FC236}">
                <a16:creationId xmlns:a16="http://schemas.microsoft.com/office/drawing/2014/main" id="{E3A90AB8-7F00-4ABF-9C21-9B9570BF9FC3}"/>
              </a:ext>
            </a:extLst>
          </p:cNvPr>
          <p:cNvSpPr/>
          <p:nvPr/>
        </p:nvSpPr>
        <p:spPr>
          <a:xfrm rot="16200000">
            <a:off x="7639757" y="4626452"/>
            <a:ext cx="1195771" cy="176513"/>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225;p34">
            <a:extLst>
              <a:ext uri="{FF2B5EF4-FFF2-40B4-BE49-F238E27FC236}">
                <a16:creationId xmlns:a16="http://schemas.microsoft.com/office/drawing/2014/main" id="{1DD8FED4-AB4D-4181-8E23-6F7461B61F01}"/>
              </a:ext>
            </a:extLst>
          </p:cNvPr>
          <p:cNvSpPr txBox="1"/>
          <p:nvPr/>
        </p:nvSpPr>
        <p:spPr>
          <a:xfrm>
            <a:off x="1684420" y="4318195"/>
            <a:ext cx="1490676"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[status </a:t>
            </a:r>
            <a:r>
              <a:rPr lang="es-419" sz="1200" err="1">
                <a:solidFill>
                  <a:schemeClr val="dk1"/>
                </a:solidFill>
                <a:latin typeface="Calibri"/>
                <a:ea typeface="Calibri"/>
                <a:cs typeface="Calibri"/>
                <a:sym typeface="Calibri"/>
              </a:rPr>
              <a:t>code</a:t>
            </a:r>
            <a:r>
              <a:rPr lang="es-419" sz="1200">
                <a:solidFill>
                  <a:schemeClr val="dk1"/>
                </a:solidFill>
                <a:latin typeface="Calibri"/>
                <a:ea typeface="Calibri"/>
                <a:cs typeface="Calibri"/>
                <a:sym typeface="Calibri"/>
              </a:rPr>
              <a:t> == 200]</a:t>
            </a:r>
          </a:p>
          <a:p>
            <a:pPr marL="0" marR="0" lvl="0" indent="0" rtl="0">
              <a:spcBef>
                <a:spcPts val="0"/>
              </a:spcBef>
              <a:spcAft>
                <a:spcPts val="0"/>
              </a:spcAft>
              <a:buNone/>
            </a:pPr>
            <a:r>
              <a:rPr lang="es-419" sz="1200" b="1" err="1">
                <a:solidFill>
                  <a:srgbClr val="00B050"/>
                </a:solidFill>
                <a:latin typeface="Calibri"/>
                <a:ea typeface="Calibri"/>
                <a:cs typeface="Calibri"/>
                <a:sym typeface="Calibri"/>
              </a:rPr>
              <a:t>refresh</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81" name="Straight Arrow Connector 80">
            <a:extLst>
              <a:ext uri="{FF2B5EF4-FFF2-40B4-BE49-F238E27FC236}">
                <a16:creationId xmlns:a16="http://schemas.microsoft.com/office/drawing/2014/main" id="{FF835A9F-71B6-4463-B927-B23D66EE4697}"/>
              </a:ext>
            </a:extLst>
          </p:cNvPr>
          <p:cNvCxnSpPr>
            <a:cxnSpLocks/>
          </p:cNvCxnSpPr>
          <p:nvPr/>
        </p:nvCxnSpPr>
        <p:spPr>
          <a:xfrm>
            <a:off x="1728587" y="4769712"/>
            <a:ext cx="64207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9" name="Google Shape;150;p28">
            <a:extLst>
              <a:ext uri="{FF2B5EF4-FFF2-40B4-BE49-F238E27FC236}">
                <a16:creationId xmlns:a16="http://schemas.microsoft.com/office/drawing/2014/main" id="{137B9574-33B1-4BEE-BF8D-24D5D07AFFE8}"/>
              </a:ext>
            </a:extLst>
          </p:cNvPr>
          <p:cNvSpPr/>
          <p:nvPr/>
        </p:nvSpPr>
        <p:spPr>
          <a:xfrm rot="16200000">
            <a:off x="10100377" y="5007170"/>
            <a:ext cx="432680" cy="17431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225;p34">
            <a:extLst>
              <a:ext uri="{FF2B5EF4-FFF2-40B4-BE49-F238E27FC236}">
                <a16:creationId xmlns:a16="http://schemas.microsoft.com/office/drawing/2014/main" id="{83E04423-AE73-407E-8356-4B3B1EB2C0EA}"/>
              </a:ext>
            </a:extLst>
          </p:cNvPr>
          <p:cNvSpPr txBox="1"/>
          <p:nvPr/>
        </p:nvSpPr>
        <p:spPr>
          <a:xfrm>
            <a:off x="8312163" y="4730115"/>
            <a:ext cx="1490676" cy="3081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cxnSp>
        <p:nvCxnSpPr>
          <p:cNvPr id="91" name="Straight Arrow Connector 90">
            <a:extLst>
              <a:ext uri="{FF2B5EF4-FFF2-40B4-BE49-F238E27FC236}">
                <a16:creationId xmlns:a16="http://schemas.microsoft.com/office/drawing/2014/main" id="{3C3F1E31-D359-44B1-95A2-217E807DA9B7}"/>
              </a:ext>
            </a:extLst>
          </p:cNvPr>
          <p:cNvCxnSpPr>
            <a:cxnSpLocks/>
          </p:cNvCxnSpPr>
          <p:nvPr/>
        </p:nvCxnSpPr>
        <p:spPr>
          <a:xfrm>
            <a:off x="8324772" y="5038264"/>
            <a:ext cx="190478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4" name="Rectangle: Diagonal Corners Rounded 93">
            <a:extLst>
              <a:ext uri="{FF2B5EF4-FFF2-40B4-BE49-F238E27FC236}">
                <a16:creationId xmlns:a16="http://schemas.microsoft.com/office/drawing/2014/main" id="{112AA209-D06D-4459-9DA2-25F4265C4748}"/>
              </a:ext>
            </a:extLst>
          </p:cNvPr>
          <p:cNvSpPr/>
          <p:nvPr/>
        </p:nvSpPr>
        <p:spPr>
          <a:xfrm>
            <a:off x="8454684" y="367723"/>
            <a:ext cx="3348112" cy="948769"/>
          </a:xfrm>
          <a:prstGeom prst="round2Diag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a:solidFill>
                  <a:schemeClr val="tx1"/>
                </a:solidFill>
                <a:sym typeface="Wingdings" panose="05000000000000000000" pitchFamily="2" charset="2"/>
              </a:rPr>
              <a:t> Le interazioni successive al </a:t>
            </a:r>
            <a:r>
              <a:rPr lang="it-IT" sz="1400" b="1" err="1">
                <a:solidFill>
                  <a:srgbClr val="00B050"/>
                </a:solidFill>
                <a:sym typeface="Wingdings" panose="05000000000000000000" pitchFamily="2" charset="2"/>
              </a:rPr>
              <a:t>refresh</a:t>
            </a:r>
            <a:r>
              <a:rPr lang="it-IT" sz="1400">
                <a:solidFill>
                  <a:schemeClr val="tx1"/>
                </a:solidFill>
                <a:sym typeface="Wingdings" panose="05000000000000000000" pitchFamily="2" charset="2"/>
              </a:rPr>
              <a:t> della home (indicate da «…») non sono riportate per brevità, ma sono presenti nella slide «Event: caricamento home»</a:t>
            </a:r>
            <a:endParaRPr lang="en-US" sz="1400">
              <a:solidFill>
                <a:schemeClr val="tx1"/>
              </a:solidFill>
            </a:endParaRPr>
          </a:p>
        </p:txBody>
      </p:sp>
    </p:spTree>
    <p:extLst>
      <p:ext uri="{BB962C8B-B14F-4D97-AF65-F5344CB8AC3E}">
        <p14:creationId xmlns:p14="http://schemas.microsoft.com/office/powerpoint/2010/main" val="23290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2226111" y="1676462"/>
            <a:ext cx="1225542" cy="444653"/>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home.html</a:t>
            </a:r>
            <a:endParaRPr sz="1800" b="1">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4329678" y="1676462"/>
            <a:ext cx="1225542" cy="450978"/>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Logout</a:t>
            </a:r>
            <a:endParaRPr sz="1800" b="1">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6465520" y="1676462"/>
            <a:ext cx="1225542" cy="461289"/>
          </a:xfrm>
          <a:prstGeom prst="rect">
            <a:avLst/>
          </a:prstGeom>
          <a:solidFill>
            <a:schemeClr val="accent1">
              <a:lumMod val="20000"/>
              <a:lumOff val="80000"/>
            </a:schemeClr>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err="1">
                <a:solidFill>
                  <a:schemeClr val="dk1"/>
                </a:solidFill>
                <a:latin typeface="Calibri"/>
                <a:ea typeface="Calibri"/>
                <a:cs typeface="Calibri"/>
                <a:sym typeface="Calibri"/>
              </a:rPr>
              <a:t>Session</a:t>
            </a:r>
            <a:endParaRPr sz="1800" b="1">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8601362" y="1654558"/>
            <a:ext cx="1358063" cy="450978"/>
          </a:xfrm>
          <a:prstGeom prst="rect">
            <a:avLst/>
          </a:prstGeom>
          <a:no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a:solidFill>
                  <a:schemeClr val="dk1"/>
                </a:solidFill>
                <a:latin typeface="Calibri"/>
                <a:ea typeface="Calibri"/>
                <a:cs typeface="Calibri"/>
                <a:sym typeface="Calibri"/>
              </a:rPr>
              <a:t>Index.html</a:t>
            </a:r>
            <a:endParaRPr sz="1800" b="1">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a:off x="2838882" y="2121115"/>
            <a:ext cx="0" cy="32593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a:cxnSpLocks/>
          </p:cNvCxnSpPr>
          <p:nvPr/>
        </p:nvCxnSpPr>
        <p:spPr>
          <a:xfrm>
            <a:off x="4934619" y="2130820"/>
            <a:ext cx="16080" cy="3180445"/>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a:cxnSpLocks/>
          </p:cNvCxnSpPr>
          <p:nvPr/>
        </p:nvCxnSpPr>
        <p:spPr>
          <a:xfrm>
            <a:off x="7105974" y="2178434"/>
            <a:ext cx="0" cy="3203724"/>
          </a:xfrm>
          <a:prstGeom prst="line">
            <a:avLst/>
          </a:prstGeom>
          <a:ln w="28575">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a:cxnSpLocks/>
          </p:cNvCxnSpPr>
          <p:nvPr/>
        </p:nvCxnSpPr>
        <p:spPr>
          <a:xfrm>
            <a:off x="9294195" y="2105536"/>
            <a:ext cx="0" cy="3203724"/>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1968903" y="3148533"/>
            <a:ext cx="1749619" cy="2275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2165815" y="2682643"/>
            <a:ext cx="5641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Google Shape;225;p34">
            <a:extLst>
              <a:ext uri="{FF2B5EF4-FFF2-40B4-BE49-F238E27FC236}">
                <a16:creationId xmlns:a16="http://schemas.microsoft.com/office/drawing/2014/main" id="{DB4A59CF-B885-4504-AE09-14A6AEECADD5}"/>
              </a:ext>
            </a:extLst>
          </p:cNvPr>
          <p:cNvSpPr txBox="1"/>
          <p:nvPr/>
        </p:nvSpPr>
        <p:spPr>
          <a:xfrm>
            <a:off x="2076632" y="2678351"/>
            <a:ext cx="666012" cy="664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click</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logout</a:t>
            </a:r>
            <a:endParaRPr lang="es-419" sz="1200">
              <a:solidFill>
                <a:schemeClr val="dk1"/>
              </a:solidFill>
              <a:latin typeface="Calibri"/>
              <a:ea typeface="Calibri"/>
              <a:cs typeface="Calibri"/>
              <a:sym typeface="Calibri"/>
            </a:endParaRPr>
          </a:p>
          <a:p>
            <a:pPr marL="0" marR="0" lvl="0" indent="0" rtl="0">
              <a:spcBef>
                <a:spcPts val="0"/>
              </a:spcBef>
              <a:spcAft>
                <a:spcPts val="0"/>
              </a:spcAft>
              <a:buNone/>
            </a:pPr>
            <a:r>
              <a:rPr lang="es-419" sz="1200" err="1">
                <a:solidFill>
                  <a:schemeClr val="dk1"/>
                </a:solidFill>
                <a:latin typeface="Calibri"/>
                <a:ea typeface="Calibri"/>
                <a:cs typeface="Calibri"/>
                <a:sym typeface="Calibri"/>
              </a:rPr>
              <a:t>button</a:t>
            </a:r>
            <a:endParaRPr sz="1200">
              <a:solidFill>
                <a:schemeClr val="dk1"/>
              </a:solidFill>
              <a:latin typeface="Calibri"/>
              <a:ea typeface="Calibri"/>
              <a:cs typeface="Calibri"/>
              <a:sym typeface="Calibri"/>
            </a:endParaRPr>
          </a:p>
        </p:txBody>
      </p:sp>
      <p:cxnSp>
        <p:nvCxnSpPr>
          <p:cNvPr id="73" name="Straight Arrow Connector 72">
            <a:extLst>
              <a:ext uri="{FF2B5EF4-FFF2-40B4-BE49-F238E27FC236}">
                <a16:creationId xmlns:a16="http://schemas.microsoft.com/office/drawing/2014/main" id="{14FA53BF-6D76-4F8F-9716-2EF8E31D7CA3}"/>
              </a:ext>
            </a:extLst>
          </p:cNvPr>
          <p:cNvCxnSpPr>
            <a:cxnSpLocks/>
          </p:cNvCxnSpPr>
          <p:nvPr/>
        </p:nvCxnSpPr>
        <p:spPr>
          <a:xfrm>
            <a:off x="2950643" y="3941103"/>
            <a:ext cx="18888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Google Shape;225;p34">
            <a:extLst>
              <a:ext uri="{FF2B5EF4-FFF2-40B4-BE49-F238E27FC236}">
                <a16:creationId xmlns:a16="http://schemas.microsoft.com/office/drawing/2014/main" id="{CDCCA420-4A70-41D5-9786-CB9AEFDDCC72}"/>
              </a:ext>
            </a:extLst>
          </p:cNvPr>
          <p:cNvSpPr txBox="1"/>
          <p:nvPr/>
        </p:nvSpPr>
        <p:spPr>
          <a:xfrm>
            <a:off x="2917956" y="3420843"/>
            <a:ext cx="712599" cy="43346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a:solidFill>
                  <a:schemeClr val="dk1"/>
                </a:solidFill>
                <a:latin typeface="Calibri"/>
                <a:ea typeface="Calibri"/>
                <a:cs typeface="Calibri"/>
                <a:sym typeface="Calibri"/>
              </a:rPr>
              <a:t>POST</a:t>
            </a:r>
          </a:p>
          <a:p>
            <a:pPr marL="0" marR="0" lvl="0" indent="0" rtl="0">
              <a:spcBef>
                <a:spcPts val="0"/>
              </a:spcBef>
              <a:spcAft>
                <a:spcPts val="0"/>
              </a:spcAft>
              <a:buNone/>
            </a:pPr>
            <a:r>
              <a:rPr lang="es-419" sz="1200">
                <a:solidFill>
                  <a:schemeClr val="dk1"/>
                </a:solidFill>
                <a:latin typeface="Calibri"/>
                <a:ea typeface="Calibri"/>
                <a:cs typeface="Calibri"/>
                <a:sym typeface="Calibri"/>
              </a:rPr>
              <a:t>/</a:t>
            </a:r>
            <a:r>
              <a:rPr lang="es-419" sz="1200" err="1">
                <a:solidFill>
                  <a:schemeClr val="dk1"/>
                </a:solidFill>
                <a:latin typeface="Calibri"/>
                <a:ea typeface="Calibri"/>
                <a:cs typeface="Calibri"/>
                <a:sym typeface="Calibri"/>
              </a:rPr>
              <a:t>Logout</a:t>
            </a:r>
            <a:endParaRPr sz="1200">
              <a:solidFill>
                <a:schemeClr val="dk1"/>
              </a:solidFill>
              <a:latin typeface="Calibri"/>
              <a:ea typeface="Calibri"/>
              <a:cs typeface="Calibri"/>
              <a:sym typeface="Calibri"/>
            </a:endParaRPr>
          </a:p>
        </p:txBody>
      </p:sp>
      <p:sp>
        <p:nvSpPr>
          <p:cNvPr id="58" name="Google Shape;150;p28">
            <a:extLst>
              <a:ext uri="{FF2B5EF4-FFF2-40B4-BE49-F238E27FC236}">
                <a16:creationId xmlns:a16="http://schemas.microsoft.com/office/drawing/2014/main" id="{A7706003-36ED-4B2A-875C-6595F5851C13}"/>
              </a:ext>
            </a:extLst>
          </p:cNvPr>
          <p:cNvSpPr/>
          <p:nvPr/>
        </p:nvSpPr>
        <p:spPr>
          <a:xfrm rot="16200000">
            <a:off x="4147663" y="4280165"/>
            <a:ext cx="1604202" cy="220448"/>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2" name="Straight Arrow Connector 61">
            <a:extLst>
              <a:ext uri="{FF2B5EF4-FFF2-40B4-BE49-F238E27FC236}">
                <a16:creationId xmlns:a16="http://schemas.microsoft.com/office/drawing/2014/main" id="{F460A197-0D62-4584-B841-CDC229C99F55}"/>
              </a:ext>
            </a:extLst>
          </p:cNvPr>
          <p:cNvCxnSpPr>
            <a:cxnSpLocks/>
          </p:cNvCxnSpPr>
          <p:nvPr/>
        </p:nvCxnSpPr>
        <p:spPr>
          <a:xfrm flipV="1">
            <a:off x="5047560" y="4294957"/>
            <a:ext cx="1950570" cy="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Google Shape;150;p28">
            <a:extLst>
              <a:ext uri="{FF2B5EF4-FFF2-40B4-BE49-F238E27FC236}">
                <a16:creationId xmlns:a16="http://schemas.microsoft.com/office/drawing/2014/main" id="{5B82EFFD-B34F-44DF-812C-1BA0B14E5A89}"/>
              </a:ext>
            </a:extLst>
          </p:cNvPr>
          <p:cNvSpPr/>
          <p:nvPr/>
        </p:nvSpPr>
        <p:spPr>
          <a:xfrm rot="16200000">
            <a:off x="6822745" y="4181178"/>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69" name="Straight Arrow Connector 68">
            <a:extLst>
              <a:ext uri="{FF2B5EF4-FFF2-40B4-BE49-F238E27FC236}">
                <a16:creationId xmlns:a16="http://schemas.microsoft.com/office/drawing/2014/main" id="{F9947C2D-D111-4119-846C-BBE71859848D}"/>
              </a:ext>
            </a:extLst>
          </p:cNvPr>
          <p:cNvCxnSpPr>
            <a:cxnSpLocks/>
            <a:endCxn id="71" idx="0"/>
          </p:cNvCxnSpPr>
          <p:nvPr/>
        </p:nvCxnSpPr>
        <p:spPr>
          <a:xfrm>
            <a:off x="5045778" y="4885713"/>
            <a:ext cx="4134640" cy="15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Google Shape;150;p28">
            <a:extLst>
              <a:ext uri="{FF2B5EF4-FFF2-40B4-BE49-F238E27FC236}">
                <a16:creationId xmlns:a16="http://schemas.microsoft.com/office/drawing/2014/main" id="{C6D5BCA7-926E-4CA3-BE62-99B8A7DF1822}"/>
              </a:ext>
            </a:extLst>
          </p:cNvPr>
          <p:cNvSpPr/>
          <p:nvPr/>
        </p:nvSpPr>
        <p:spPr>
          <a:xfrm rot="16200000">
            <a:off x="9005032" y="4787545"/>
            <a:ext cx="578327" cy="22755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225;p34">
            <a:extLst>
              <a:ext uri="{FF2B5EF4-FFF2-40B4-BE49-F238E27FC236}">
                <a16:creationId xmlns:a16="http://schemas.microsoft.com/office/drawing/2014/main" id="{CF6C904A-56EF-47C8-B933-F8211D399389}"/>
              </a:ext>
            </a:extLst>
          </p:cNvPr>
          <p:cNvSpPr txBox="1"/>
          <p:nvPr/>
        </p:nvSpPr>
        <p:spPr>
          <a:xfrm>
            <a:off x="5018653" y="4024222"/>
            <a:ext cx="993211"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invalidate</a:t>
            </a:r>
            <a:r>
              <a:rPr lang="es-419"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75" name="Google Shape;225;p34">
            <a:extLst>
              <a:ext uri="{FF2B5EF4-FFF2-40B4-BE49-F238E27FC236}">
                <a16:creationId xmlns:a16="http://schemas.microsoft.com/office/drawing/2014/main" id="{A74F9DEA-677C-4C36-8950-CCAA749C67F9}"/>
              </a:ext>
            </a:extLst>
          </p:cNvPr>
          <p:cNvSpPr txBox="1"/>
          <p:nvPr/>
        </p:nvSpPr>
        <p:spPr>
          <a:xfrm>
            <a:off x="5022434" y="4614978"/>
            <a:ext cx="855549" cy="27073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err="1">
                <a:solidFill>
                  <a:schemeClr val="dk1"/>
                </a:solidFill>
                <a:latin typeface="Calibri"/>
                <a:ea typeface="Calibri"/>
                <a:cs typeface="Calibri"/>
                <a:sym typeface="Calibri"/>
              </a:rPr>
              <a:t>redirect</a:t>
            </a: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428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e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a:xfrm>
            <a:off x="838198" y="1563284"/>
            <a:ext cx="5181600" cy="3731431"/>
          </a:xfrm>
        </p:spPr>
        <p:txBody>
          <a:bodyPr/>
          <a:lstStyle/>
          <a:p>
            <a:r>
              <a:rPr lang="it-IT" dirty="0"/>
              <a:t>Package </a:t>
            </a:r>
            <a:r>
              <a:rPr lang="it-IT" dirty="0" err="1"/>
              <a:t>Utils</a:t>
            </a:r>
            <a:endParaRPr lang="it-IT" dirty="0"/>
          </a:p>
          <a:p>
            <a:pPr lvl="1"/>
            <a:r>
              <a:rPr lang="it-IT" dirty="0" err="1"/>
              <a:t>ConnectionHandler</a:t>
            </a:r>
            <a:endParaRPr lang="it-IT" dirty="0"/>
          </a:p>
          <a:p>
            <a:pPr lvl="2"/>
            <a:r>
              <a:rPr lang="it-IT" dirty="0"/>
              <a:t>Si occupa di istanziare e chiudere </a:t>
            </a:r>
            <a:r>
              <a:rPr lang="it-IT"/>
              <a:t>la Connection</a:t>
            </a:r>
            <a:endParaRPr lang="it-IT" dirty="0"/>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a:xfrm>
            <a:off x="6172204" y="1563284"/>
            <a:ext cx="5181600" cy="3731431"/>
          </a:xfrm>
        </p:spPr>
        <p:txBody>
          <a:bodyPr/>
          <a:lstStyle/>
          <a:p>
            <a:r>
              <a:rPr lang="it-IT" dirty="0"/>
              <a:t>Package Filters</a:t>
            </a:r>
          </a:p>
          <a:p>
            <a:pPr lvl="1"/>
            <a:r>
              <a:rPr lang="it-IT" dirty="0" err="1"/>
              <a:t>LoginChecker</a:t>
            </a:r>
            <a:endParaRPr lang="it-IT" dirty="0"/>
          </a:p>
          <a:p>
            <a:pPr lvl="2"/>
            <a:r>
              <a:rPr lang="it-IT" dirty="0"/>
              <a:t>Classe u</a:t>
            </a:r>
            <a:r>
              <a:rPr lang="it-IT" sz="2000" dirty="0"/>
              <a:t>tilizzata ogni volta in cui un utente realizza un’azione nella pagina web (GET/POST), che si occupa di controllare la validità della sessione</a:t>
            </a:r>
            <a:endParaRPr lang="it-IT" dirty="0"/>
          </a:p>
        </p:txBody>
      </p:sp>
    </p:spTree>
    <p:extLst>
      <p:ext uri="{BB962C8B-B14F-4D97-AF65-F5344CB8AC3E}">
        <p14:creationId xmlns:p14="http://schemas.microsoft.com/office/powerpoint/2010/main" val="229635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un’unica pagina.</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spostamento di una categoria è realizzata mediante drag &amp; drop.</a:t>
            </a:r>
          </a:p>
          <a:p>
            <a:pPr algn="just">
              <a:lnSpc>
                <a:spcPct val="120000"/>
              </a:lnSpc>
            </a:pPr>
            <a:r>
              <a:rPr lang="it-IT" sz="1600"/>
              <a:t>A seguito del drop della categoria da spostare compare una finestra di dialogo con cui l’utente può confermare o cancellare lo spostamento. La conferma produce l’aggiornamento a lato client dell’albero.</a:t>
            </a:r>
          </a:p>
          <a:p>
            <a:pPr algn="just">
              <a:lnSpc>
                <a:spcPct val="120000"/>
              </a:lnSpc>
            </a:pPr>
            <a:r>
              <a:rPr lang="it-IT" sz="1600"/>
              <a:t>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25940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username</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err="1">
                <a:solidFill>
                  <a:schemeClr val="dk1"/>
                </a:solidFill>
                <a:latin typeface="Calibri"/>
                <a:ea typeface="Calibri"/>
                <a:cs typeface="Calibri"/>
                <a:sym typeface="Calibri"/>
              </a:rPr>
              <a:t>password</a:t>
            </a:r>
            <a:endParaRPr sz="1600" b="0" i="0" u="none" strike="noStrike" cap="none">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it-IT" sz="1600" err="1">
                <a:solidFill>
                  <a:schemeClr val="dk1"/>
                </a:solidFill>
                <a:latin typeface="Calibri"/>
                <a:ea typeface="Calibri"/>
                <a:cs typeface="Calibri"/>
                <a:sym typeface="Calibri"/>
              </a:rPr>
              <a:t>surname</a:t>
            </a:r>
            <a:endParaRPr sz="160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err="1">
                <a:solidFill>
                  <a:schemeClr val="dk1"/>
                </a:solidFill>
                <a:latin typeface="Calibri"/>
                <a:ea typeface="Calibri"/>
                <a:cs typeface="Calibri"/>
                <a:sym typeface="Calibri"/>
              </a:rPr>
              <a:t>users</a:t>
            </a:r>
            <a:endParaRPr sz="180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rtl="0">
              <a:spcBef>
                <a:spcPts val="0"/>
              </a:spcBef>
              <a:spcAft>
                <a:spcPts val="0"/>
              </a:spcAft>
              <a:buNone/>
            </a:pPr>
            <a:r>
              <a:rPr lang="es-419" sz="1600" err="1">
                <a:solidFill>
                  <a:schemeClr val="dk1"/>
                </a:solidFill>
                <a:latin typeface="Calibri"/>
                <a:ea typeface="Calibri"/>
                <a:cs typeface="Calibri"/>
                <a:sym typeface="Calibri"/>
              </a:rPr>
              <a:t>name</a:t>
            </a:r>
            <a:endParaRPr lang="es-419" sz="1600">
              <a:solidFill>
                <a:schemeClr val="dk1"/>
              </a:solidFill>
              <a:latin typeface="Calibri"/>
              <a:ea typeface="Calibri"/>
              <a:cs typeface="Calibri"/>
              <a:sym typeface="Calibri"/>
            </a:endParaRPr>
          </a:p>
          <a:p>
            <a:pPr marL="0" marR="0" lvl="0" indent="0" rtl="0">
              <a:spcBef>
                <a:spcPts val="0"/>
              </a:spcBef>
              <a:spcAft>
                <a:spcPts val="0"/>
              </a:spcAft>
              <a:buNone/>
            </a:pPr>
            <a:r>
              <a:rPr lang="es-419" sz="1600" err="1">
                <a:solidFill>
                  <a:schemeClr val="dk1"/>
                </a:solidFill>
                <a:latin typeface="Calibri"/>
                <a:ea typeface="Calibri"/>
                <a:cs typeface="Calibri"/>
                <a:sym typeface="Calibri"/>
              </a:rPr>
              <a:t>code</a:t>
            </a:r>
            <a:endParaRPr sz="160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err="1">
                <a:solidFill>
                  <a:schemeClr val="dk1"/>
                </a:solidFill>
                <a:latin typeface="Calibri"/>
                <a:ea typeface="Calibri"/>
                <a:cs typeface="Calibri"/>
                <a:sym typeface="Calibri"/>
              </a:rPr>
              <a:t>categories</a:t>
            </a:r>
            <a:endParaRPr sz="180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0:1</a:t>
            </a:r>
            <a:endParaRPr>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7665133" y="5863608"/>
            <a:ext cx="967014" cy="369332"/>
          </a:xfrm>
          <a:prstGeom prst="rect">
            <a:avLst/>
          </a:prstGeom>
          <a:noFill/>
        </p:spPr>
        <p:txBody>
          <a:bodyPr wrap="square" rtlCol="0">
            <a:spAutoFit/>
          </a:bodyPr>
          <a:lstStyle/>
          <a:p>
            <a:r>
              <a:rPr lang="it-IT" err="1"/>
              <a:t>child_of</a:t>
            </a:r>
            <a:endParaRPr lang="it-IT"/>
          </a:p>
        </p:txBody>
      </p:sp>
      <p:sp>
        <p:nvSpPr>
          <p:cNvPr id="12" name="Google Shape;163;p28">
            <a:extLst>
              <a:ext uri="{FF2B5EF4-FFF2-40B4-BE49-F238E27FC236}">
                <a16:creationId xmlns:a16="http://schemas.microsoft.com/office/drawing/2014/main" id="{FA0DBDFF-BE3E-479B-9C19-3CEF1D48D2D4}"/>
              </a:ext>
            </a:extLst>
          </p:cNvPr>
          <p:cNvSpPr txBox="1"/>
          <p:nvPr/>
        </p:nvSpPr>
        <p:spPr>
          <a:xfrm>
            <a:off x="6159783" y="3584883"/>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a:solidFill>
                  <a:schemeClr val="dk1"/>
                </a:solidFill>
                <a:latin typeface="Calibri"/>
                <a:ea typeface="Calibri"/>
                <a:cs typeface="Calibri"/>
                <a:sym typeface="Calibri"/>
              </a:rPr>
              <a:t>0:9</a:t>
            </a:r>
            <a:endParaRPr>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68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users</a:t>
            </a:r>
            <a:r>
              <a:rPr lang="en-US" sz="160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CREATE TABLE `</a:t>
            </a:r>
            <a:r>
              <a:rPr lang="en-US" sz="1600" b="1">
                <a:latin typeface="Courier New"/>
                <a:ea typeface="Courier New"/>
                <a:cs typeface="Courier New"/>
                <a:sym typeface="Courier New"/>
              </a:rPr>
              <a:t>categories</a:t>
            </a:r>
            <a:r>
              <a:rPr lang="en-US" sz="160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FOREIGN KEY (`father`) REFERENCES `categories` (`id`) ON DELETE CASCADE ON UPDATE CASCADE</a:t>
            </a:r>
          </a:p>
          <a:p>
            <a:pPr marL="0" indent="0">
              <a:spcBef>
                <a:spcPts val="0"/>
              </a:spcBef>
              <a:buSzPts val="1800"/>
              <a:buFont typeface="Arial" panose="020B0604020202020204" pitchFamily="34" charset="0"/>
              <a:buNone/>
            </a:pPr>
            <a:r>
              <a:rPr lang="en-US" sz="160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a:t>Un’applicazione permette all’utente (ad esempio il curatore di un catalogo online di immagini) di gestire una tassonomia di classificazione utile per etichettare immagini allo scopo di consentire la ricerca in base alla categoria. Dopo il </a:t>
            </a:r>
            <a:r>
              <a:rPr lang="it-IT" sz="1600" b="1">
                <a:solidFill>
                  <a:srgbClr val="974806"/>
                </a:solidFill>
              </a:rPr>
              <a:t>login</a:t>
            </a:r>
            <a:r>
              <a:rPr lang="it-IT" sz="1600"/>
              <a:t>, l’utente </a:t>
            </a:r>
            <a:r>
              <a:rPr lang="it-IT" sz="1600" b="1">
                <a:solidFill>
                  <a:srgbClr val="338DCD"/>
                </a:solidFill>
              </a:rPr>
              <a:t>accede a</a:t>
            </a:r>
            <a:r>
              <a:rPr lang="it-IT" sz="1600"/>
              <a:t> una pagina </a:t>
            </a:r>
            <a:r>
              <a:rPr lang="it-IT" sz="1600" b="1">
                <a:solidFill>
                  <a:srgbClr val="FF0000"/>
                </a:solidFill>
              </a:rPr>
              <a:t>HOME</a:t>
            </a:r>
            <a:r>
              <a:rPr lang="it-IT" sz="1600"/>
              <a:t> in cui compare </a:t>
            </a:r>
            <a:r>
              <a:rPr lang="it-IT" sz="1600" b="1">
                <a:solidFill>
                  <a:srgbClr val="00B050"/>
                </a:solidFill>
              </a:rPr>
              <a:t>un albero gerarchico di categorie</a:t>
            </a:r>
            <a:r>
              <a:rPr lang="it-IT" sz="1600"/>
              <a:t>. Le categorie non dipendono dall’utente e sono in comune tra tutti gli utenti. Le categorie hanno nomi distinti. L’utente può </a:t>
            </a:r>
            <a:r>
              <a:rPr lang="it-IT" sz="1600" b="1">
                <a:solidFill>
                  <a:srgbClr val="974806"/>
                </a:solidFill>
              </a:rPr>
              <a:t>inserire una nuova categoria</a:t>
            </a:r>
            <a:r>
              <a:rPr lang="it-IT" sz="1600"/>
              <a:t> nell’albero. Per fare ciò usa una </a:t>
            </a:r>
            <a:r>
              <a:rPr lang="it-IT" sz="1600" b="1" err="1">
                <a:solidFill>
                  <a:srgbClr val="00B050"/>
                </a:solidFill>
              </a:rPr>
              <a:t>form</a:t>
            </a:r>
            <a:r>
              <a:rPr lang="it-IT" sz="1600"/>
              <a:t> nella pagina HOME in cui specifica il nome della nuova categoria e sceglie la categoria padre. L’</a:t>
            </a:r>
            <a:r>
              <a:rPr lang="it-IT" sz="1600" b="1">
                <a:solidFill>
                  <a:srgbClr val="338DCD"/>
                </a:solidFill>
              </a:rPr>
              <a:t>invio della nuova categoria</a:t>
            </a:r>
            <a:r>
              <a:rPr lang="it-IT" sz="1600"/>
              <a:t> comporta l’</a:t>
            </a:r>
            <a:r>
              <a:rPr lang="it-IT" sz="1600" b="1">
                <a:solidFill>
                  <a:srgbClr val="974806"/>
                </a:solidFill>
              </a:rPr>
              <a:t>aggiornamento dell’albero</a:t>
            </a:r>
            <a:r>
              <a:rPr lang="it-IT" sz="1600"/>
              <a:t>: la nuova categoria è appesa alla categoria padre come ultimo </a:t>
            </a:r>
            <a:r>
              <a:rPr lang="it-IT" sz="1600" err="1"/>
              <a:t>sottoelemento</a:t>
            </a:r>
            <a:r>
              <a:rPr lang="it-IT" sz="1600"/>
              <a:t>. Alla nuova categoria viene assegnato un codice numerico che ne riflette la posizione. Per semplicità si ipotizzi che per ogni categoria il numero massimo di sottocategorie sia 9, numerate da 1 a 9. </a:t>
            </a:r>
            <a:r>
              <a:rPr lang="it-IT" sz="1600">
                <a:solidFill>
                  <a:schemeClr val="bg1">
                    <a:lumMod val="50000"/>
                  </a:schemeClr>
                </a:solidFill>
              </a:rPr>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r>
              <a:rPr lang="it-IT" sz="1600"/>
              <a:t>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Analisi dei requisiti (specifiche RIA)</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marL="0" indent="0" algn="just">
              <a:lnSpc>
                <a:spcPct val="120000"/>
              </a:lnSpc>
              <a:buNone/>
            </a:pPr>
            <a:r>
              <a:rPr lang="it-IT" sz="1600"/>
              <a:t>Si realizzi un’applicazione client server web che estende e/o modifica le specifiche precedenti come segue:</a:t>
            </a:r>
          </a:p>
          <a:p>
            <a:pPr algn="just">
              <a:lnSpc>
                <a:spcPct val="120000"/>
              </a:lnSpc>
            </a:pPr>
            <a:r>
              <a:rPr lang="it-IT" sz="1600"/>
              <a:t>Dopo il login dell’utente, l’intera applicazione è realizzata con </a:t>
            </a:r>
            <a:r>
              <a:rPr lang="it-IT" sz="1600" b="1">
                <a:solidFill>
                  <a:srgbClr val="FF0000"/>
                </a:solidFill>
              </a:rPr>
              <a:t>un’unica pagina</a:t>
            </a:r>
            <a:r>
              <a:rPr lang="it-IT" sz="1600"/>
              <a:t>.</a:t>
            </a:r>
          </a:p>
          <a:p>
            <a:pPr algn="just">
              <a:lnSpc>
                <a:spcPct val="120000"/>
              </a:lnSpc>
            </a:pPr>
            <a:r>
              <a:rPr lang="it-IT" sz="1600"/>
              <a:t>Ogni interazione dell’utente è gestita senza ricaricare completamente la pagina, ma produce l’invocazione asincrona del server e l’eventuale modifica del contenuto da aggiornare a seguito dell’evento.</a:t>
            </a:r>
          </a:p>
          <a:p>
            <a:pPr algn="just">
              <a:lnSpc>
                <a:spcPct val="120000"/>
              </a:lnSpc>
            </a:pPr>
            <a:r>
              <a:rPr lang="it-IT" sz="1600"/>
              <a:t>La funzione di </a:t>
            </a:r>
            <a:r>
              <a:rPr lang="it-IT" sz="1600" b="1">
                <a:solidFill>
                  <a:srgbClr val="974806"/>
                </a:solidFill>
              </a:rPr>
              <a:t>spostamento di una categoria </a:t>
            </a:r>
            <a:r>
              <a:rPr lang="it-IT" sz="1600"/>
              <a:t>è realizzata mediante </a:t>
            </a:r>
            <a:r>
              <a:rPr lang="it-IT" sz="1600" b="1">
                <a:solidFill>
                  <a:srgbClr val="4597D1"/>
                </a:solidFill>
              </a:rPr>
              <a:t>drag &amp; drop</a:t>
            </a:r>
            <a:r>
              <a:rPr lang="it-IT" sz="1600"/>
              <a:t>.</a:t>
            </a:r>
          </a:p>
          <a:p>
            <a:pPr algn="just">
              <a:lnSpc>
                <a:spcPct val="120000"/>
              </a:lnSpc>
            </a:pPr>
            <a:r>
              <a:rPr lang="it-IT" sz="1600"/>
              <a:t>A seguito del drop della categoria da spostare compare una </a:t>
            </a:r>
            <a:r>
              <a:rPr lang="it-IT" sz="1600" b="1">
                <a:solidFill>
                  <a:srgbClr val="00B050"/>
                </a:solidFill>
              </a:rPr>
              <a:t>finestra di dialogo</a:t>
            </a:r>
            <a:r>
              <a:rPr lang="it-IT" sz="1600"/>
              <a:t> con cui l’utente può </a:t>
            </a:r>
            <a:r>
              <a:rPr lang="it-IT" sz="1600" b="1">
                <a:solidFill>
                  <a:srgbClr val="338DCD"/>
                </a:solidFill>
              </a:rPr>
              <a:t>confermare o cancellare lo spostamento</a:t>
            </a:r>
            <a:r>
              <a:rPr lang="it-IT" sz="1600"/>
              <a:t>. La conferma produce l’</a:t>
            </a:r>
            <a:r>
              <a:rPr lang="it-IT" sz="1600" b="1">
                <a:solidFill>
                  <a:srgbClr val="974806"/>
                </a:solidFill>
              </a:rPr>
              <a:t>aggiornamento a lato client </a:t>
            </a:r>
            <a:r>
              <a:rPr lang="it-IT" sz="1600"/>
              <a:t>dell’albero.</a:t>
            </a:r>
          </a:p>
          <a:p>
            <a:pPr algn="just">
              <a:lnSpc>
                <a:spcPct val="120000"/>
              </a:lnSpc>
            </a:pPr>
            <a:r>
              <a:rPr lang="it-IT" sz="1600"/>
              <a:t>L’utente realizza spostamenti anche multipli a lato client. A seguito del primo spostamento compare un </a:t>
            </a:r>
            <a:r>
              <a:rPr lang="it-IT" sz="1600" b="1">
                <a:solidFill>
                  <a:srgbClr val="00B050"/>
                </a:solidFill>
              </a:rPr>
              <a:t>bottone SALVA </a:t>
            </a:r>
            <a:r>
              <a:rPr lang="it-IT" sz="1600" b="1">
                <a:solidFill>
                  <a:srgbClr val="338DCD"/>
                </a:solidFill>
              </a:rPr>
              <a:t>la cui pressione</a:t>
            </a:r>
            <a:r>
              <a:rPr lang="it-IT" sz="1600">
                <a:solidFill>
                  <a:srgbClr val="90C1E4"/>
                </a:solidFill>
              </a:rPr>
              <a:t> </a:t>
            </a:r>
            <a:r>
              <a:rPr lang="it-IT" sz="1600"/>
              <a:t>provoca l’invio al server dell’elenco degli spostamenti realizzati (NON dell’intero albero). L’invio degli spostamenti produce l’</a:t>
            </a:r>
            <a:r>
              <a:rPr lang="it-IT" sz="1600" b="1">
                <a:solidFill>
                  <a:srgbClr val="974806"/>
                </a:solidFill>
              </a:rPr>
              <a:t>aggiornamento dell’albero </a:t>
            </a:r>
            <a:r>
              <a:rPr lang="it-IT" sz="1600"/>
              <a:t>nella base dei dati e la comparsa di un </a:t>
            </a:r>
            <a:r>
              <a:rPr lang="it-IT" sz="1600" b="1">
                <a:solidFill>
                  <a:srgbClr val="00B050"/>
                </a:solidFill>
              </a:rPr>
              <a:t>messaggio di conferma </a:t>
            </a:r>
            <a:r>
              <a:rPr lang="it-IT" sz="1600"/>
              <a:t>dell’avvenuto salvataggio.</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424147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7"/>
            <a:ext cx="10515600" cy="4802187"/>
          </a:xfrm>
        </p:spPr>
        <p:txBody>
          <a:bodyPr>
            <a:noAutofit/>
          </a:bodyPr>
          <a:lstStyle/>
          <a:p>
            <a:pPr algn="just">
              <a:lnSpc>
                <a:spcPct val="120000"/>
              </a:lnSpc>
            </a:pPr>
            <a:r>
              <a:rPr lang="es-419" sz="1600"/>
              <a:t>La </a:t>
            </a:r>
            <a:r>
              <a:rPr lang="es-419" sz="1600" b="1">
                <a:solidFill>
                  <a:srgbClr val="FF0000"/>
                </a:solidFill>
              </a:rPr>
              <a:t>pagina di default</a:t>
            </a:r>
            <a:r>
              <a:rPr lang="es-419" sz="1600"/>
              <a:t> contiene la </a:t>
            </a:r>
            <a:r>
              <a:rPr lang="es-419" sz="1600" b="1" err="1">
                <a:solidFill>
                  <a:srgbClr val="00B050"/>
                </a:solidFill>
              </a:rPr>
              <a:t>form</a:t>
            </a:r>
            <a:r>
              <a:rPr lang="es-419" sz="1600" b="1">
                <a:solidFill>
                  <a:srgbClr val="00B050"/>
                </a:solidFill>
              </a:rPr>
              <a:t> di </a:t>
            </a:r>
            <a:r>
              <a:rPr lang="es-419" sz="1600" b="1" err="1">
                <a:solidFill>
                  <a:srgbClr val="00B050"/>
                </a:solidFill>
              </a:rPr>
              <a:t>login</a:t>
            </a:r>
            <a:r>
              <a:rPr lang="es-419" sz="1600"/>
              <a:t>.</a:t>
            </a:r>
          </a:p>
          <a:p>
            <a:pPr algn="just">
              <a:lnSpc>
                <a:spcPct val="120000"/>
              </a:lnSpc>
            </a:pPr>
            <a:r>
              <a:rPr lang="es-419" sz="1600" err="1"/>
              <a:t>Nella</a:t>
            </a:r>
            <a:r>
              <a:rPr lang="es-419" sz="1600"/>
              <a:t> </a:t>
            </a:r>
            <a:r>
              <a:rPr lang="es-419" sz="1600" err="1"/>
              <a:t>form</a:t>
            </a:r>
            <a:r>
              <a:rPr lang="es-419" sz="1600"/>
              <a:t> di </a:t>
            </a:r>
            <a:r>
              <a:rPr lang="es-419" sz="1600" err="1"/>
              <a:t>login</a:t>
            </a:r>
            <a:r>
              <a:rPr lang="es-419" sz="1600"/>
              <a:t> </a:t>
            </a:r>
            <a:r>
              <a:rPr lang="es-419" sz="1600" err="1"/>
              <a:t>sia</a:t>
            </a:r>
            <a:r>
              <a:rPr lang="es-419" sz="1600"/>
              <a:t> </a:t>
            </a:r>
            <a:r>
              <a:rPr lang="es-419" sz="1600" err="1"/>
              <a:t>username</a:t>
            </a:r>
            <a:r>
              <a:rPr lang="es-419" sz="1600"/>
              <a:t> che </a:t>
            </a:r>
            <a:r>
              <a:rPr lang="es-419" sz="1600" err="1"/>
              <a:t>password</a:t>
            </a:r>
            <a:r>
              <a:rPr lang="es-419" sz="1600"/>
              <a:t> </a:t>
            </a:r>
            <a:r>
              <a:rPr lang="es-419" sz="1600" err="1"/>
              <a:t>sono</a:t>
            </a:r>
            <a:r>
              <a:rPr lang="es-419" sz="1600"/>
              <a:t> </a:t>
            </a:r>
            <a:r>
              <a:rPr lang="es-419" sz="1600" err="1"/>
              <a:t>obbligatori</a:t>
            </a:r>
            <a:r>
              <a:rPr lang="es-419" sz="1600"/>
              <a:t>. </a:t>
            </a:r>
            <a:r>
              <a:rPr lang="es-419" sz="1600" err="1"/>
              <a:t>Nella</a:t>
            </a:r>
            <a:r>
              <a:rPr lang="es-419" sz="1600"/>
              <a:t> </a:t>
            </a:r>
            <a:r>
              <a:rPr lang="es-419" sz="1600" err="1"/>
              <a:t>creazione</a:t>
            </a:r>
            <a:r>
              <a:rPr lang="es-419" sz="1600"/>
              <a:t> di una </a:t>
            </a:r>
            <a:r>
              <a:rPr lang="es-419" sz="1600" err="1"/>
              <a:t>nuova</a:t>
            </a:r>
            <a:r>
              <a:rPr lang="es-419" sz="1600"/>
              <a:t> categoría, solo </a:t>
            </a:r>
            <a:r>
              <a:rPr lang="es-419" sz="1600" err="1"/>
              <a:t>il</a:t>
            </a:r>
            <a:r>
              <a:rPr lang="es-419" sz="1600"/>
              <a:t> </a:t>
            </a:r>
            <a:r>
              <a:rPr lang="es-419" sz="1600" err="1"/>
              <a:t>nome</a:t>
            </a:r>
            <a:r>
              <a:rPr lang="es-419" sz="1600"/>
              <a:t> </a:t>
            </a:r>
            <a:r>
              <a:rPr lang="es-419" sz="1600" err="1"/>
              <a:t>della</a:t>
            </a:r>
            <a:r>
              <a:rPr lang="es-419" sz="1600"/>
              <a:t> </a:t>
            </a:r>
            <a:r>
              <a:rPr lang="es-419" sz="1600" err="1"/>
              <a:t>nuova</a:t>
            </a:r>
            <a:r>
              <a:rPr lang="es-419" sz="1600"/>
              <a:t> categoría è </a:t>
            </a:r>
            <a:r>
              <a:rPr lang="es-419" sz="1600" err="1"/>
              <a:t>obbligatorio</a:t>
            </a:r>
            <a:r>
              <a:rPr lang="es-419" sz="1600"/>
              <a:t>.</a:t>
            </a:r>
          </a:p>
          <a:p>
            <a:pPr algn="just">
              <a:lnSpc>
                <a:spcPct val="120000"/>
              </a:lnSpc>
            </a:pPr>
            <a:r>
              <a:rPr lang="es-419" sz="1600"/>
              <a:t>Le </a:t>
            </a:r>
            <a:r>
              <a:rPr lang="es-419" sz="1600" err="1"/>
              <a:t>categorie</a:t>
            </a:r>
            <a:r>
              <a:rPr lang="es-419" sz="1600"/>
              <a:t> “</a:t>
            </a:r>
            <a:r>
              <a:rPr lang="es-419" sz="1600" err="1"/>
              <a:t>radice</a:t>
            </a:r>
            <a:r>
              <a:rPr lang="es-419" sz="1600"/>
              <a:t>” (</a:t>
            </a:r>
            <a:r>
              <a:rPr lang="es-419" sz="1600" err="1"/>
              <a:t>il</a:t>
            </a:r>
            <a:r>
              <a:rPr lang="es-419" sz="1600"/>
              <a:t> cui </a:t>
            </a:r>
            <a:r>
              <a:rPr lang="es-419" sz="1600" err="1"/>
              <a:t>codice</a:t>
            </a:r>
            <a:r>
              <a:rPr lang="es-419" sz="1600"/>
              <a:t> è composto da una sola cifra) non </a:t>
            </a:r>
            <a:r>
              <a:rPr lang="es-419" sz="1600" err="1"/>
              <a:t>hanno</a:t>
            </a:r>
            <a:r>
              <a:rPr lang="es-419" sz="1600"/>
              <a:t> una </a:t>
            </a:r>
            <a:r>
              <a:rPr lang="es-419" sz="1600" err="1"/>
              <a:t>categoria</a:t>
            </a:r>
            <a:r>
              <a:rPr lang="es-419" sz="1600"/>
              <a:t> padre.</a:t>
            </a:r>
          </a:p>
          <a:p>
            <a:pPr algn="just">
              <a:lnSpc>
                <a:spcPct val="120000"/>
              </a:lnSpc>
            </a:pPr>
            <a:r>
              <a:rPr lang="es-419" sz="1600" b="1">
                <a:solidFill>
                  <a:srgbClr val="338DCD"/>
                </a:solidFill>
              </a:rPr>
              <a:t>Dopo </a:t>
            </a:r>
            <a:r>
              <a:rPr lang="es-419" sz="1600" b="1" err="1">
                <a:solidFill>
                  <a:srgbClr val="338DCD"/>
                </a:solidFill>
              </a:rPr>
              <a:t>aver</a:t>
            </a:r>
            <a:r>
              <a:rPr lang="es-419" sz="1600" b="1">
                <a:solidFill>
                  <a:srgbClr val="338DCD"/>
                </a:solidFill>
              </a:rPr>
              <a:t> </a:t>
            </a:r>
            <a:r>
              <a:rPr lang="es-419" sz="1600" b="1" err="1">
                <a:solidFill>
                  <a:srgbClr val="338DCD"/>
                </a:solidFill>
              </a:rPr>
              <a:t>confermato</a:t>
            </a:r>
            <a:r>
              <a:rPr lang="es-419" sz="1600" b="1">
                <a:solidFill>
                  <a:srgbClr val="338DCD"/>
                </a:solidFill>
              </a:rPr>
              <a:t> </a:t>
            </a:r>
            <a:r>
              <a:rPr lang="es-419" sz="1600" b="1" err="1">
                <a:solidFill>
                  <a:srgbClr val="338DCD"/>
                </a:solidFill>
              </a:rPr>
              <a:t>il</a:t>
            </a:r>
            <a:r>
              <a:rPr lang="es-419" sz="1600" b="1">
                <a:solidFill>
                  <a:srgbClr val="338DCD"/>
                </a:solidFill>
              </a:rPr>
              <a:t> primo </a:t>
            </a:r>
            <a:r>
              <a:rPr lang="es-419" sz="1600" b="1" err="1">
                <a:solidFill>
                  <a:srgbClr val="338DCD"/>
                </a:solidFill>
              </a:rPr>
              <a:t>spostamento</a:t>
            </a:r>
            <a:r>
              <a:rPr lang="es-419" sz="1600"/>
              <a:t>, </a:t>
            </a:r>
            <a:r>
              <a:rPr lang="es-419" sz="1600" err="1"/>
              <a:t>il</a:t>
            </a:r>
            <a:r>
              <a:rPr lang="es-419" sz="1600"/>
              <a:t> </a:t>
            </a:r>
            <a:r>
              <a:rPr lang="es-419" sz="1600" b="1" err="1">
                <a:solidFill>
                  <a:srgbClr val="974806"/>
                </a:solidFill>
              </a:rPr>
              <a:t>form</a:t>
            </a:r>
            <a:r>
              <a:rPr lang="es-419" sz="1600" b="1">
                <a:solidFill>
                  <a:srgbClr val="974806"/>
                </a:solidFill>
              </a:rPr>
              <a:t> di </a:t>
            </a:r>
            <a:r>
              <a:rPr lang="es-419" sz="1600" b="1" err="1">
                <a:solidFill>
                  <a:srgbClr val="974806"/>
                </a:solidFill>
              </a:rPr>
              <a:t>aggiunta</a:t>
            </a:r>
            <a:r>
              <a:rPr lang="es-419" sz="1600" b="1">
                <a:solidFill>
                  <a:srgbClr val="974806"/>
                </a:solidFill>
              </a:rPr>
              <a:t> di una </a:t>
            </a:r>
            <a:r>
              <a:rPr lang="es-419" sz="1600" b="1" err="1">
                <a:solidFill>
                  <a:srgbClr val="974806"/>
                </a:solidFill>
              </a:rPr>
              <a:t>nuova</a:t>
            </a:r>
            <a:r>
              <a:rPr lang="es-419" sz="1600" b="1">
                <a:solidFill>
                  <a:srgbClr val="974806"/>
                </a:solidFill>
              </a:rPr>
              <a:t> categoría è </a:t>
            </a:r>
            <a:r>
              <a:rPr lang="es-419" sz="1600" b="1" err="1">
                <a:solidFill>
                  <a:srgbClr val="974806"/>
                </a:solidFill>
              </a:rPr>
              <a:t>disabilitato</a:t>
            </a:r>
            <a:r>
              <a:rPr lang="es-419" sz="1600" b="1">
                <a:solidFill>
                  <a:srgbClr val="974806"/>
                </a:solidFill>
              </a:rPr>
              <a:t> </a:t>
            </a:r>
            <a:r>
              <a:rPr lang="es-419" sz="1600"/>
              <a:t>fino al </a:t>
            </a:r>
            <a:r>
              <a:rPr lang="es-419" sz="1600" err="1"/>
              <a:t>salvataggio</a:t>
            </a:r>
            <a:r>
              <a:rPr lang="es-419" sz="1600"/>
              <a:t> di </a:t>
            </a:r>
            <a:r>
              <a:rPr lang="es-419" sz="1600" err="1"/>
              <a:t>tutte</a:t>
            </a:r>
            <a:r>
              <a:rPr lang="es-419" sz="1600"/>
              <a:t> le </a:t>
            </a:r>
            <a:r>
              <a:rPr lang="es-419" sz="1600" err="1"/>
              <a:t>modifiche</a:t>
            </a:r>
            <a:r>
              <a:rPr lang="es-419" sz="1600"/>
              <a:t> </a:t>
            </a:r>
            <a:r>
              <a:rPr lang="es-419" sz="1600" err="1"/>
              <a:t>effettuate</a:t>
            </a:r>
            <a:r>
              <a:rPr lang="es-419" sz="1600"/>
              <a:t>.</a:t>
            </a:r>
          </a:p>
          <a:p>
            <a:pPr algn="just">
              <a:lnSpc>
                <a:spcPct val="120000"/>
              </a:lnSpc>
            </a:pPr>
            <a:r>
              <a:rPr lang="es-419" sz="1600"/>
              <a:t>Al </a:t>
            </a:r>
            <a:r>
              <a:rPr lang="es-419" sz="1600" b="1" err="1">
                <a:solidFill>
                  <a:srgbClr val="338DCD"/>
                </a:solidFill>
              </a:rPr>
              <a:t>refresh</a:t>
            </a:r>
            <a:r>
              <a:rPr lang="es-419" sz="1600" b="1">
                <a:solidFill>
                  <a:srgbClr val="338DCD"/>
                </a:solidFill>
              </a:rPr>
              <a:t> </a:t>
            </a:r>
            <a:r>
              <a:rPr lang="es-419" sz="1600" b="1" err="1">
                <a:solidFill>
                  <a:srgbClr val="338DCD"/>
                </a:solidFill>
              </a:rPr>
              <a:t>della</a:t>
            </a:r>
            <a:r>
              <a:rPr lang="es-419" sz="1600" b="1">
                <a:solidFill>
                  <a:srgbClr val="338DCD"/>
                </a:solidFill>
              </a:rPr>
              <a:t> home</a:t>
            </a:r>
            <a:r>
              <a:rPr lang="es-419" sz="1600"/>
              <a:t>, </a:t>
            </a:r>
            <a:r>
              <a:rPr lang="es-419" sz="1600" err="1"/>
              <a:t>gli</a:t>
            </a:r>
            <a:r>
              <a:rPr lang="es-419" sz="1600"/>
              <a:t> </a:t>
            </a:r>
            <a:r>
              <a:rPr lang="es-419" sz="1600" b="1" err="1">
                <a:solidFill>
                  <a:srgbClr val="974806"/>
                </a:solidFill>
              </a:rPr>
              <a:t>spostamenti</a:t>
            </a:r>
            <a:r>
              <a:rPr lang="es-419" sz="1600" b="1">
                <a:solidFill>
                  <a:srgbClr val="974806"/>
                </a:solidFill>
              </a:rPr>
              <a:t> non </a:t>
            </a:r>
            <a:r>
              <a:rPr lang="es-419" sz="1600" b="1" err="1">
                <a:solidFill>
                  <a:srgbClr val="974806"/>
                </a:solidFill>
              </a:rPr>
              <a:t>salvati</a:t>
            </a:r>
            <a:r>
              <a:rPr lang="es-419" sz="1600" b="1">
                <a:solidFill>
                  <a:srgbClr val="974806"/>
                </a:solidFill>
              </a:rPr>
              <a:t> </a:t>
            </a:r>
            <a:r>
              <a:rPr lang="es-419" sz="1600" b="1" err="1">
                <a:solidFill>
                  <a:srgbClr val="974806"/>
                </a:solidFill>
              </a:rPr>
              <a:t>sono</a:t>
            </a:r>
            <a:r>
              <a:rPr lang="es-419" sz="1600" b="1">
                <a:solidFill>
                  <a:srgbClr val="974806"/>
                </a:solidFill>
              </a:rPr>
              <a:t> </a:t>
            </a:r>
            <a:r>
              <a:rPr lang="es-419" sz="1600" b="1" err="1">
                <a:solidFill>
                  <a:srgbClr val="974806"/>
                </a:solidFill>
              </a:rPr>
              <a:t>annullati</a:t>
            </a:r>
            <a:r>
              <a:rPr lang="es-419" sz="1600"/>
              <a:t>.</a:t>
            </a:r>
          </a:p>
          <a:p>
            <a:pPr algn="just">
              <a:lnSpc>
                <a:spcPct val="120000"/>
              </a:lnSpc>
            </a:pPr>
            <a:r>
              <a:rPr lang="es-419" sz="1600"/>
              <a:t>Una categoría non </a:t>
            </a:r>
            <a:r>
              <a:rPr lang="es-419" sz="1600" err="1"/>
              <a:t>può</a:t>
            </a:r>
            <a:r>
              <a:rPr lang="es-419" sz="1600"/>
              <a:t> </a:t>
            </a:r>
            <a:r>
              <a:rPr lang="es-419" sz="1600" err="1"/>
              <a:t>essere</a:t>
            </a:r>
            <a:r>
              <a:rPr lang="es-419" sz="1600"/>
              <a:t> </a:t>
            </a:r>
            <a:r>
              <a:rPr lang="es-419" sz="1600" err="1"/>
              <a:t>spostata</a:t>
            </a:r>
            <a:r>
              <a:rPr lang="es-419" sz="1600"/>
              <a:t> come </a:t>
            </a:r>
            <a:r>
              <a:rPr lang="es-419" sz="1600" err="1"/>
              <a:t>sotto</a:t>
            </a:r>
            <a:r>
              <a:rPr lang="es-419" sz="1600"/>
              <a:t>-categoría </a:t>
            </a:r>
            <a:r>
              <a:rPr lang="es-419" sz="1600" err="1"/>
              <a:t>dello</a:t>
            </a:r>
            <a:r>
              <a:rPr lang="es-419" sz="1600"/>
              <a:t> </a:t>
            </a:r>
            <a:r>
              <a:rPr lang="es-419" sz="1600" err="1"/>
              <a:t>stesso</a:t>
            </a:r>
            <a:r>
              <a:rPr lang="es-419" sz="1600"/>
              <a:t> padre di </a:t>
            </a:r>
            <a:r>
              <a:rPr lang="es-419" sz="1600" err="1"/>
              <a:t>partenza</a:t>
            </a:r>
            <a:r>
              <a:rPr lang="es-419" sz="1600"/>
              <a:t>, </a:t>
            </a:r>
            <a:r>
              <a:rPr lang="es-419" sz="1600" err="1"/>
              <a:t>nè</a:t>
            </a:r>
            <a:r>
              <a:rPr lang="es-419" sz="1600"/>
              <a:t> di uno </a:t>
            </a:r>
            <a:r>
              <a:rPr lang="es-419" sz="1600" err="1"/>
              <a:t>dei</a:t>
            </a:r>
            <a:r>
              <a:rPr lang="es-419" sz="1600"/>
              <a:t> </a:t>
            </a:r>
            <a:r>
              <a:rPr lang="es-419" sz="1600" err="1"/>
              <a:t>suoi</a:t>
            </a:r>
            <a:r>
              <a:rPr lang="es-419" sz="1600"/>
              <a:t> </a:t>
            </a:r>
            <a:r>
              <a:rPr lang="es-419" sz="1600" err="1"/>
              <a:t>figli</a:t>
            </a:r>
            <a:r>
              <a:rPr lang="es-419" sz="1600"/>
              <a:t> (anche </a:t>
            </a:r>
            <a:r>
              <a:rPr lang="es-419" sz="1600" err="1"/>
              <a:t>indiretti</a:t>
            </a:r>
            <a:r>
              <a:rPr lang="es-419" sz="1600"/>
              <a:t>).</a:t>
            </a:r>
          </a:p>
          <a:p>
            <a:pPr algn="just">
              <a:lnSpc>
                <a:spcPct val="120000"/>
              </a:lnSpc>
            </a:pPr>
            <a:r>
              <a:rPr lang="es-419" sz="1600" b="1" err="1"/>
              <a:t>Funzione</a:t>
            </a:r>
            <a:r>
              <a:rPr lang="es-419" sz="1600" b="1"/>
              <a:t> di </a:t>
            </a:r>
            <a:r>
              <a:rPr lang="es-419" sz="1600" b="1" err="1"/>
              <a:t>ricalcolo</a:t>
            </a:r>
            <a:r>
              <a:rPr lang="es-419" sz="1600"/>
              <a:t>: se la categoría </a:t>
            </a:r>
            <a:r>
              <a:rPr lang="es-419" sz="1600" err="1"/>
              <a:t>spostata</a:t>
            </a:r>
            <a:r>
              <a:rPr lang="es-419" sz="1600"/>
              <a:t> è un “</a:t>
            </a:r>
            <a:r>
              <a:rPr lang="es-419" sz="1600" err="1"/>
              <a:t>figlio</a:t>
            </a:r>
            <a:r>
              <a:rPr lang="es-419" sz="1600"/>
              <a:t> intermedio” di una </a:t>
            </a:r>
            <a:r>
              <a:rPr lang="es-419" sz="1600" err="1"/>
              <a:t>categoria</a:t>
            </a:r>
            <a:r>
              <a:rPr lang="es-419" sz="1600"/>
              <a:t> (</a:t>
            </a:r>
            <a:r>
              <a:rPr lang="es-419" sz="1600" err="1"/>
              <a:t>quindi</a:t>
            </a:r>
            <a:r>
              <a:rPr lang="es-419" sz="1600"/>
              <a:t> ha “</a:t>
            </a:r>
            <a:r>
              <a:rPr lang="es-419" sz="1600" err="1"/>
              <a:t>fratelli</a:t>
            </a:r>
            <a:r>
              <a:rPr lang="es-419" sz="1600"/>
              <a:t>” con </a:t>
            </a:r>
            <a:r>
              <a:rPr lang="es-419" sz="1600" err="1"/>
              <a:t>codice</a:t>
            </a:r>
            <a:r>
              <a:rPr lang="es-419" sz="1600"/>
              <a:t> </a:t>
            </a:r>
            <a:r>
              <a:rPr lang="es-419" sz="1600" err="1"/>
              <a:t>maggiore</a:t>
            </a:r>
            <a:r>
              <a:rPr lang="es-419" sz="1600"/>
              <a:t> del </a:t>
            </a:r>
            <a:r>
              <a:rPr lang="es-419" sz="1600" err="1"/>
              <a:t>suo</a:t>
            </a:r>
            <a:r>
              <a:rPr lang="es-419" sz="1600"/>
              <a:t>), dopo </a:t>
            </a:r>
            <a:r>
              <a:rPr lang="es-419" sz="1600" err="1"/>
              <a:t>il</a:t>
            </a:r>
            <a:r>
              <a:rPr lang="es-419" sz="1600"/>
              <a:t> </a:t>
            </a:r>
            <a:r>
              <a:rPr lang="es-419" sz="1600" err="1"/>
              <a:t>suo</a:t>
            </a:r>
            <a:r>
              <a:rPr lang="es-419" sz="1600"/>
              <a:t> </a:t>
            </a:r>
            <a:r>
              <a:rPr lang="es-419" sz="1600" err="1"/>
              <a:t>spostamento</a:t>
            </a:r>
            <a:r>
              <a:rPr lang="es-419" sz="1600"/>
              <a:t>, per </a:t>
            </a:r>
            <a:r>
              <a:rPr lang="es-419" sz="1600" err="1"/>
              <a:t>occupare</a:t>
            </a:r>
            <a:r>
              <a:rPr lang="es-419" sz="1600"/>
              <a:t> </a:t>
            </a:r>
            <a:r>
              <a:rPr lang="es-419" sz="1600" err="1"/>
              <a:t>il</a:t>
            </a:r>
            <a:r>
              <a:rPr lang="es-419" sz="1600"/>
              <a:t> </a:t>
            </a:r>
            <a:r>
              <a:rPr lang="es-419" sz="1600" err="1"/>
              <a:t>vuoto</a:t>
            </a:r>
            <a:r>
              <a:rPr lang="es-419" sz="1600"/>
              <a:t> </a:t>
            </a:r>
            <a:r>
              <a:rPr lang="es-419" sz="1600" err="1"/>
              <a:t>lasciato</a:t>
            </a:r>
            <a:r>
              <a:rPr lang="es-419" sz="1600"/>
              <a:t>, </a:t>
            </a:r>
            <a:r>
              <a:rPr lang="es-419" sz="1600" err="1"/>
              <a:t>il</a:t>
            </a:r>
            <a:r>
              <a:rPr lang="es-419" sz="1600"/>
              <a:t> </a:t>
            </a:r>
            <a:r>
              <a:rPr lang="es-419" sz="1600" err="1"/>
              <a:t>fratello</a:t>
            </a:r>
            <a:r>
              <a:rPr lang="es-419" sz="1600"/>
              <a:t> con </a:t>
            </a:r>
            <a:r>
              <a:rPr lang="es-419" sz="1600" err="1"/>
              <a:t>codice</a:t>
            </a:r>
            <a:r>
              <a:rPr lang="es-419" sz="1600"/>
              <a:t> </a:t>
            </a:r>
            <a:r>
              <a:rPr lang="es-419" sz="1600" err="1"/>
              <a:t>maggiore</a:t>
            </a:r>
            <a:r>
              <a:rPr lang="es-419" sz="1600"/>
              <a:t> viene </a:t>
            </a:r>
            <a:r>
              <a:rPr lang="es-419" sz="1600" err="1"/>
              <a:t>spostato</a:t>
            </a:r>
            <a:r>
              <a:rPr lang="es-419" sz="1600"/>
              <a:t> (con </a:t>
            </a:r>
            <a:r>
              <a:rPr lang="es-419" sz="1600" err="1"/>
              <a:t>tutto</a:t>
            </a:r>
            <a:r>
              <a:rPr lang="es-419" sz="1600"/>
              <a:t> </a:t>
            </a:r>
            <a:r>
              <a:rPr lang="es-419" sz="1600" err="1"/>
              <a:t>il</a:t>
            </a:r>
            <a:r>
              <a:rPr lang="es-419" sz="1600"/>
              <a:t> </a:t>
            </a:r>
            <a:r>
              <a:rPr lang="es-419" sz="1600" err="1"/>
              <a:t>suo</a:t>
            </a:r>
            <a:r>
              <a:rPr lang="es-419" sz="1600"/>
              <a:t> albero) al </a:t>
            </a:r>
            <a:r>
              <a:rPr lang="es-419" sz="1600" err="1"/>
              <a:t>suo</a:t>
            </a:r>
            <a:r>
              <a:rPr lang="es-419" sz="1600"/>
              <a:t> posto, con </a:t>
            </a:r>
            <a:r>
              <a:rPr lang="es-419" sz="1600" err="1"/>
              <a:t>conseguente</a:t>
            </a:r>
            <a:r>
              <a:rPr lang="es-419" sz="1600"/>
              <a:t> aggiornamento di </a:t>
            </a:r>
            <a:r>
              <a:rPr lang="es-419" sz="1600" err="1"/>
              <a:t>tutti</a:t>
            </a:r>
            <a:r>
              <a:rPr lang="es-419" sz="1600"/>
              <a:t> i </a:t>
            </a:r>
            <a:r>
              <a:rPr lang="es-419" sz="1600" err="1"/>
              <a:t>codici</a:t>
            </a:r>
            <a:r>
              <a:rPr lang="es-419" sz="1600"/>
              <a:t> </a:t>
            </a:r>
            <a:r>
              <a:rPr lang="es-419" sz="1600" err="1"/>
              <a:t>interessati</a:t>
            </a:r>
            <a:r>
              <a:rPr lang="es-419" sz="1600"/>
              <a:t>.</a:t>
            </a:r>
          </a:p>
          <a:p>
            <a:pPr marL="0" indent="0" algn="just">
              <a:lnSpc>
                <a:spcPct val="120000"/>
              </a:lnSpc>
              <a:buNone/>
            </a:pPr>
            <a:r>
              <a:rPr lang="es-419" sz="1600" b="1">
                <a:solidFill>
                  <a:srgbClr val="FF0000"/>
                </a:solidFill>
              </a:rPr>
              <a:t>Pages (</a:t>
            </a:r>
            <a:r>
              <a:rPr lang="es-419" sz="1600" b="1" err="1">
                <a:solidFill>
                  <a:srgbClr val="FF0000"/>
                </a:solidFill>
              </a:rPr>
              <a:t>views</a:t>
            </a:r>
            <a:r>
              <a:rPr lang="es-419" sz="1600" b="1">
                <a:solidFill>
                  <a:srgbClr val="FF0000"/>
                </a:solidFill>
              </a:rPr>
              <a:t>)</a:t>
            </a:r>
            <a:r>
              <a:rPr lang="es-419" sz="1600" b="1"/>
              <a:t>, </a:t>
            </a:r>
            <a:r>
              <a:rPr lang="es-419" sz="1600" b="1" err="1">
                <a:solidFill>
                  <a:srgbClr val="00B050"/>
                </a:solidFill>
              </a:rPr>
              <a:t>view</a:t>
            </a:r>
            <a:r>
              <a:rPr lang="es-419" sz="1600" b="1">
                <a:solidFill>
                  <a:srgbClr val="00B050"/>
                </a:solidFill>
              </a:rPr>
              <a:t> </a:t>
            </a:r>
            <a:r>
              <a:rPr lang="es-419" sz="1600" b="1" err="1">
                <a:solidFill>
                  <a:srgbClr val="00B050"/>
                </a:solidFill>
              </a:rPr>
              <a:t>components</a:t>
            </a:r>
            <a:r>
              <a:rPr lang="es-419" sz="1600" b="1"/>
              <a:t>, </a:t>
            </a:r>
            <a:r>
              <a:rPr lang="es-419" sz="1600" b="1" err="1">
                <a:solidFill>
                  <a:srgbClr val="0070C0"/>
                </a:solidFill>
              </a:rPr>
              <a:t>events</a:t>
            </a:r>
            <a:r>
              <a:rPr lang="es-419" sz="1600" b="1"/>
              <a:t>, </a:t>
            </a:r>
            <a:r>
              <a:rPr lang="es-419" sz="1600" b="1" err="1">
                <a:solidFill>
                  <a:srgbClr val="974806"/>
                </a:solidFill>
              </a:rPr>
              <a:t>actions</a:t>
            </a:r>
            <a:endParaRPr lang="es-419" sz="1600" b="1">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LOGIN </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9703" y="3384939"/>
            <a:ext cx="137387" cy="285509"/>
          </a:xfrm>
          <a:prstGeom prst="straightConnector1">
            <a:avLst/>
          </a:prstGeom>
          <a:noFill/>
          <a:ln w="9525" cap="flat" cmpd="sng">
            <a:solidFill>
              <a:srgbClr val="4A7DBA"/>
            </a:solidFill>
            <a:prstDash val="solid"/>
            <a:round/>
            <a:headEnd type="none" w="sm" len="sm"/>
            <a:tailEnd type="none" w="sm" len="sm"/>
          </a:ln>
        </p:spPr>
      </p:cxnSp>
      <p:sp>
        <p:nvSpPr>
          <p:cNvPr id="16" name="Google Shape;221;p34">
            <a:extLst>
              <a:ext uri="{FF2B5EF4-FFF2-40B4-BE49-F238E27FC236}">
                <a16:creationId xmlns:a16="http://schemas.microsoft.com/office/drawing/2014/main" id="{0AC84D63-80B3-4DA3-B91C-292A9117CC5F}"/>
              </a:ext>
            </a:extLst>
          </p:cNvPr>
          <p:cNvSpPr/>
          <p:nvPr/>
        </p:nvSpPr>
        <p:spPr>
          <a:xfrm>
            <a:off x="1495690" y="3377944"/>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err="1">
                <a:solidFill>
                  <a:schemeClr val="dk1"/>
                </a:solidFill>
                <a:latin typeface="Calibri"/>
                <a:ea typeface="Calibri"/>
                <a:cs typeface="Calibri"/>
                <a:sym typeface="Calibri"/>
              </a:rPr>
              <a:t>Login</a:t>
            </a:r>
            <a:r>
              <a:rPr lang="es-419" sz="1200">
                <a:solidFill>
                  <a:schemeClr val="dk1"/>
                </a:solidFill>
                <a:latin typeface="Calibri"/>
                <a:ea typeface="Calibri"/>
                <a:cs typeface="Calibri"/>
                <a:sym typeface="Calibri"/>
              </a:rPr>
              <a:t> form</a:t>
            </a:r>
            <a:br>
              <a:rPr lang="es-419" sz="1200">
                <a:solidFill>
                  <a:schemeClr val="dk1"/>
                </a:solidFill>
                <a:latin typeface="Calibri"/>
                <a:ea typeface="Calibri"/>
                <a:cs typeface="Calibri"/>
                <a:sym typeface="Calibri"/>
              </a:rPr>
            </a:br>
            <a:r>
              <a:rPr lang="es-419" sz="1200">
                <a:solidFill>
                  <a:schemeClr val="dk1"/>
                </a:solidFill>
                <a:latin typeface="Calibri"/>
                <a:ea typeface="Calibri"/>
                <a:cs typeface="Calibri"/>
                <a:sym typeface="Calibri"/>
              </a:rPr>
              <a:t>[field: </a:t>
            </a:r>
            <a:r>
              <a:rPr lang="es-419" sz="1200" err="1">
                <a:solidFill>
                  <a:schemeClr val="dk1"/>
                </a:solidFill>
                <a:latin typeface="Calibri"/>
                <a:ea typeface="Calibri"/>
                <a:cs typeface="Calibri"/>
                <a:sym typeface="Calibri"/>
              </a:rPr>
              <a:t>username</a:t>
            </a:r>
            <a:endParaRPr lang="es-419" sz="1200">
              <a:solidFill>
                <a:schemeClr val="dk1"/>
              </a:solidFill>
              <a:latin typeface="Calibri"/>
              <a:ea typeface="Calibri"/>
              <a:cs typeface="Calibri"/>
              <a:sym typeface="Calibri"/>
            </a:endParaRPr>
          </a:p>
          <a:p>
            <a:pPr algn="ctr"/>
            <a:r>
              <a:rPr lang="es-419" sz="1200" err="1">
                <a:solidFill>
                  <a:schemeClr val="dk1"/>
                </a:solidFill>
                <a:latin typeface="Calibri"/>
                <a:ea typeface="Calibri"/>
                <a:cs typeface="Calibri"/>
                <a:sym typeface="Calibri"/>
              </a:rPr>
              <a:t>field</a:t>
            </a:r>
            <a:r>
              <a:rPr lang="es-419" sz="1200">
                <a:solidFill>
                  <a:schemeClr val="dk1"/>
                </a:solidFill>
                <a:latin typeface="Calibri"/>
                <a:ea typeface="Calibri"/>
                <a:cs typeface="Calibri"/>
                <a:sym typeface="Calibri"/>
              </a:rPr>
              <a:t>: </a:t>
            </a:r>
            <a:r>
              <a:rPr lang="es-419" sz="1200" err="1">
                <a:solidFill>
                  <a:schemeClr val="dk1"/>
                </a:solidFill>
                <a:latin typeface="Calibri"/>
                <a:ea typeface="Calibri"/>
                <a:cs typeface="Calibri"/>
                <a:sym typeface="Calibri"/>
              </a:rPr>
              <a:t>password</a:t>
            </a:r>
            <a:r>
              <a:rPr lang="es-419" sz="120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3567" y="3670448"/>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3732" y="364003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Check</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Login</a:t>
            </a:r>
            <a:endParaRPr sz="110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5433" y="383510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5881" y="3160141"/>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password</a:t>
            </a:r>
            <a:r>
              <a:rPr lang="es-419"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618485" y="3677660"/>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submit</a:t>
            </a:r>
            <a:endParaRPr sz="1100">
              <a:solidFill>
                <a:schemeClr val="dk1"/>
              </a:solidFill>
              <a:latin typeface="Calibri"/>
              <a:ea typeface="Calibri"/>
              <a:cs typeface="Calibri"/>
              <a:sym typeface="Calibri"/>
            </a:endParaRPr>
          </a:p>
        </p:txBody>
      </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a:solidFill>
                  <a:schemeClr val="dk1"/>
                </a:solidFill>
                <a:latin typeface="Calibri"/>
                <a:ea typeface="Calibri"/>
                <a:cs typeface="Calibri"/>
                <a:sym typeface="Calibri"/>
              </a:rPr>
              <a:t>HOME</a:t>
            </a:r>
          </a:p>
          <a:p>
            <a:r>
              <a:rPr lang="es-419">
                <a:solidFill>
                  <a:schemeClr val="dk1"/>
                </a:solidFill>
                <a:latin typeface="Calibri"/>
                <a:ea typeface="Calibri"/>
                <a:cs typeface="Calibri"/>
                <a:sym typeface="Calibri"/>
              </a:rPr>
              <a:t>PAGE</a:t>
            </a:r>
            <a:endParaRPr>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6475364" y="3797296"/>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6"/>
          </p:cNvCxnSpPr>
          <p:nvPr/>
        </p:nvCxnSpPr>
        <p:spPr>
          <a:xfrm>
            <a:off x="6697250" y="3881776"/>
            <a:ext cx="1477792" cy="377540"/>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555338" y="3603952"/>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err="1">
                <a:solidFill>
                  <a:schemeClr val="dk1"/>
                </a:solidFill>
                <a:latin typeface="Calibri"/>
                <a:ea typeface="Calibri"/>
                <a:cs typeface="Calibri"/>
                <a:sym typeface="Calibri"/>
              </a:rPr>
              <a:t>user</a:t>
            </a:r>
            <a:r>
              <a:rPr lang="es-419" sz="1100">
                <a:solidFill>
                  <a:schemeClr val="dk1"/>
                </a:solidFill>
                <a:latin typeface="Calibri"/>
                <a:ea typeface="Calibri"/>
                <a:cs typeface="Calibri"/>
                <a:sym typeface="Calibri"/>
              </a:rPr>
              <a:t> -&gt; </a:t>
            </a:r>
            <a:r>
              <a:rPr lang="es-419" sz="1100" err="1">
                <a:solidFill>
                  <a:schemeClr val="dk1"/>
                </a:solidFill>
                <a:latin typeface="Calibri"/>
                <a:ea typeface="Calibri"/>
                <a:cs typeface="Calibri"/>
                <a:sym typeface="Calibri"/>
              </a:rPr>
              <a:t>session</a:t>
            </a:r>
            <a:endParaRPr sz="110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err="1">
                <a:solidFill>
                  <a:schemeClr val="dk1"/>
                </a:solidFill>
                <a:latin typeface="Calibri"/>
                <a:ea typeface="Calibri"/>
                <a:cs typeface="Calibri"/>
                <a:sym typeface="Calibri"/>
              </a:rPr>
              <a:t>wrong</a:t>
            </a:r>
            <a:r>
              <a:rPr lang="es-419" sz="1100">
                <a:solidFill>
                  <a:schemeClr val="dk1"/>
                </a:solidFill>
                <a:latin typeface="Calibri"/>
                <a:ea typeface="Calibri"/>
                <a:cs typeface="Calibri"/>
                <a:sym typeface="Calibri"/>
              </a:rPr>
              <a:t> </a:t>
            </a:r>
            <a:r>
              <a:rPr lang="es-419" sz="1100" err="1">
                <a:solidFill>
                  <a:schemeClr val="dk1"/>
                </a:solidFill>
                <a:latin typeface="Calibri"/>
                <a:ea typeface="Calibri"/>
                <a:cs typeface="Calibri"/>
                <a:sym typeface="Calibri"/>
              </a:rPr>
              <a:t>username</a:t>
            </a:r>
            <a:r>
              <a:rPr lang="es-419" sz="1100">
                <a:solidFill>
                  <a:schemeClr val="dk1"/>
                </a:solidFill>
                <a:latin typeface="Calibri"/>
                <a:ea typeface="Calibri"/>
                <a:cs typeface="Calibri"/>
                <a:sym typeface="Calibri"/>
              </a:rPr>
              <a:t>/</a:t>
            </a:r>
            <a:r>
              <a:rPr lang="es-419" sz="1100" err="1">
                <a:solidFill>
                  <a:schemeClr val="dk1"/>
                </a:solidFill>
                <a:latin typeface="Calibri"/>
                <a:ea typeface="Calibri"/>
                <a:cs typeface="Calibri"/>
                <a:sym typeface="Calibri"/>
              </a:rPr>
              <a:t>password</a:t>
            </a:r>
            <a:endParaRPr sz="110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err="1">
                <a:solidFill>
                  <a:schemeClr val="dk1"/>
                </a:solidFill>
                <a:latin typeface="Calibri"/>
                <a:ea typeface="Calibri"/>
                <a:cs typeface="Calibri"/>
                <a:sym typeface="Calibri"/>
              </a:rPr>
              <a:t>Logout</a:t>
            </a:r>
            <a:endParaRPr sz="110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2606</Words>
  <Application>Microsoft Office PowerPoint</Application>
  <PresentationFormat>Widescreen</PresentationFormat>
  <Paragraphs>353</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Catalogazione di immagini</vt:lpstr>
      <vt:lpstr>Analisi dei dati (comuni alla versione HTML)</vt:lpstr>
      <vt:lpstr>Specifiche RIA</vt:lpstr>
      <vt:lpstr>Database design</vt:lpstr>
      <vt:lpstr>Local database schema</vt:lpstr>
      <vt:lpstr>Analisi dei requisiti</vt:lpstr>
      <vt:lpstr>Analisi dei requisiti (specifiche RIA)</vt:lpstr>
      <vt:lpstr>Completamento delle specifiche</vt:lpstr>
      <vt:lpstr>Application design</vt:lpstr>
      <vt:lpstr>Application design</vt:lpstr>
      <vt:lpstr>Eventi &amp; azioni</vt:lpstr>
      <vt:lpstr>Controller / event handler</vt:lpstr>
      <vt:lpstr>Server side: DAO &amp; model object</vt:lpstr>
      <vt:lpstr>Client side: view &amp; view component</vt:lpstr>
      <vt:lpstr>Gestione del ciclo di vita</vt:lpstr>
      <vt:lpstr>Event: login</vt:lpstr>
      <vt:lpstr>Event: caricamento home</vt:lpstr>
      <vt:lpstr>Event: spostamento categorie</vt:lpstr>
      <vt:lpstr>Event: salvataggio spostamenti</vt:lpstr>
      <vt:lpstr>Event: aggiunta categoria</vt:lpstr>
      <vt:lpstr>Event: logout</vt:lpstr>
      <vt:lpstr>Packages Utils e 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100</cp:revision>
  <dcterms:created xsi:type="dcterms:W3CDTF">2021-08-10T09:06:04Z</dcterms:created>
  <dcterms:modified xsi:type="dcterms:W3CDTF">2021-09-08T16:18:14Z</dcterms:modified>
</cp:coreProperties>
</file>