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79" r:id="rId4"/>
    <p:sldId id="259" r:id="rId5"/>
    <p:sldId id="260" r:id="rId6"/>
    <p:sldId id="261" r:id="rId7"/>
    <p:sldId id="281" r:id="rId8"/>
    <p:sldId id="262" r:id="rId9"/>
    <p:sldId id="264" r:id="rId10"/>
    <p:sldId id="282" r:id="rId11"/>
    <p:sldId id="265" r:id="rId12"/>
    <p:sldId id="284" r:id="rId13"/>
    <p:sldId id="286" r:id="rId14"/>
    <p:sldId id="285" r:id="rId15"/>
    <p:sldId id="287" r:id="rId16"/>
    <p:sldId id="266" r:id="rId17"/>
    <p:sldId id="288" r:id="rId18"/>
    <p:sldId id="293" r:id="rId19"/>
    <p:sldId id="294" r:id="rId20"/>
    <p:sldId id="295" r:id="rId21"/>
    <p:sldId id="292"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4806"/>
    <a:srgbClr val="338DCD"/>
    <a:srgbClr val="4472C4"/>
    <a:srgbClr val="00B050"/>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85" autoAdjust="0"/>
    <p:restoredTop sz="94249" autoAdjust="0"/>
  </p:normalViewPr>
  <p:slideViewPr>
    <p:cSldViewPr snapToGrid="0">
      <p:cViewPr varScale="1">
        <p:scale>
          <a:sx n="68" d="100"/>
          <a:sy n="68" d="100"/>
        </p:scale>
        <p:origin x="894" y="60"/>
      </p:cViewPr>
      <p:guideLst/>
    </p:cSldViewPr>
  </p:slideViewPr>
  <p:outlineViewPr>
    <p:cViewPr>
      <p:scale>
        <a:sx n="33" d="100"/>
        <a:sy n="33" d="100"/>
      </p:scale>
      <p:origin x="0" y="-123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16778-EC20-4E94-AEFD-4EB2A72F64A4}" type="datetimeFigureOut">
              <a:rPr lang="en-US" smtClean="0"/>
              <a:t>9/5/2021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BA028-154F-47B9-AF2A-81103507A58D}" type="slidenum">
              <a:rPr lang="en-US" smtClean="0"/>
              <a:t>‹#›</a:t>
            </a:fld>
            <a:endParaRPr lang="en-US"/>
          </a:p>
        </p:txBody>
      </p:sp>
    </p:spTree>
    <p:extLst>
      <p:ext uri="{BB962C8B-B14F-4D97-AF65-F5344CB8AC3E}">
        <p14:creationId xmlns:p14="http://schemas.microsoft.com/office/powerpoint/2010/main" val="938216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Arial" panose="020B0604020202020204" pitchFamily="34" charset="0"/>
              </a:rPr>
              <a:t>Per </a:t>
            </a:r>
            <a:r>
              <a:rPr lang="en-US" sz="1800" b="0" i="0" u="none" strike="noStrike" baseline="0" dirty="0" err="1">
                <a:solidFill>
                  <a:srgbClr val="000000"/>
                </a:solidFill>
                <a:latin typeface="Arial" panose="020B0604020202020204" pitchFamily="34" charset="0"/>
              </a:rPr>
              <a:t>brevitàsiomettela</a:t>
            </a:r>
            <a:r>
              <a:rPr lang="en-US" sz="1800" b="0" i="0" u="none" strike="noStrike" baseline="0" dirty="0">
                <a:solidFill>
                  <a:srgbClr val="000000"/>
                </a:solidFill>
                <a:latin typeface="Arial" panose="020B0604020202020204" pitchFamily="34" charset="0"/>
              </a:rPr>
              <a:t> </a:t>
            </a:r>
            <a:r>
              <a:rPr lang="en-US" sz="1800" b="0" i="0" u="none" strike="noStrike" baseline="0" dirty="0" err="1">
                <a:solidFill>
                  <a:srgbClr val="000000"/>
                </a:solidFill>
                <a:latin typeface="Arial" panose="020B0604020202020204" pitchFamily="34" charset="0"/>
              </a:rPr>
              <a:t>gestionedeglierrori</a:t>
            </a:r>
            <a:endParaRPr lang="en-US" sz="1800" b="0" i="0" u="none" strike="noStrike" baseline="0" dirty="0">
              <a:solidFill>
                <a:srgbClr val="000000"/>
              </a:solidFill>
              <a:latin typeface="Arial" panose="020B0604020202020204" pitchFamily="34" charset="0"/>
            </a:endParaRPr>
          </a:p>
          <a:p>
            <a:r>
              <a:rPr lang="it-IT" sz="1800" b="0" i="0" u="none" strike="noStrike" baseline="0" dirty="0" err="1">
                <a:solidFill>
                  <a:srgbClr val="000000"/>
                </a:solidFill>
                <a:latin typeface="Arial" panose="020B0604020202020204" pitchFamily="34" charset="0"/>
              </a:rPr>
              <a:t>MissionList.showmissionDetails.showcome</a:t>
            </a:r>
            <a:r>
              <a:rPr lang="it-IT" sz="1800" b="0" i="0" u="none" strike="noStrike" baseline="0" dirty="0">
                <a:solidFill>
                  <a:srgbClr val="000000"/>
                </a:solidFill>
                <a:latin typeface="Arial" panose="020B0604020202020204" pitchFamily="34" charset="0"/>
              </a:rPr>
              <a:t> da </a:t>
            </a:r>
            <a:r>
              <a:rPr lang="it-IT" sz="1800" b="0" i="0" u="none" strike="noStrike" baseline="0" dirty="0" err="1">
                <a:solidFill>
                  <a:srgbClr val="000000"/>
                </a:solidFill>
                <a:latin typeface="Arial" panose="020B0604020202020204" pitchFamily="34" charset="0"/>
              </a:rPr>
              <a:t>diagrammiprecedenti</a:t>
            </a:r>
            <a:endParaRPr lang="en-US" dirty="0"/>
          </a:p>
        </p:txBody>
      </p:sp>
      <p:sp>
        <p:nvSpPr>
          <p:cNvPr id="4" name="Slide Number Placeholder 3"/>
          <p:cNvSpPr>
            <a:spLocks noGrp="1"/>
          </p:cNvSpPr>
          <p:nvPr>
            <p:ph type="sldNum" sz="quarter" idx="5"/>
          </p:nvPr>
        </p:nvSpPr>
        <p:spPr/>
        <p:txBody>
          <a:bodyPr/>
          <a:lstStyle/>
          <a:p>
            <a:fld id="{6AEBA028-154F-47B9-AF2A-81103507A58D}" type="slidenum">
              <a:rPr lang="en-US" smtClean="0"/>
              <a:t>17</a:t>
            </a:fld>
            <a:endParaRPr lang="en-US"/>
          </a:p>
        </p:txBody>
      </p:sp>
    </p:spTree>
    <p:extLst>
      <p:ext uri="{BB962C8B-B14F-4D97-AF65-F5344CB8AC3E}">
        <p14:creationId xmlns:p14="http://schemas.microsoft.com/office/powerpoint/2010/main" val="7438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EBA028-154F-47B9-AF2A-81103507A58D}" type="slidenum">
              <a:rPr lang="en-US" smtClean="0"/>
              <a:t>18</a:t>
            </a:fld>
            <a:endParaRPr lang="en-US"/>
          </a:p>
        </p:txBody>
      </p:sp>
    </p:spTree>
    <p:extLst>
      <p:ext uri="{BB962C8B-B14F-4D97-AF65-F5344CB8AC3E}">
        <p14:creationId xmlns:p14="http://schemas.microsoft.com/office/powerpoint/2010/main" val="2080007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EBA028-154F-47B9-AF2A-81103507A58D}" type="slidenum">
              <a:rPr lang="en-US" smtClean="0"/>
              <a:t>19</a:t>
            </a:fld>
            <a:endParaRPr lang="en-US"/>
          </a:p>
        </p:txBody>
      </p:sp>
    </p:spTree>
    <p:extLst>
      <p:ext uri="{BB962C8B-B14F-4D97-AF65-F5344CB8AC3E}">
        <p14:creationId xmlns:p14="http://schemas.microsoft.com/office/powerpoint/2010/main" val="332903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EBA028-154F-47B9-AF2A-81103507A58D}" type="slidenum">
              <a:rPr lang="en-US" smtClean="0"/>
              <a:t>20</a:t>
            </a:fld>
            <a:endParaRPr lang="en-US"/>
          </a:p>
        </p:txBody>
      </p:sp>
    </p:spTree>
    <p:extLst>
      <p:ext uri="{BB962C8B-B14F-4D97-AF65-F5344CB8AC3E}">
        <p14:creationId xmlns:p14="http://schemas.microsoft.com/office/powerpoint/2010/main" val="4263218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EBA028-154F-47B9-AF2A-81103507A58D}" type="slidenum">
              <a:rPr lang="en-US" smtClean="0"/>
              <a:t>21</a:t>
            </a:fld>
            <a:endParaRPr lang="en-US"/>
          </a:p>
        </p:txBody>
      </p:sp>
    </p:spTree>
    <p:extLst>
      <p:ext uri="{BB962C8B-B14F-4D97-AF65-F5344CB8AC3E}">
        <p14:creationId xmlns:p14="http://schemas.microsoft.com/office/powerpoint/2010/main" val="1723211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a:xfrm>
            <a:off x="838200" y="365125"/>
            <a:ext cx="10515600" cy="732155"/>
          </a:xfrm>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276667"/>
            <a:ext cx="5181600" cy="4900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276667"/>
            <a:ext cx="5181600" cy="4900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05/09/2021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normAutofit lnSpcReduction="10000"/>
          </a:bodyPr>
          <a:lstStyle/>
          <a:p>
            <a:r>
              <a:rPr lang="it-IT" dirty="0"/>
              <a:t>Esercizio 3 – Versione RIA</a:t>
            </a:r>
          </a:p>
          <a:p>
            <a:endParaRPr lang="it-IT" dirty="0"/>
          </a:p>
          <a:p>
            <a:r>
              <a:rPr lang="it-IT" dirty="0"/>
              <a:t>Leonardo Guerra – 10524955</a:t>
            </a:r>
          </a:p>
          <a:p>
            <a:r>
              <a:rPr lang="it-IT" dirty="0"/>
              <a:t>Gaia Locchi – 10750598</a:t>
            </a:r>
          </a:p>
          <a:p>
            <a:endParaRPr lang="it-IT" dirty="0"/>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7034933" y="4507618"/>
            <a:ext cx="249210" cy="367488"/>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2212174"/>
            <a:ext cx="9316748"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84856A8F-F2E9-4EE2-8484-7C3F968D64AA}"/>
              </a:ext>
            </a:extLst>
          </p:cNvPr>
          <p:cNvCxnSpPr>
            <a:cxnSpLocks/>
            <a:stCxn id="24" idx="4"/>
          </p:cNvCxnSpPr>
          <p:nvPr/>
        </p:nvCxnSpPr>
        <p:spPr>
          <a:xfrm rot="5400000">
            <a:off x="10396082" y="5538763"/>
            <a:ext cx="217258" cy="727659"/>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5690" y="4816105"/>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 creation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name</a:t>
            </a:r>
          </a:p>
          <a:p>
            <a:pPr algn="ctr"/>
            <a:r>
              <a:rPr lang="es-419" sz="1200" dirty="0" err="1">
                <a:solidFill>
                  <a:schemeClr val="dk1"/>
                </a:solidFill>
                <a:latin typeface="Calibri"/>
                <a:ea typeface="Calibri"/>
                <a:cs typeface="Calibri"/>
                <a:sym typeface="Calibri"/>
              </a:rPr>
              <a:t>selectionfield</a:t>
            </a:r>
            <a:r>
              <a:rPr lang="es-419" sz="1200" dirty="0">
                <a:solidFill>
                  <a:schemeClr val="dk1"/>
                </a:solidFill>
                <a:latin typeface="Calibri"/>
                <a:ea typeface="Calibri"/>
                <a:cs typeface="Calibri"/>
                <a:sym typeface="Calibri"/>
              </a:rPr>
              <a:t>: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a:endCxn id="24" idx="5"/>
          </p:cNvCxnSpPr>
          <p:nvPr/>
        </p:nvCxnSpPr>
        <p:spPr>
          <a:xfrm>
            <a:off x="3767319" y="5367215"/>
            <a:ext cx="6670276" cy="209490"/>
          </a:xfrm>
          <a:prstGeom prst="bentConnector3">
            <a:avLst>
              <a:gd name="adj1" fmla="val 28543"/>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a:endCxn id="21" idx="0"/>
          </p:cNvCxnSpPr>
          <p:nvPr/>
        </p:nvCxnSpPr>
        <p:spPr>
          <a:xfrm flipH="1">
            <a:off x="4726144" y="5367215"/>
            <a:ext cx="110899" cy="426748"/>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10383280" y="5359447"/>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Create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527326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194937" y="5793963"/>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634541" y="5090315"/>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sp>
        <p:nvSpPr>
          <p:cNvPr id="26" name="Google Shape;229;p34">
            <a:extLst>
              <a:ext uri="{FF2B5EF4-FFF2-40B4-BE49-F238E27FC236}">
                <a16:creationId xmlns:a16="http://schemas.microsoft.com/office/drawing/2014/main" id="{29F1C625-4FCD-491C-A355-F642C8FF6C3A}"/>
              </a:ext>
            </a:extLst>
          </p:cNvPr>
          <p:cNvSpPr/>
          <p:nvPr/>
        </p:nvSpPr>
        <p:spPr>
          <a:xfrm>
            <a:off x="1495690" y="346533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sp>
        <p:nvSpPr>
          <p:cNvPr id="32" name="Google Shape;222;p34">
            <a:extLst>
              <a:ext uri="{FF2B5EF4-FFF2-40B4-BE49-F238E27FC236}">
                <a16:creationId xmlns:a16="http://schemas.microsoft.com/office/drawing/2014/main" id="{727CF574-5A89-4FB8-A7D5-6A253A1C7BA9}"/>
              </a:ext>
            </a:extLst>
          </p:cNvPr>
          <p:cNvSpPr/>
          <p:nvPr/>
        </p:nvSpPr>
        <p:spPr>
          <a:xfrm>
            <a:off x="727257" y="2127694"/>
            <a:ext cx="221886" cy="168960"/>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3" name="Google Shape;224;p34">
            <a:extLst>
              <a:ext uri="{FF2B5EF4-FFF2-40B4-BE49-F238E27FC236}">
                <a16:creationId xmlns:a16="http://schemas.microsoft.com/office/drawing/2014/main" id="{EFD10AA0-4ED3-4BFD-BD62-EB99CC238DF4}"/>
              </a:ext>
            </a:extLst>
          </p:cNvPr>
          <p:cNvSpPr/>
          <p:nvPr/>
        </p:nvSpPr>
        <p:spPr>
          <a:xfrm>
            <a:off x="1489929" y="1490786"/>
            <a:ext cx="1094246" cy="523544"/>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Get</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Categories</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List</a:t>
            </a:r>
            <a:endParaRPr sz="1100" dirty="0">
              <a:solidFill>
                <a:schemeClr val="dk1"/>
              </a:solidFill>
              <a:latin typeface="Calibri"/>
              <a:ea typeface="Calibri"/>
              <a:cs typeface="Calibri"/>
              <a:sym typeface="Calibri"/>
            </a:endParaRPr>
          </a:p>
        </p:txBody>
      </p:sp>
      <p:cxnSp>
        <p:nvCxnSpPr>
          <p:cNvPr id="34" name="Google Shape;223;p34">
            <a:extLst>
              <a:ext uri="{FF2B5EF4-FFF2-40B4-BE49-F238E27FC236}">
                <a16:creationId xmlns:a16="http://schemas.microsoft.com/office/drawing/2014/main" id="{432D03DE-F71F-4CE8-8DCC-9F1410A45FD1}"/>
              </a:ext>
            </a:extLst>
          </p:cNvPr>
          <p:cNvCxnSpPr>
            <a:cxnSpLocks/>
            <a:stCxn id="32" idx="0"/>
            <a:endCxn id="33" idx="5"/>
          </p:cNvCxnSpPr>
          <p:nvPr/>
        </p:nvCxnSpPr>
        <p:spPr>
          <a:xfrm rot="5400000" flipH="1" flipV="1">
            <a:off x="1009218" y="1581540"/>
            <a:ext cx="375136" cy="717172"/>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0" name="Google Shape;223;p34">
            <a:extLst>
              <a:ext uri="{FF2B5EF4-FFF2-40B4-BE49-F238E27FC236}">
                <a16:creationId xmlns:a16="http://schemas.microsoft.com/office/drawing/2014/main" id="{DF281B3D-70FF-4CF8-B79F-3F159CABF760}"/>
              </a:ext>
            </a:extLst>
          </p:cNvPr>
          <p:cNvCxnSpPr>
            <a:cxnSpLocks/>
            <a:stCxn id="33" idx="4"/>
            <a:endCxn id="26" idx="0"/>
          </p:cNvCxnSpPr>
          <p:nvPr/>
        </p:nvCxnSpPr>
        <p:spPr>
          <a:xfrm rot="16200000" flipH="1">
            <a:off x="1576585" y="2474797"/>
            <a:ext cx="1451005" cy="53007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3" name="Google Shape;225;p34">
            <a:extLst>
              <a:ext uri="{FF2B5EF4-FFF2-40B4-BE49-F238E27FC236}">
                <a16:creationId xmlns:a16="http://schemas.microsoft.com/office/drawing/2014/main" id="{A7495D39-6104-4137-BCF0-C87321463AE2}"/>
              </a:ext>
            </a:extLst>
          </p:cNvPr>
          <p:cNvSpPr txBox="1"/>
          <p:nvPr/>
        </p:nvSpPr>
        <p:spPr>
          <a:xfrm>
            <a:off x="657729" y="1515186"/>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load</a:t>
            </a:r>
            <a:endParaRPr sz="1100" dirty="0">
              <a:solidFill>
                <a:schemeClr val="dk1"/>
              </a:solidFill>
              <a:latin typeface="Calibri"/>
              <a:ea typeface="Calibri"/>
              <a:cs typeface="Calibri"/>
              <a:sym typeface="Calibri"/>
            </a:endParaRPr>
          </a:p>
        </p:txBody>
      </p:sp>
      <p:sp>
        <p:nvSpPr>
          <p:cNvPr id="50" name="Google Shape;222;p34">
            <a:extLst>
              <a:ext uri="{FF2B5EF4-FFF2-40B4-BE49-F238E27FC236}">
                <a16:creationId xmlns:a16="http://schemas.microsoft.com/office/drawing/2014/main" id="{55D47F66-C427-4027-972E-5B8969F0B8D0}"/>
              </a:ext>
            </a:extLst>
          </p:cNvPr>
          <p:cNvSpPr/>
          <p:nvPr/>
        </p:nvSpPr>
        <p:spPr>
          <a:xfrm>
            <a:off x="5509323" y="2113921"/>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51" name="Google Shape;224;p34">
            <a:extLst>
              <a:ext uri="{FF2B5EF4-FFF2-40B4-BE49-F238E27FC236}">
                <a16:creationId xmlns:a16="http://schemas.microsoft.com/office/drawing/2014/main" id="{489E12DE-9FBF-4BC3-A43E-3AD7B43926A7}"/>
              </a:ext>
            </a:extLst>
          </p:cNvPr>
          <p:cNvSpPr/>
          <p:nvPr/>
        </p:nvSpPr>
        <p:spPr>
          <a:xfrm>
            <a:off x="6264967" y="1538789"/>
            <a:ext cx="1094246" cy="397747"/>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cxnSp>
        <p:nvCxnSpPr>
          <p:cNvPr id="52" name="Google Shape;223;p34">
            <a:extLst>
              <a:ext uri="{FF2B5EF4-FFF2-40B4-BE49-F238E27FC236}">
                <a16:creationId xmlns:a16="http://schemas.microsoft.com/office/drawing/2014/main" id="{A7A9D92E-C1C3-4D64-913E-51CF4DE1CEB5}"/>
              </a:ext>
            </a:extLst>
          </p:cNvPr>
          <p:cNvCxnSpPr>
            <a:cxnSpLocks/>
          </p:cNvCxnSpPr>
          <p:nvPr/>
        </p:nvCxnSpPr>
        <p:spPr>
          <a:xfrm rot="5400000" flipH="1" flipV="1">
            <a:off x="5770213" y="1563981"/>
            <a:ext cx="375136" cy="66697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3" name="Google Shape;225;p34">
            <a:extLst>
              <a:ext uri="{FF2B5EF4-FFF2-40B4-BE49-F238E27FC236}">
                <a16:creationId xmlns:a16="http://schemas.microsoft.com/office/drawing/2014/main" id="{7DD74E22-6811-4A9C-A865-7809770FAB6F}"/>
              </a:ext>
            </a:extLst>
          </p:cNvPr>
          <p:cNvSpPr txBox="1"/>
          <p:nvPr/>
        </p:nvSpPr>
        <p:spPr>
          <a:xfrm>
            <a:off x="5541681" y="1479619"/>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27" name="Google Shape;229;p34">
            <a:extLst>
              <a:ext uri="{FF2B5EF4-FFF2-40B4-BE49-F238E27FC236}">
                <a16:creationId xmlns:a16="http://schemas.microsoft.com/office/drawing/2014/main" id="{BB71FEEE-5465-49DA-B218-17C040CF00D8}"/>
              </a:ext>
            </a:extLst>
          </p:cNvPr>
          <p:cNvSpPr/>
          <p:nvPr/>
        </p:nvSpPr>
        <p:spPr>
          <a:xfrm>
            <a:off x="3882889" y="2317966"/>
            <a:ext cx="1167704"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Detail</a:t>
            </a:r>
            <a:endParaRPr sz="1400" dirty="0"/>
          </a:p>
          <a:p>
            <a:pPr algn="ctr"/>
            <a:r>
              <a:rPr lang="es-419" sz="1200" dirty="0" err="1">
                <a:solidFill>
                  <a:schemeClr val="dk1"/>
                </a:solidFill>
                <a:latin typeface="Calibri"/>
                <a:ea typeface="Calibri"/>
                <a:cs typeface="Calibri"/>
                <a:sym typeface="Calibri"/>
              </a:rPr>
              <a:t>WelcomeMsg</a:t>
            </a:r>
            <a:endParaRPr lang="es-419" sz="1200" dirty="0">
              <a:solidFill>
                <a:schemeClr val="dk1"/>
              </a:solidFill>
              <a:latin typeface="Calibri"/>
              <a:ea typeface="Calibri"/>
              <a:cs typeface="Calibri"/>
              <a:sym typeface="Calibri"/>
            </a:endParaRPr>
          </a:p>
        </p:txBody>
      </p:sp>
      <p:cxnSp>
        <p:nvCxnSpPr>
          <p:cNvPr id="28" name="Google Shape;223;p34">
            <a:extLst>
              <a:ext uri="{FF2B5EF4-FFF2-40B4-BE49-F238E27FC236}">
                <a16:creationId xmlns:a16="http://schemas.microsoft.com/office/drawing/2014/main" id="{91B47F3B-4BC2-4444-8B57-C3FCA043B974}"/>
              </a:ext>
            </a:extLst>
          </p:cNvPr>
          <p:cNvCxnSpPr>
            <a:cxnSpLocks/>
          </p:cNvCxnSpPr>
          <p:nvPr/>
        </p:nvCxnSpPr>
        <p:spPr>
          <a:xfrm rot="5400000" flipH="1">
            <a:off x="6415178" y="3829492"/>
            <a:ext cx="47239" cy="735607"/>
          </a:xfrm>
          <a:prstGeom prst="bentConnector3">
            <a:avLst>
              <a:gd name="adj1" fmla="val -48392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 name="Google Shape;225;p34">
            <a:extLst>
              <a:ext uri="{FF2B5EF4-FFF2-40B4-BE49-F238E27FC236}">
                <a16:creationId xmlns:a16="http://schemas.microsoft.com/office/drawing/2014/main" id="{56E44293-9B72-410E-A83F-B929AB5AE980}"/>
              </a:ext>
            </a:extLst>
          </p:cNvPr>
          <p:cNvSpPr txBox="1"/>
          <p:nvPr/>
        </p:nvSpPr>
        <p:spPr>
          <a:xfrm>
            <a:off x="5933787" y="4418759"/>
            <a:ext cx="1010019" cy="21590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drag&amp;drop</a:t>
            </a:r>
            <a:endParaRPr sz="1100" dirty="0">
              <a:solidFill>
                <a:schemeClr val="dk1"/>
              </a:solidFill>
              <a:latin typeface="Calibri"/>
              <a:ea typeface="Calibri"/>
              <a:cs typeface="Calibri"/>
              <a:sym typeface="Calibri"/>
            </a:endParaRPr>
          </a:p>
        </p:txBody>
      </p:sp>
      <p:cxnSp>
        <p:nvCxnSpPr>
          <p:cNvPr id="41" name="Google Shape;228;p34">
            <a:extLst>
              <a:ext uri="{FF2B5EF4-FFF2-40B4-BE49-F238E27FC236}">
                <a16:creationId xmlns:a16="http://schemas.microsoft.com/office/drawing/2014/main" id="{D9236AB1-A3C3-4E43-A2D9-F090E319AFE7}"/>
              </a:ext>
            </a:extLst>
          </p:cNvPr>
          <p:cNvCxnSpPr>
            <a:cxnSpLocks/>
            <a:stCxn id="44" idx="4"/>
          </p:cNvCxnSpPr>
          <p:nvPr/>
        </p:nvCxnSpPr>
        <p:spPr>
          <a:xfrm rot="5400000">
            <a:off x="10396081" y="3984917"/>
            <a:ext cx="217258" cy="727659"/>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2" name="Google Shape;227;p34">
            <a:extLst>
              <a:ext uri="{FF2B5EF4-FFF2-40B4-BE49-F238E27FC236}">
                <a16:creationId xmlns:a16="http://schemas.microsoft.com/office/drawing/2014/main" id="{CE015374-F3B9-44FD-9DF9-280207AF88CE}"/>
              </a:ext>
            </a:extLst>
          </p:cNvPr>
          <p:cNvCxnSpPr>
            <a:cxnSpLocks/>
            <a:endCxn id="45" idx="0"/>
          </p:cNvCxnSpPr>
          <p:nvPr/>
        </p:nvCxnSpPr>
        <p:spPr>
          <a:xfrm flipH="1">
            <a:off x="8613592" y="3805043"/>
            <a:ext cx="95767" cy="434515"/>
          </a:xfrm>
          <a:prstGeom prst="straightConnector1">
            <a:avLst/>
          </a:prstGeom>
          <a:noFill/>
          <a:ln w="9525" cap="flat" cmpd="sng">
            <a:solidFill>
              <a:srgbClr val="4A7DBA"/>
            </a:solidFill>
            <a:prstDash val="solid"/>
            <a:round/>
            <a:headEnd type="none" w="sm" len="sm"/>
            <a:tailEnd type="none" w="sm" len="sm"/>
          </a:ln>
        </p:spPr>
      </p:cxnSp>
      <p:sp>
        <p:nvSpPr>
          <p:cNvPr id="44" name="Google Shape;224;p34">
            <a:extLst>
              <a:ext uri="{FF2B5EF4-FFF2-40B4-BE49-F238E27FC236}">
                <a16:creationId xmlns:a16="http://schemas.microsoft.com/office/drawing/2014/main" id="{4F4F1C97-129F-4A76-A900-C4F53D281997}"/>
              </a:ext>
            </a:extLst>
          </p:cNvPr>
          <p:cNvSpPr/>
          <p:nvPr/>
        </p:nvSpPr>
        <p:spPr>
          <a:xfrm>
            <a:off x="10383279" y="3805601"/>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Update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45" name="Google Shape;226;p34">
            <a:extLst>
              <a:ext uri="{FF2B5EF4-FFF2-40B4-BE49-F238E27FC236}">
                <a16:creationId xmlns:a16="http://schemas.microsoft.com/office/drawing/2014/main" id="{FCC036B9-6E10-460D-854A-8AD27CD34F1B}"/>
              </a:ext>
            </a:extLst>
          </p:cNvPr>
          <p:cNvSpPr txBox="1"/>
          <p:nvPr/>
        </p:nvSpPr>
        <p:spPr>
          <a:xfrm>
            <a:off x="7894973" y="4239558"/>
            <a:ext cx="1437238" cy="244925"/>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categoryUpdateArray</a:t>
            </a:r>
            <a:endParaRPr sz="1100" dirty="0">
              <a:solidFill>
                <a:schemeClr val="dk1"/>
              </a:solidFill>
              <a:latin typeface="Calibri"/>
              <a:ea typeface="Calibri"/>
              <a:cs typeface="Calibri"/>
              <a:sym typeface="Calibri"/>
            </a:endParaRPr>
          </a:p>
        </p:txBody>
      </p:sp>
      <p:cxnSp>
        <p:nvCxnSpPr>
          <p:cNvPr id="46" name="Google Shape;223;p34">
            <a:extLst>
              <a:ext uri="{FF2B5EF4-FFF2-40B4-BE49-F238E27FC236}">
                <a16:creationId xmlns:a16="http://schemas.microsoft.com/office/drawing/2014/main" id="{E1F75452-6305-4B09-BB82-539B65EF3757}"/>
              </a:ext>
            </a:extLst>
          </p:cNvPr>
          <p:cNvCxnSpPr>
            <a:cxnSpLocks/>
            <a:stCxn id="39" idx="6"/>
            <a:endCxn id="44" idx="5"/>
          </p:cNvCxnSpPr>
          <p:nvPr/>
        </p:nvCxnSpPr>
        <p:spPr>
          <a:xfrm>
            <a:off x="7991583" y="3794837"/>
            <a:ext cx="2446011" cy="22802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 name="Google Shape;229;p34">
            <a:extLst>
              <a:ext uri="{FF2B5EF4-FFF2-40B4-BE49-F238E27FC236}">
                <a16:creationId xmlns:a16="http://schemas.microsoft.com/office/drawing/2014/main" id="{868F8234-75BA-4B7A-8E14-5E2EB544EF55}"/>
              </a:ext>
            </a:extLst>
          </p:cNvPr>
          <p:cNvSpPr/>
          <p:nvPr/>
        </p:nvSpPr>
        <p:spPr>
          <a:xfrm>
            <a:off x="5727941" y="3497182"/>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sp>
        <p:nvSpPr>
          <p:cNvPr id="36" name="Google Shape;225;p34">
            <a:extLst>
              <a:ext uri="{FF2B5EF4-FFF2-40B4-BE49-F238E27FC236}">
                <a16:creationId xmlns:a16="http://schemas.microsoft.com/office/drawing/2014/main" id="{140330A7-8263-43F8-9305-FDAB0DFF8BD4}"/>
              </a:ext>
            </a:extLst>
          </p:cNvPr>
          <p:cNvSpPr txBox="1"/>
          <p:nvPr/>
        </p:nvSpPr>
        <p:spPr>
          <a:xfrm>
            <a:off x="7824965" y="354638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save</a:t>
            </a:r>
            <a:endParaRPr sz="1100" dirty="0">
              <a:solidFill>
                <a:schemeClr val="dk1"/>
              </a:solidFill>
              <a:latin typeface="Calibri"/>
              <a:ea typeface="Calibri"/>
              <a:cs typeface="Calibri"/>
              <a:sym typeface="Calibri"/>
            </a:endParaRPr>
          </a:p>
        </p:txBody>
      </p:sp>
      <p:cxnSp>
        <p:nvCxnSpPr>
          <p:cNvPr id="38" name="Google Shape;223;p34">
            <a:extLst>
              <a:ext uri="{FF2B5EF4-FFF2-40B4-BE49-F238E27FC236}">
                <a16:creationId xmlns:a16="http://schemas.microsoft.com/office/drawing/2014/main" id="{8BC649E7-398C-4194-A263-931AAC799986}"/>
              </a:ext>
            </a:extLst>
          </p:cNvPr>
          <p:cNvCxnSpPr>
            <a:cxnSpLocks/>
            <a:stCxn id="37" idx="4"/>
            <a:endCxn id="35" idx="1"/>
          </p:cNvCxnSpPr>
          <p:nvPr/>
        </p:nvCxnSpPr>
        <p:spPr>
          <a:xfrm rot="5400000" flipH="1" flipV="1">
            <a:off x="4639001" y="2828028"/>
            <a:ext cx="84480" cy="2093399"/>
          </a:xfrm>
          <a:prstGeom prst="bentConnector4">
            <a:avLst>
              <a:gd name="adj1" fmla="val 95749"/>
              <a:gd name="adj2" fmla="val 5265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 name="Google Shape;225;p34">
            <a:extLst>
              <a:ext uri="{FF2B5EF4-FFF2-40B4-BE49-F238E27FC236}">
                <a16:creationId xmlns:a16="http://schemas.microsoft.com/office/drawing/2014/main" id="{DAFDB760-1FA7-41C7-BA49-57533AD722E9}"/>
              </a:ext>
            </a:extLst>
          </p:cNvPr>
          <p:cNvSpPr txBox="1"/>
          <p:nvPr/>
        </p:nvSpPr>
        <p:spPr>
          <a:xfrm>
            <a:off x="3700779" y="353743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drag&amp;drop</a:t>
            </a:r>
            <a:endParaRPr sz="1100" dirty="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6700093" y="4118761"/>
            <a:ext cx="213016" cy="13351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7" name="Google Shape;222;p34">
            <a:extLst>
              <a:ext uri="{FF2B5EF4-FFF2-40B4-BE49-F238E27FC236}">
                <a16:creationId xmlns:a16="http://schemas.microsoft.com/office/drawing/2014/main" id="{5AB23B12-FA58-48C0-B344-46A6FC9772F5}"/>
              </a:ext>
            </a:extLst>
          </p:cNvPr>
          <p:cNvSpPr/>
          <p:nvPr/>
        </p:nvSpPr>
        <p:spPr>
          <a:xfrm>
            <a:off x="3523599" y="374800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DB2BA0BB-58A2-4B64-B29E-31FC8A9EBEF7}"/>
              </a:ext>
            </a:extLst>
          </p:cNvPr>
          <p:cNvSpPr/>
          <p:nvPr/>
        </p:nvSpPr>
        <p:spPr>
          <a:xfrm>
            <a:off x="7769697" y="3710357"/>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48" name="Rectangle: Diagonal Corners Rounded 47">
            <a:extLst>
              <a:ext uri="{FF2B5EF4-FFF2-40B4-BE49-F238E27FC236}">
                <a16:creationId xmlns:a16="http://schemas.microsoft.com/office/drawing/2014/main" id="{E7A45CD4-F393-4B96-97B0-AFCC668D87B0}"/>
              </a:ext>
            </a:extLst>
          </p:cNvPr>
          <p:cNvSpPr/>
          <p:nvPr/>
        </p:nvSpPr>
        <p:spPr>
          <a:xfrm>
            <a:off x="8998701" y="379074"/>
            <a:ext cx="2506076" cy="1050656"/>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dirty="0">
                <a:solidFill>
                  <a:schemeClr val="tx1"/>
                </a:solidFill>
                <a:sym typeface="Wingdings" panose="05000000000000000000" pitchFamily="2" charset="2"/>
              </a:rPr>
              <a:t> </a:t>
            </a:r>
            <a:r>
              <a:rPr lang="en-US" sz="1400" dirty="0">
                <a:solidFill>
                  <a:schemeClr val="tx1"/>
                </a:solidFill>
              </a:rPr>
              <a:t>Dopo il primo </a:t>
            </a:r>
            <a:r>
              <a:rPr lang="en-US" sz="1400" dirty="0" err="1">
                <a:solidFill>
                  <a:schemeClr val="tx1"/>
                </a:solidFill>
              </a:rPr>
              <a:t>salvataggio</a:t>
            </a:r>
            <a:r>
              <a:rPr lang="en-US" sz="1400" dirty="0">
                <a:solidFill>
                  <a:schemeClr val="tx1"/>
                </a:solidFill>
              </a:rPr>
              <a:t>, il form </a:t>
            </a:r>
            <a:r>
              <a:rPr lang="en-US" sz="1400" dirty="0" err="1">
                <a:solidFill>
                  <a:schemeClr val="tx1"/>
                </a:solidFill>
              </a:rPr>
              <a:t>nella</a:t>
            </a:r>
            <a:r>
              <a:rPr lang="en-US" sz="1400" dirty="0">
                <a:solidFill>
                  <a:schemeClr val="tx1"/>
                </a:solidFill>
              </a:rPr>
              <a:t> home è </a:t>
            </a:r>
            <a:r>
              <a:rPr lang="en-US" sz="1400" dirty="0" err="1">
                <a:solidFill>
                  <a:schemeClr val="tx1"/>
                </a:solidFill>
              </a:rPr>
              <a:t>disabilitato</a:t>
            </a:r>
            <a:r>
              <a:rPr lang="en-US" sz="1400" dirty="0">
                <a:solidFill>
                  <a:schemeClr val="tx1"/>
                </a:solidFill>
              </a:rPr>
              <a:t>, </a:t>
            </a:r>
            <a:r>
              <a:rPr lang="en-US" sz="1400" dirty="0" err="1">
                <a:solidFill>
                  <a:schemeClr val="tx1"/>
                </a:solidFill>
              </a:rPr>
              <a:t>finchè</a:t>
            </a:r>
            <a:r>
              <a:rPr lang="en-US" sz="1400" dirty="0">
                <a:solidFill>
                  <a:schemeClr val="tx1"/>
                </a:solidFill>
              </a:rPr>
              <a:t> non </a:t>
            </a:r>
            <a:r>
              <a:rPr lang="en-US" sz="1400" dirty="0" err="1">
                <a:solidFill>
                  <a:schemeClr val="tx1"/>
                </a:solidFill>
              </a:rPr>
              <a:t>viene</a:t>
            </a:r>
            <a:r>
              <a:rPr lang="en-US" sz="1400" dirty="0">
                <a:solidFill>
                  <a:schemeClr val="tx1"/>
                </a:solidFill>
              </a:rPr>
              <a:t> </a:t>
            </a:r>
            <a:r>
              <a:rPr lang="en-US" sz="1400" dirty="0" err="1">
                <a:solidFill>
                  <a:schemeClr val="tx1"/>
                </a:solidFill>
              </a:rPr>
              <a:t>premuto</a:t>
            </a:r>
            <a:r>
              <a:rPr lang="en-US" sz="1400" dirty="0">
                <a:solidFill>
                  <a:schemeClr val="tx1"/>
                </a:solidFill>
              </a:rPr>
              <a:t> il tasto Salva</a:t>
            </a:r>
          </a:p>
        </p:txBody>
      </p:sp>
      <p:sp>
        <p:nvSpPr>
          <p:cNvPr id="49" name="Google Shape;225;p34">
            <a:extLst>
              <a:ext uri="{FF2B5EF4-FFF2-40B4-BE49-F238E27FC236}">
                <a16:creationId xmlns:a16="http://schemas.microsoft.com/office/drawing/2014/main" id="{00C15D5E-71D5-4EC1-A885-F140ADECAB4C}"/>
              </a:ext>
            </a:extLst>
          </p:cNvPr>
          <p:cNvSpPr txBox="1"/>
          <p:nvPr/>
        </p:nvSpPr>
        <p:spPr>
          <a:xfrm>
            <a:off x="7061265" y="1568997"/>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a:t>
            </a:r>
            <a:endParaRPr sz="11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8260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Eventi &amp; azioni</a:t>
            </a:r>
          </a:p>
        </p:txBody>
      </p:sp>
      <p:graphicFrame>
        <p:nvGraphicFramePr>
          <p:cNvPr id="5" name="Table 7">
            <a:extLst>
              <a:ext uri="{FF2B5EF4-FFF2-40B4-BE49-F238E27FC236}">
                <a16:creationId xmlns:a16="http://schemas.microsoft.com/office/drawing/2014/main" id="{292C13C8-56EF-4975-ABA3-6C65568E1D24}"/>
              </a:ext>
            </a:extLst>
          </p:cNvPr>
          <p:cNvGraphicFramePr>
            <a:graphicFrameLocks noGrp="1"/>
          </p:cNvGraphicFramePr>
          <p:nvPr>
            <p:ph sz="half" idx="1"/>
            <p:extLst>
              <p:ext uri="{D42A27DB-BD31-4B8C-83A1-F6EECF244321}">
                <p14:modId xmlns:p14="http://schemas.microsoft.com/office/powerpoint/2010/main" val="889581942"/>
              </p:ext>
            </p:extLst>
          </p:nvPr>
        </p:nvGraphicFramePr>
        <p:xfrm>
          <a:off x="838200" y="1255264"/>
          <a:ext cx="10515600" cy="50257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055959660"/>
                    </a:ext>
                  </a:extLst>
                </a:gridCol>
                <a:gridCol w="2628900">
                  <a:extLst>
                    <a:ext uri="{9D8B030D-6E8A-4147-A177-3AD203B41FA5}">
                      <a16:colId xmlns:a16="http://schemas.microsoft.com/office/drawing/2014/main" val="3196896545"/>
                    </a:ext>
                  </a:extLst>
                </a:gridCol>
                <a:gridCol w="2628900">
                  <a:extLst>
                    <a:ext uri="{9D8B030D-6E8A-4147-A177-3AD203B41FA5}">
                      <a16:colId xmlns:a16="http://schemas.microsoft.com/office/drawing/2014/main" val="1460276567"/>
                    </a:ext>
                  </a:extLst>
                </a:gridCol>
                <a:gridCol w="2628900">
                  <a:extLst>
                    <a:ext uri="{9D8B030D-6E8A-4147-A177-3AD203B41FA5}">
                      <a16:colId xmlns:a16="http://schemas.microsoft.com/office/drawing/2014/main" val="753083377"/>
                    </a:ext>
                  </a:extLst>
                </a:gridCol>
              </a:tblGrid>
              <a:tr h="257381">
                <a:tc gridSpan="2">
                  <a:txBody>
                    <a:bodyPr/>
                    <a:lstStyle/>
                    <a:p>
                      <a:pPr algn="ctr"/>
                      <a:r>
                        <a:rPr lang="it-IT" sz="2000" dirty="0">
                          <a:solidFill>
                            <a:schemeClr val="bg1"/>
                          </a:solidFill>
                        </a:rPr>
                        <a:t>Client side</a:t>
                      </a:r>
                      <a:endParaRPr lang="en-US" sz="2000" dirty="0">
                        <a:solidFill>
                          <a:schemeClr val="bg1"/>
                        </a:solidFill>
                      </a:endParaRPr>
                    </a:p>
                  </a:txBody>
                  <a:tcPr/>
                </a:tc>
                <a:tc hMerge="1">
                  <a:txBody>
                    <a:bodyPr/>
                    <a:lstStyle/>
                    <a:p>
                      <a:endParaRPr lang="en-US" dirty="0">
                        <a:solidFill>
                          <a:schemeClr val="bg1"/>
                        </a:solidFill>
                      </a:endParaRPr>
                    </a:p>
                  </a:txBody>
                  <a:tcPr/>
                </a:tc>
                <a:tc gridSpan="2">
                  <a:txBody>
                    <a:bodyPr/>
                    <a:lstStyle/>
                    <a:p>
                      <a:pPr algn="ctr"/>
                      <a:r>
                        <a:rPr lang="it-IT" sz="2000" dirty="0">
                          <a:solidFill>
                            <a:schemeClr val="bg1"/>
                          </a:solidFill>
                        </a:rPr>
                        <a:t>Server side</a:t>
                      </a:r>
                      <a:endParaRPr lang="en-US" sz="2000" dirty="0">
                        <a:solidFill>
                          <a:schemeClr val="bg1"/>
                        </a:solidFill>
                      </a:endParaRPr>
                    </a:p>
                  </a:txBody>
                  <a:tcPr/>
                </a:tc>
                <a:tc hMerge="1">
                  <a:txBody>
                    <a:bodyPr/>
                    <a:lstStyle/>
                    <a:p>
                      <a:endParaRPr lang="en-US" dirty="0">
                        <a:solidFill>
                          <a:schemeClr val="bg1"/>
                        </a:solidFill>
                      </a:endParaRPr>
                    </a:p>
                  </a:txBody>
                  <a:tcPr/>
                </a:tc>
                <a:extLst>
                  <a:ext uri="{0D108BD9-81ED-4DB2-BD59-A6C34878D82A}">
                    <a16:rowId xmlns:a16="http://schemas.microsoft.com/office/drawing/2014/main" val="2518685455"/>
                  </a:ext>
                </a:extLst>
              </a:tr>
              <a:tr h="320152">
                <a:tc>
                  <a:txBody>
                    <a:bodyPr/>
                    <a:lstStyle/>
                    <a:p>
                      <a:pPr algn="l"/>
                      <a:r>
                        <a:rPr lang="it-IT" sz="1800" b="1" dirty="0"/>
                        <a:t>Evento</a:t>
                      </a:r>
                      <a:endParaRPr lang="en-US" sz="1800" b="1" dirty="0"/>
                    </a:p>
                  </a:txBody>
                  <a:tcPr>
                    <a:solidFill>
                      <a:srgbClr val="4472C4"/>
                    </a:solidFill>
                  </a:tcPr>
                </a:tc>
                <a:tc>
                  <a:txBody>
                    <a:bodyPr/>
                    <a:lstStyle/>
                    <a:p>
                      <a:pPr algn="l"/>
                      <a:r>
                        <a:rPr lang="it-IT" sz="1800" b="1" dirty="0"/>
                        <a:t>Azione</a:t>
                      </a:r>
                      <a:endParaRPr lang="en-US" sz="1800" b="1" dirty="0"/>
                    </a:p>
                  </a:txBody>
                  <a:tcPr>
                    <a:solidFill>
                      <a:srgbClr val="4472C4"/>
                    </a:solidFill>
                  </a:tcPr>
                </a:tc>
                <a:tc>
                  <a:txBody>
                    <a:bodyPr/>
                    <a:lstStyle/>
                    <a:p>
                      <a:pPr algn="l"/>
                      <a:r>
                        <a:rPr lang="it-IT" sz="1800" b="1" dirty="0"/>
                        <a:t>Evento</a:t>
                      </a:r>
                      <a:endParaRPr lang="en-US" sz="1800" b="1" dirty="0"/>
                    </a:p>
                  </a:txBody>
                  <a:tcPr>
                    <a:solidFill>
                      <a:srgbClr val="4472C4"/>
                    </a:solidFill>
                  </a:tcPr>
                </a:tc>
                <a:tc>
                  <a:txBody>
                    <a:bodyPr/>
                    <a:lstStyle/>
                    <a:p>
                      <a:pPr algn="l"/>
                      <a:r>
                        <a:rPr lang="it-IT" sz="1800" b="1" dirty="0"/>
                        <a:t>Azione</a:t>
                      </a:r>
                      <a:endParaRPr lang="en-US" sz="1800" b="1" dirty="0"/>
                    </a:p>
                  </a:txBody>
                  <a:tcPr>
                    <a:solidFill>
                      <a:srgbClr val="4472C4"/>
                    </a:solidFill>
                  </a:tcPr>
                </a:tc>
                <a:extLst>
                  <a:ext uri="{0D108BD9-81ED-4DB2-BD59-A6C34878D82A}">
                    <a16:rowId xmlns:a16="http://schemas.microsoft.com/office/drawing/2014/main" val="4119464176"/>
                  </a:ext>
                </a:extLst>
              </a:tr>
              <a:tr h="533576">
                <a:tc>
                  <a:txBody>
                    <a:bodyPr/>
                    <a:lstStyle/>
                    <a:p>
                      <a:r>
                        <a:rPr lang="it-IT" sz="1600" dirty="0"/>
                        <a:t>index -&gt; </a:t>
                      </a:r>
                      <a:r>
                        <a:rPr lang="it-IT" sz="1600" dirty="0" err="1"/>
                        <a:t>form</a:t>
                      </a:r>
                      <a:r>
                        <a:rPr lang="it-IT" sz="1600" dirty="0"/>
                        <a:t> Login -&gt; </a:t>
                      </a:r>
                      <a:r>
                        <a:rPr lang="it-IT" sz="1600" dirty="0" err="1"/>
                        <a:t>submit</a:t>
                      </a:r>
                      <a:endParaRPr lang="en-US" sz="1600" dirty="0"/>
                    </a:p>
                  </a:txBody>
                  <a:tcPr/>
                </a:tc>
                <a:tc>
                  <a:txBody>
                    <a:bodyPr/>
                    <a:lstStyle/>
                    <a:p>
                      <a:r>
                        <a:rPr lang="it-IT" sz="1600" dirty="0"/>
                        <a:t>Controllo dati</a:t>
                      </a:r>
                      <a:endParaRPr lang="en-US" sz="1600" dirty="0"/>
                    </a:p>
                  </a:txBody>
                  <a:tcPr/>
                </a:tc>
                <a:tc>
                  <a:txBody>
                    <a:bodyPr/>
                    <a:lstStyle/>
                    <a:p>
                      <a:r>
                        <a:rPr lang="it-IT" sz="1600" dirty="0"/>
                        <a:t>POST (username, password)</a:t>
                      </a:r>
                      <a:endParaRPr lang="en-US" sz="1600" dirty="0"/>
                    </a:p>
                  </a:txBody>
                  <a:tcPr/>
                </a:tc>
                <a:tc>
                  <a:txBody>
                    <a:bodyPr/>
                    <a:lstStyle/>
                    <a:p>
                      <a:r>
                        <a:rPr lang="it-IT" sz="1600" dirty="0"/>
                        <a:t>Controllo credenziali</a:t>
                      </a:r>
                      <a:endParaRPr lang="en-US" sz="1600" dirty="0"/>
                    </a:p>
                  </a:txBody>
                  <a:tcPr/>
                </a:tc>
                <a:extLst>
                  <a:ext uri="{0D108BD9-81ED-4DB2-BD59-A6C34878D82A}">
                    <a16:rowId xmlns:a16="http://schemas.microsoft.com/office/drawing/2014/main" val="4037159941"/>
                  </a:ext>
                </a:extLst>
              </a:tr>
              <a:tr h="533576">
                <a:tc>
                  <a:txBody>
                    <a:bodyPr/>
                    <a:lstStyle/>
                    <a:p>
                      <a:r>
                        <a:rPr lang="it-IT" sz="1600" dirty="0"/>
                        <a:t>home -&gt; load</a:t>
                      </a:r>
                      <a:endParaRPr lang="en-US" sz="1600" dirty="0"/>
                    </a:p>
                  </a:txBody>
                  <a:tcPr/>
                </a:tc>
                <a:tc>
                  <a:txBody>
                    <a:bodyPr/>
                    <a:lstStyle/>
                    <a:p>
                      <a:r>
                        <a:rPr lang="it-IT" sz="1600" dirty="0"/>
                        <a:t>Aggiornamento </a:t>
                      </a:r>
                      <a:r>
                        <a:rPr lang="it-IT" sz="1600" dirty="0" err="1"/>
                        <a:t>view</a:t>
                      </a:r>
                      <a:r>
                        <a:rPr lang="it-IT" sz="1600" dirty="0"/>
                        <a:t> con dati elenco</a:t>
                      </a:r>
                      <a:endParaRPr lang="en-US" sz="1600" dirty="0"/>
                    </a:p>
                  </a:txBody>
                  <a:tcPr/>
                </a:tc>
                <a:tc>
                  <a:txBody>
                    <a:bodyPr/>
                    <a:lstStyle/>
                    <a:p>
                      <a:r>
                        <a:rPr lang="it-IT" sz="1600" dirty="0"/>
                        <a:t>GET</a:t>
                      </a:r>
                      <a:endParaRPr lang="en-US" sz="1600" dirty="0"/>
                    </a:p>
                  </a:txBody>
                  <a:tcPr/>
                </a:tc>
                <a:tc>
                  <a:txBody>
                    <a:bodyPr/>
                    <a:lstStyle/>
                    <a:p>
                      <a:r>
                        <a:rPr lang="it-IT" sz="1600" dirty="0"/>
                        <a:t>Estrazione di tutte le categorie</a:t>
                      </a:r>
                      <a:endParaRPr lang="en-US" sz="1600" dirty="0"/>
                    </a:p>
                  </a:txBody>
                  <a:tcPr/>
                </a:tc>
                <a:extLst>
                  <a:ext uri="{0D108BD9-81ED-4DB2-BD59-A6C34878D82A}">
                    <a16:rowId xmlns:a16="http://schemas.microsoft.com/office/drawing/2014/main" val="2515920584"/>
                  </a:ext>
                </a:extLst>
              </a:tr>
              <a:tr h="533576">
                <a:tc>
                  <a:txBody>
                    <a:bodyPr/>
                    <a:lstStyle/>
                    <a:p>
                      <a:r>
                        <a:rPr lang="it-IT" sz="1600" dirty="0"/>
                        <a:t>home -&gt; elenco categorie -&gt; sposta categoria (</a:t>
                      </a:r>
                      <a:r>
                        <a:rPr lang="it-IT" sz="1600" dirty="0" err="1"/>
                        <a:t>drag&amp;drop</a:t>
                      </a:r>
                      <a:r>
                        <a:rPr lang="it-IT" sz="1600" dirty="0"/>
                        <a:t>) -&gt; Conferma/Cancella</a:t>
                      </a:r>
                      <a:endParaRPr lang="en-US" sz="1600" dirty="0"/>
                    </a:p>
                  </a:txBody>
                  <a:tcPr/>
                </a:tc>
                <a:tc>
                  <a:txBody>
                    <a:bodyPr/>
                    <a:lstStyle/>
                    <a:p>
                      <a:r>
                        <a:rPr lang="it-IT" sz="1600" dirty="0"/>
                        <a:t>Controllo dati (lato client) + Conferma: cambio posizione di una categoria (con eventuali relativi figli), annulla: torna all’elenco precedente allo spostamento</a:t>
                      </a:r>
                      <a:endParaRPr lang="en-US" sz="1600" dirty="0"/>
                    </a:p>
                  </a:txBody>
                  <a:tcPr/>
                </a:tc>
                <a:tc>
                  <a:txBody>
                    <a:bodyPr/>
                    <a:lstStyle/>
                    <a:p>
                      <a:r>
                        <a:rPr lang="it-IT" sz="1600" dirty="0"/>
                        <a:t>-</a:t>
                      </a:r>
                      <a:endParaRPr lang="en-US" sz="1600" dirty="0"/>
                    </a:p>
                  </a:txBody>
                  <a:tcPr/>
                </a:tc>
                <a:tc>
                  <a:txBody>
                    <a:bodyPr/>
                    <a:lstStyle/>
                    <a:p>
                      <a:r>
                        <a:rPr lang="it-IT" sz="1600" dirty="0"/>
                        <a:t>-</a:t>
                      </a:r>
                      <a:endParaRPr lang="en-US" sz="1600" dirty="0"/>
                    </a:p>
                  </a:txBody>
                  <a:tcPr/>
                </a:tc>
                <a:extLst>
                  <a:ext uri="{0D108BD9-81ED-4DB2-BD59-A6C34878D82A}">
                    <a16:rowId xmlns:a16="http://schemas.microsoft.com/office/drawing/2014/main" val="1790121096"/>
                  </a:ext>
                </a:extLst>
              </a:tr>
              <a:tr h="533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t>home -&gt; bottone Salva</a:t>
                      </a:r>
                      <a:endParaRPr lang="en-US" sz="1600" dirty="0"/>
                    </a:p>
                    <a:p>
                      <a:endParaRPr lang="en-US" sz="1600" dirty="0"/>
                    </a:p>
                  </a:txBody>
                  <a:tcPr/>
                </a:tc>
                <a:tc>
                  <a:txBody>
                    <a:bodyPr/>
                    <a:lstStyle/>
                    <a:p>
                      <a:r>
                        <a:rPr lang="it-IT" sz="1600" dirty="0"/>
                        <a:t>-</a:t>
                      </a:r>
                      <a:endParaRPr lang="en-US" sz="1600" dirty="0"/>
                    </a:p>
                  </a:txBody>
                  <a:tcPr/>
                </a:tc>
                <a:tc>
                  <a:txBody>
                    <a:bodyPr/>
                    <a:lstStyle/>
                    <a:p>
                      <a:r>
                        <a:rPr lang="it-IT" sz="1600" dirty="0"/>
                        <a:t>POST (</a:t>
                      </a:r>
                      <a:r>
                        <a:rPr lang="it-IT" sz="1600" dirty="0" err="1"/>
                        <a:t>categoryUpdateArray</a:t>
                      </a:r>
                      <a:r>
                        <a:rPr lang="it-IT" sz="1600" dirty="0"/>
                        <a:t>)</a:t>
                      </a:r>
                      <a:endParaRPr lang="en-US" sz="1600" dirty="0"/>
                    </a:p>
                  </a:txBody>
                  <a:tcPr/>
                </a:tc>
                <a:tc>
                  <a:txBody>
                    <a:bodyPr/>
                    <a:lstStyle/>
                    <a:p>
                      <a:r>
                        <a:rPr lang="it-IT" sz="1600" dirty="0"/>
                        <a:t>Aggiorna l’elenco lato server</a:t>
                      </a:r>
                      <a:endParaRPr lang="en-US" sz="1600" dirty="0"/>
                    </a:p>
                  </a:txBody>
                  <a:tcPr/>
                </a:tc>
                <a:extLst>
                  <a:ext uri="{0D108BD9-81ED-4DB2-BD59-A6C34878D82A}">
                    <a16:rowId xmlns:a16="http://schemas.microsoft.com/office/drawing/2014/main" val="2846424503"/>
                  </a:ext>
                </a:extLst>
              </a:tr>
              <a:tr h="483908">
                <a:tc>
                  <a:txBody>
                    <a:bodyPr/>
                    <a:lstStyle/>
                    <a:p>
                      <a:r>
                        <a:rPr lang="it-IT" sz="1600" dirty="0" err="1"/>
                        <a:t>form</a:t>
                      </a:r>
                      <a:r>
                        <a:rPr lang="it-IT" sz="1600" dirty="0"/>
                        <a:t> Nuova categoria</a:t>
                      </a:r>
                      <a:endParaRPr lang="en-US" sz="1600" dirty="0"/>
                    </a:p>
                  </a:txBody>
                  <a:tcPr/>
                </a:tc>
                <a:tc>
                  <a:txBody>
                    <a:bodyPr/>
                    <a:lstStyle/>
                    <a:p>
                      <a:r>
                        <a:rPr lang="it-IT" sz="1600" dirty="0"/>
                        <a:t>Controllo dati</a:t>
                      </a:r>
                      <a:endParaRPr lang="en-US" sz="1600" dirty="0"/>
                    </a:p>
                  </a:txBody>
                  <a:tcPr/>
                </a:tc>
                <a:tc>
                  <a:txBody>
                    <a:bodyPr/>
                    <a:lstStyle/>
                    <a:p>
                      <a:r>
                        <a:rPr lang="it-IT" sz="1600" dirty="0"/>
                        <a:t>POST (name, </a:t>
                      </a:r>
                      <a:r>
                        <a:rPr lang="it-IT" sz="1600" dirty="0" err="1"/>
                        <a:t>fatherId</a:t>
                      </a:r>
                      <a:r>
                        <a:rPr lang="it-IT" sz="1600" dirty="0"/>
                        <a:t>)</a:t>
                      </a:r>
                      <a:endParaRPr lang="en-US" sz="1600" dirty="0"/>
                    </a:p>
                  </a:txBody>
                  <a:tcPr/>
                </a:tc>
                <a:tc>
                  <a:txBody>
                    <a:bodyPr/>
                    <a:lstStyle/>
                    <a:p>
                      <a:r>
                        <a:rPr lang="it-IT" sz="1600" dirty="0"/>
                        <a:t>Inserimento categoria</a:t>
                      </a:r>
                      <a:endParaRPr lang="en-US" sz="1600" dirty="0"/>
                    </a:p>
                  </a:txBody>
                  <a:tcPr/>
                </a:tc>
                <a:extLst>
                  <a:ext uri="{0D108BD9-81ED-4DB2-BD59-A6C34878D82A}">
                    <a16:rowId xmlns:a16="http://schemas.microsoft.com/office/drawing/2014/main" val="1983859463"/>
                  </a:ext>
                </a:extLst>
              </a:tr>
              <a:tr h="533576">
                <a:tc>
                  <a:txBody>
                    <a:bodyPr/>
                    <a:lstStyle/>
                    <a:p>
                      <a:r>
                        <a:rPr lang="it-IT" sz="1600" dirty="0"/>
                        <a:t>logout</a:t>
                      </a:r>
                      <a:endParaRPr lang="en-US" sz="1600" dirty="0"/>
                    </a:p>
                  </a:txBody>
                  <a:tcPr/>
                </a:tc>
                <a:tc>
                  <a:txBody>
                    <a:bodyPr/>
                    <a:lstStyle/>
                    <a:p>
                      <a:endParaRPr lang="en-US" sz="1600"/>
                    </a:p>
                  </a:txBody>
                  <a:tcPr/>
                </a:tc>
                <a:tc>
                  <a:txBody>
                    <a:bodyPr/>
                    <a:lstStyle/>
                    <a:p>
                      <a:r>
                        <a:rPr lang="it-IT" sz="1600" dirty="0"/>
                        <a:t>GET</a:t>
                      </a:r>
                      <a:endParaRPr lang="en-US" sz="1600" dirty="0"/>
                    </a:p>
                  </a:txBody>
                  <a:tcPr/>
                </a:tc>
                <a:tc>
                  <a:txBody>
                    <a:bodyPr/>
                    <a:lstStyle/>
                    <a:p>
                      <a:r>
                        <a:rPr lang="it-IT" sz="1600" dirty="0"/>
                        <a:t>Terminazione della sessione</a:t>
                      </a:r>
                      <a:endParaRPr lang="en-US" sz="1600" dirty="0"/>
                    </a:p>
                  </a:txBody>
                  <a:tcPr/>
                </a:tc>
                <a:extLst>
                  <a:ext uri="{0D108BD9-81ED-4DB2-BD59-A6C34878D82A}">
                    <a16:rowId xmlns:a16="http://schemas.microsoft.com/office/drawing/2014/main" val="507599051"/>
                  </a:ext>
                </a:extLst>
              </a:tr>
            </a:tbl>
          </a:graphicData>
        </a:graphic>
      </p:graphicFrame>
      <p:sp>
        <p:nvSpPr>
          <p:cNvPr id="4" name="Rectangle: Diagonal Corners Rounded 3">
            <a:extLst>
              <a:ext uri="{FF2B5EF4-FFF2-40B4-BE49-F238E27FC236}">
                <a16:creationId xmlns:a16="http://schemas.microsoft.com/office/drawing/2014/main" id="{E487D523-21DC-4516-99EA-C5D813FAB6CC}"/>
              </a:ext>
            </a:extLst>
          </p:cNvPr>
          <p:cNvSpPr/>
          <p:nvPr/>
        </p:nvSpPr>
        <p:spPr>
          <a:xfrm>
            <a:off x="5332827" y="239151"/>
            <a:ext cx="6020973" cy="858129"/>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chemeClr val="tx1"/>
                </a:solidFill>
                <a:sym typeface="Wingdings" panose="05000000000000000000" pitchFamily="2" charset="2"/>
              </a:rPr>
              <a:t> I</a:t>
            </a:r>
            <a:r>
              <a:rPr lang="it-IT" sz="1600" dirty="0">
                <a:solidFill>
                  <a:schemeClr val="tx1"/>
                </a:solidFill>
              </a:rPr>
              <a:t> controlli di validità dei dati (client e server side) e di autorizzazione (server side) all'accesso sono previsti per tutti gli eventi che li richiedono e non sono riportati nella tabella per brevità</a:t>
            </a:r>
            <a:endParaRPr lang="en-US" sz="1600" dirty="0">
              <a:solidFill>
                <a:schemeClr val="tx1"/>
              </a:solidFill>
            </a:endParaRPr>
          </a:p>
        </p:txBody>
      </p:sp>
      <p:sp>
        <p:nvSpPr>
          <p:cNvPr id="6" name="Rectangle: Diagonal Corners Rounded 5">
            <a:extLst>
              <a:ext uri="{FF2B5EF4-FFF2-40B4-BE49-F238E27FC236}">
                <a16:creationId xmlns:a16="http://schemas.microsoft.com/office/drawing/2014/main" id="{C93586C5-25D7-4BB0-A308-75EDB47FB330}"/>
              </a:ext>
            </a:extLst>
          </p:cNvPr>
          <p:cNvSpPr/>
          <p:nvPr/>
        </p:nvSpPr>
        <p:spPr>
          <a:xfrm>
            <a:off x="7032674" y="3569677"/>
            <a:ext cx="3433689" cy="858130"/>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chemeClr val="tx1"/>
                </a:solidFill>
                <a:sym typeface="Wingdings" panose="05000000000000000000" pitchFamily="2" charset="2"/>
              </a:rPr>
              <a:t> Dopo la conferma del primo spostamento, il </a:t>
            </a:r>
            <a:r>
              <a:rPr lang="it-IT" sz="1600" dirty="0" err="1">
                <a:solidFill>
                  <a:schemeClr val="tx1"/>
                </a:solidFill>
                <a:sym typeface="Wingdings" panose="05000000000000000000" pitchFamily="2" charset="2"/>
              </a:rPr>
              <a:t>form</a:t>
            </a:r>
            <a:r>
              <a:rPr lang="it-IT" sz="1600" dirty="0">
                <a:solidFill>
                  <a:schemeClr val="tx1"/>
                </a:solidFill>
                <a:sym typeface="Wingdings" panose="05000000000000000000" pitchFamily="2" charset="2"/>
              </a:rPr>
              <a:t> Nuova categoria è disabilitato fino al salvataggio</a:t>
            </a:r>
            <a:endParaRPr lang="en-US" sz="1600" dirty="0">
              <a:solidFill>
                <a:schemeClr val="tx1"/>
              </a:solidFill>
            </a:endParaRPr>
          </a:p>
        </p:txBody>
      </p:sp>
    </p:spTree>
    <p:extLst>
      <p:ext uri="{BB962C8B-B14F-4D97-AF65-F5344CB8AC3E}">
        <p14:creationId xmlns:p14="http://schemas.microsoft.com/office/powerpoint/2010/main" val="247931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Controller / event </a:t>
            </a:r>
            <a:r>
              <a:rPr lang="it-IT" dirty="0" err="1"/>
              <a:t>handler</a:t>
            </a:r>
            <a:endParaRPr lang="it-IT" dirty="0"/>
          </a:p>
        </p:txBody>
      </p:sp>
      <p:graphicFrame>
        <p:nvGraphicFramePr>
          <p:cNvPr id="5" name="Table 7">
            <a:extLst>
              <a:ext uri="{FF2B5EF4-FFF2-40B4-BE49-F238E27FC236}">
                <a16:creationId xmlns:a16="http://schemas.microsoft.com/office/drawing/2014/main" id="{292C13C8-56EF-4975-ABA3-6C65568E1D24}"/>
              </a:ext>
            </a:extLst>
          </p:cNvPr>
          <p:cNvGraphicFramePr>
            <a:graphicFrameLocks noGrp="1"/>
          </p:cNvGraphicFramePr>
          <p:nvPr>
            <p:ph sz="half" idx="1"/>
            <p:extLst>
              <p:ext uri="{D42A27DB-BD31-4B8C-83A1-F6EECF244321}">
                <p14:modId xmlns:p14="http://schemas.microsoft.com/office/powerpoint/2010/main" val="3080193645"/>
              </p:ext>
            </p:extLst>
          </p:nvPr>
        </p:nvGraphicFramePr>
        <p:xfrm>
          <a:off x="838200" y="1255264"/>
          <a:ext cx="10515600" cy="4248716"/>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055959660"/>
                    </a:ext>
                  </a:extLst>
                </a:gridCol>
                <a:gridCol w="2628900">
                  <a:extLst>
                    <a:ext uri="{9D8B030D-6E8A-4147-A177-3AD203B41FA5}">
                      <a16:colId xmlns:a16="http://schemas.microsoft.com/office/drawing/2014/main" val="3196896545"/>
                    </a:ext>
                  </a:extLst>
                </a:gridCol>
                <a:gridCol w="2628900">
                  <a:extLst>
                    <a:ext uri="{9D8B030D-6E8A-4147-A177-3AD203B41FA5}">
                      <a16:colId xmlns:a16="http://schemas.microsoft.com/office/drawing/2014/main" val="1460276567"/>
                    </a:ext>
                  </a:extLst>
                </a:gridCol>
                <a:gridCol w="2628900">
                  <a:extLst>
                    <a:ext uri="{9D8B030D-6E8A-4147-A177-3AD203B41FA5}">
                      <a16:colId xmlns:a16="http://schemas.microsoft.com/office/drawing/2014/main" val="753083377"/>
                    </a:ext>
                  </a:extLst>
                </a:gridCol>
              </a:tblGrid>
              <a:tr h="257381">
                <a:tc gridSpan="2">
                  <a:txBody>
                    <a:bodyPr/>
                    <a:lstStyle/>
                    <a:p>
                      <a:pPr algn="ctr"/>
                      <a:r>
                        <a:rPr lang="it-IT" sz="2000" dirty="0">
                          <a:solidFill>
                            <a:schemeClr val="bg1"/>
                          </a:solidFill>
                        </a:rPr>
                        <a:t>Client side</a:t>
                      </a:r>
                      <a:endParaRPr lang="en-US" sz="2000" dirty="0">
                        <a:solidFill>
                          <a:schemeClr val="bg1"/>
                        </a:solidFill>
                      </a:endParaRPr>
                    </a:p>
                  </a:txBody>
                  <a:tcPr/>
                </a:tc>
                <a:tc hMerge="1">
                  <a:txBody>
                    <a:bodyPr/>
                    <a:lstStyle/>
                    <a:p>
                      <a:endParaRPr lang="en-US" dirty="0">
                        <a:solidFill>
                          <a:schemeClr val="bg1"/>
                        </a:solidFill>
                      </a:endParaRPr>
                    </a:p>
                  </a:txBody>
                  <a:tcPr/>
                </a:tc>
                <a:tc gridSpan="2">
                  <a:txBody>
                    <a:bodyPr/>
                    <a:lstStyle/>
                    <a:p>
                      <a:pPr algn="ctr"/>
                      <a:r>
                        <a:rPr lang="it-IT" sz="2000" dirty="0">
                          <a:solidFill>
                            <a:schemeClr val="bg1"/>
                          </a:solidFill>
                        </a:rPr>
                        <a:t>Server side</a:t>
                      </a:r>
                      <a:endParaRPr lang="en-US" sz="2000" dirty="0">
                        <a:solidFill>
                          <a:schemeClr val="bg1"/>
                        </a:solidFill>
                      </a:endParaRPr>
                    </a:p>
                  </a:txBody>
                  <a:tcPr/>
                </a:tc>
                <a:tc hMerge="1">
                  <a:txBody>
                    <a:bodyPr/>
                    <a:lstStyle/>
                    <a:p>
                      <a:endParaRPr lang="en-US" dirty="0">
                        <a:solidFill>
                          <a:schemeClr val="bg1"/>
                        </a:solidFill>
                      </a:endParaRPr>
                    </a:p>
                  </a:txBody>
                  <a:tcPr/>
                </a:tc>
                <a:extLst>
                  <a:ext uri="{0D108BD9-81ED-4DB2-BD59-A6C34878D82A}">
                    <a16:rowId xmlns:a16="http://schemas.microsoft.com/office/drawing/2014/main" val="2518685455"/>
                  </a:ext>
                </a:extLst>
              </a:tr>
              <a:tr h="320152">
                <a:tc>
                  <a:txBody>
                    <a:bodyPr/>
                    <a:lstStyle/>
                    <a:p>
                      <a:pPr algn="l"/>
                      <a:r>
                        <a:rPr lang="it-IT" sz="1800" b="1" dirty="0"/>
                        <a:t>Evento</a:t>
                      </a:r>
                      <a:endParaRPr lang="en-US" sz="1800" b="1" dirty="0"/>
                    </a:p>
                  </a:txBody>
                  <a:tcPr>
                    <a:solidFill>
                      <a:srgbClr val="4472C4"/>
                    </a:solidFill>
                  </a:tcPr>
                </a:tc>
                <a:tc>
                  <a:txBody>
                    <a:bodyPr/>
                    <a:lstStyle/>
                    <a:p>
                      <a:pPr algn="l"/>
                      <a:r>
                        <a:rPr lang="it-IT" sz="1800" b="1" dirty="0"/>
                        <a:t>Azione</a:t>
                      </a:r>
                      <a:endParaRPr lang="en-US" sz="1800" b="1" dirty="0"/>
                    </a:p>
                  </a:txBody>
                  <a:tcPr>
                    <a:solidFill>
                      <a:srgbClr val="4472C4"/>
                    </a:solidFill>
                  </a:tcPr>
                </a:tc>
                <a:tc>
                  <a:txBody>
                    <a:bodyPr/>
                    <a:lstStyle/>
                    <a:p>
                      <a:pPr algn="l"/>
                      <a:r>
                        <a:rPr lang="it-IT" sz="1800" b="1" dirty="0"/>
                        <a:t>Evento</a:t>
                      </a:r>
                      <a:endParaRPr lang="en-US" sz="1800" b="1" dirty="0"/>
                    </a:p>
                  </a:txBody>
                  <a:tcPr>
                    <a:solidFill>
                      <a:srgbClr val="4472C4"/>
                    </a:solidFill>
                  </a:tcPr>
                </a:tc>
                <a:tc>
                  <a:txBody>
                    <a:bodyPr/>
                    <a:lstStyle/>
                    <a:p>
                      <a:pPr algn="l"/>
                      <a:r>
                        <a:rPr lang="it-IT" sz="1800" b="1" dirty="0"/>
                        <a:t>Azione</a:t>
                      </a:r>
                      <a:endParaRPr lang="en-US" sz="1800" b="1" dirty="0"/>
                    </a:p>
                  </a:txBody>
                  <a:tcPr>
                    <a:solidFill>
                      <a:srgbClr val="4472C4"/>
                    </a:solidFill>
                  </a:tcPr>
                </a:tc>
                <a:extLst>
                  <a:ext uri="{0D108BD9-81ED-4DB2-BD59-A6C34878D82A}">
                    <a16:rowId xmlns:a16="http://schemas.microsoft.com/office/drawing/2014/main" val="4119464176"/>
                  </a:ext>
                </a:extLst>
              </a:tr>
              <a:tr h="533576">
                <a:tc>
                  <a:txBody>
                    <a:bodyPr/>
                    <a:lstStyle/>
                    <a:p>
                      <a:r>
                        <a:rPr lang="it-IT" sz="1600" dirty="0"/>
                        <a:t>index -&gt; </a:t>
                      </a:r>
                      <a:r>
                        <a:rPr lang="it-IT" sz="1600" dirty="0" err="1"/>
                        <a:t>form</a:t>
                      </a:r>
                      <a:r>
                        <a:rPr lang="it-IT" sz="1600" dirty="0"/>
                        <a:t> Login -&gt; </a:t>
                      </a:r>
                      <a:r>
                        <a:rPr lang="it-IT" sz="1600" dirty="0" err="1"/>
                        <a:t>submit</a:t>
                      </a:r>
                      <a:endParaRPr lang="en-US" sz="1600" dirty="0"/>
                    </a:p>
                  </a:txBody>
                  <a:tcPr/>
                </a:tc>
                <a:tc>
                  <a:txBody>
                    <a:bodyPr/>
                    <a:lstStyle/>
                    <a:p>
                      <a:r>
                        <a:rPr lang="it-IT" sz="1600" dirty="0"/>
                        <a:t>Funzione </a:t>
                      </a:r>
                      <a:r>
                        <a:rPr lang="it-IT" sz="1600" dirty="0" err="1"/>
                        <a:t>makeCall</a:t>
                      </a:r>
                      <a:endParaRPr lang="en-US" sz="1600" dirty="0"/>
                    </a:p>
                  </a:txBody>
                  <a:tcPr/>
                </a:tc>
                <a:tc>
                  <a:txBody>
                    <a:bodyPr/>
                    <a:lstStyle/>
                    <a:p>
                      <a:r>
                        <a:rPr lang="it-IT" sz="1600" dirty="0"/>
                        <a:t>POST (username, password)</a:t>
                      </a:r>
                      <a:endParaRPr lang="en-US" sz="1600" dirty="0"/>
                    </a:p>
                  </a:txBody>
                  <a:tcPr/>
                </a:tc>
                <a:tc>
                  <a:txBody>
                    <a:bodyPr/>
                    <a:lstStyle/>
                    <a:p>
                      <a:r>
                        <a:rPr lang="it-IT" sz="1600" dirty="0" err="1"/>
                        <a:t>CheckLogin</a:t>
                      </a:r>
                      <a:r>
                        <a:rPr lang="it-IT" sz="1600" dirty="0"/>
                        <a:t> (</a:t>
                      </a:r>
                      <a:r>
                        <a:rPr lang="it-IT" sz="1600" dirty="0" err="1"/>
                        <a:t>servlet</a:t>
                      </a:r>
                      <a:r>
                        <a:rPr lang="it-IT" sz="1600" dirty="0"/>
                        <a:t>)</a:t>
                      </a:r>
                      <a:endParaRPr lang="en-US" sz="1600" dirty="0"/>
                    </a:p>
                  </a:txBody>
                  <a:tcPr/>
                </a:tc>
                <a:extLst>
                  <a:ext uri="{0D108BD9-81ED-4DB2-BD59-A6C34878D82A}">
                    <a16:rowId xmlns:a16="http://schemas.microsoft.com/office/drawing/2014/main" val="4037159941"/>
                  </a:ext>
                </a:extLst>
              </a:tr>
              <a:tr h="533576">
                <a:tc>
                  <a:txBody>
                    <a:bodyPr/>
                    <a:lstStyle/>
                    <a:p>
                      <a:r>
                        <a:rPr lang="it-IT" sz="1600" dirty="0"/>
                        <a:t>home -&gt; load</a:t>
                      </a:r>
                      <a:endParaRPr lang="en-US" sz="1600" dirty="0"/>
                    </a:p>
                  </a:txBody>
                  <a:tcPr/>
                </a:tc>
                <a:tc>
                  <a:txBody>
                    <a:bodyPr/>
                    <a:lstStyle/>
                    <a:p>
                      <a:r>
                        <a:rPr lang="it-IT" sz="1600" dirty="0"/>
                        <a:t>Funzione </a:t>
                      </a:r>
                      <a:r>
                        <a:rPr lang="it-IT" sz="1600" dirty="0" err="1"/>
                        <a:t>pageOrchestrator</a:t>
                      </a:r>
                      <a:endParaRPr lang="en-US" sz="1600" dirty="0"/>
                    </a:p>
                  </a:txBody>
                  <a:tcPr/>
                </a:tc>
                <a:tc>
                  <a:txBody>
                    <a:bodyPr/>
                    <a:lstStyle/>
                    <a:p>
                      <a:r>
                        <a:rPr lang="it-IT" sz="1600" dirty="0"/>
                        <a:t>GET</a:t>
                      </a:r>
                      <a:endParaRPr lang="en-US" sz="1600" dirty="0"/>
                    </a:p>
                  </a:txBody>
                  <a:tcPr/>
                </a:tc>
                <a:tc>
                  <a:txBody>
                    <a:bodyPr/>
                    <a:lstStyle/>
                    <a:p>
                      <a:r>
                        <a:rPr lang="it-IT" sz="1600" dirty="0" err="1"/>
                        <a:t>GetCategories</a:t>
                      </a:r>
                      <a:r>
                        <a:rPr lang="it-IT" sz="1600" dirty="0"/>
                        <a:t> (</a:t>
                      </a:r>
                      <a:r>
                        <a:rPr lang="it-IT" sz="1600" dirty="0" err="1"/>
                        <a:t>servlet</a:t>
                      </a:r>
                      <a:r>
                        <a:rPr lang="it-IT" sz="1600" dirty="0"/>
                        <a:t>)</a:t>
                      </a:r>
                      <a:endParaRPr lang="en-US" sz="1600" dirty="0"/>
                    </a:p>
                  </a:txBody>
                  <a:tcPr/>
                </a:tc>
                <a:extLst>
                  <a:ext uri="{0D108BD9-81ED-4DB2-BD59-A6C34878D82A}">
                    <a16:rowId xmlns:a16="http://schemas.microsoft.com/office/drawing/2014/main" val="2515920584"/>
                  </a:ext>
                </a:extLst>
              </a:tr>
              <a:tr h="533576">
                <a:tc>
                  <a:txBody>
                    <a:bodyPr/>
                    <a:lstStyle/>
                    <a:p>
                      <a:r>
                        <a:rPr lang="it-IT" sz="1600" dirty="0"/>
                        <a:t>home -&gt; elenco categorie -&gt; sposta categoria (</a:t>
                      </a:r>
                      <a:r>
                        <a:rPr lang="it-IT" sz="1600" dirty="0" err="1"/>
                        <a:t>drag&amp;drop</a:t>
                      </a:r>
                      <a:r>
                        <a:rPr lang="it-IT" sz="1600" dirty="0"/>
                        <a:t>) -&gt; Conferma/Cancella</a:t>
                      </a:r>
                      <a:endParaRPr lang="en-US" sz="1600" dirty="0"/>
                    </a:p>
                  </a:txBody>
                  <a:tcPr/>
                </a:tc>
                <a:tc>
                  <a:txBody>
                    <a:bodyPr/>
                    <a:lstStyle/>
                    <a:p>
                      <a:r>
                        <a:rPr lang="it-IT" sz="1600" dirty="0"/>
                        <a:t>Aggiorna </a:t>
                      </a:r>
                      <a:r>
                        <a:rPr lang="it-IT" sz="1600" dirty="0" err="1"/>
                        <a:t>view</a:t>
                      </a:r>
                      <a:endParaRPr lang="en-US" sz="1600" dirty="0"/>
                    </a:p>
                  </a:txBody>
                  <a:tcPr/>
                </a:tc>
                <a:tc>
                  <a:txBody>
                    <a:bodyPr/>
                    <a:lstStyle/>
                    <a:p>
                      <a:r>
                        <a:rPr lang="it-IT" sz="1600" dirty="0"/>
                        <a:t>-</a:t>
                      </a:r>
                      <a:endParaRPr lang="en-US" sz="1600" dirty="0"/>
                    </a:p>
                  </a:txBody>
                  <a:tcPr/>
                </a:tc>
                <a:tc>
                  <a:txBody>
                    <a:bodyPr/>
                    <a:lstStyle/>
                    <a:p>
                      <a:r>
                        <a:rPr lang="it-IT" sz="1600" dirty="0"/>
                        <a:t>-</a:t>
                      </a:r>
                      <a:endParaRPr lang="en-US" sz="1600" dirty="0"/>
                    </a:p>
                  </a:txBody>
                  <a:tcPr/>
                </a:tc>
                <a:extLst>
                  <a:ext uri="{0D108BD9-81ED-4DB2-BD59-A6C34878D82A}">
                    <a16:rowId xmlns:a16="http://schemas.microsoft.com/office/drawing/2014/main" val="2033892339"/>
                  </a:ext>
                </a:extLst>
              </a:tr>
              <a:tr h="533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t>home -&gt; bottone Salva</a:t>
                      </a:r>
                      <a:endParaRPr lang="en-US" sz="1600" dirty="0"/>
                    </a:p>
                    <a:p>
                      <a:endParaRPr lang="en-US" sz="1600" dirty="0"/>
                    </a:p>
                  </a:txBody>
                  <a:tcPr/>
                </a:tc>
                <a:tc>
                  <a:txBody>
                    <a:bodyPr/>
                    <a:lstStyle/>
                    <a:p>
                      <a:r>
                        <a:rPr lang="it-IT" sz="1600" dirty="0"/>
                        <a:t>Funzione </a:t>
                      </a:r>
                      <a:r>
                        <a:rPr lang="it-IT" sz="1600" dirty="0" err="1"/>
                        <a:t>makeCall</a:t>
                      </a:r>
                      <a:endParaRPr lang="en-US" sz="1600" dirty="0"/>
                    </a:p>
                  </a:txBody>
                  <a:tcPr/>
                </a:tc>
                <a:tc>
                  <a:txBody>
                    <a:bodyPr/>
                    <a:lstStyle/>
                    <a:p>
                      <a:r>
                        <a:rPr lang="it-IT" sz="1600" dirty="0"/>
                        <a:t>POST (</a:t>
                      </a:r>
                      <a:r>
                        <a:rPr lang="it-IT" sz="1600" dirty="0" err="1"/>
                        <a:t>categoryUpdateArray</a:t>
                      </a:r>
                      <a:r>
                        <a:rPr lang="it-IT" sz="1600" dirty="0"/>
                        <a:t>)</a:t>
                      </a:r>
                      <a:endParaRPr lang="en-US" sz="1600" dirty="0"/>
                    </a:p>
                  </a:txBody>
                  <a:tcPr/>
                </a:tc>
                <a:tc>
                  <a:txBody>
                    <a:bodyPr/>
                    <a:lstStyle/>
                    <a:p>
                      <a:r>
                        <a:rPr lang="it-IT" sz="1600" dirty="0" err="1"/>
                        <a:t>UpdateCategories</a:t>
                      </a:r>
                      <a:r>
                        <a:rPr lang="it-IT" sz="1600" dirty="0"/>
                        <a:t> (</a:t>
                      </a:r>
                      <a:r>
                        <a:rPr lang="it-IT" sz="1600" dirty="0" err="1"/>
                        <a:t>servlet</a:t>
                      </a:r>
                      <a:r>
                        <a:rPr lang="it-IT" sz="1600" dirty="0"/>
                        <a:t>)</a:t>
                      </a:r>
                      <a:endParaRPr lang="en-US" sz="1600" dirty="0"/>
                    </a:p>
                  </a:txBody>
                  <a:tcPr/>
                </a:tc>
                <a:extLst>
                  <a:ext uri="{0D108BD9-81ED-4DB2-BD59-A6C34878D82A}">
                    <a16:rowId xmlns:a16="http://schemas.microsoft.com/office/drawing/2014/main" val="2846424503"/>
                  </a:ext>
                </a:extLst>
              </a:tr>
              <a:tr h="483908">
                <a:tc>
                  <a:txBody>
                    <a:bodyPr/>
                    <a:lstStyle/>
                    <a:p>
                      <a:r>
                        <a:rPr lang="it-IT" sz="1600" dirty="0" err="1"/>
                        <a:t>form</a:t>
                      </a:r>
                      <a:r>
                        <a:rPr lang="it-IT" sz="1600" dirty="0"/>
                        <a:t> Nuova categoria</a:t>
                      </a:r>
                      <a:endParaRPr lang="en-US" sz="1600" dirty="0"/>
                    </a:p>
                  </a:txBody>
                  <a:tcPr/>
                </a:tc>
                <a:tc>
                  <a:txBody>
                    <a:bodyPr/>
                    <a:lstStyle/>
                    <a:p>
                      <a:r>
                        <a:rPr lang="it-IT" sz="1600" dirty="0"/>
                        <a:t>Funzione </a:t>
                      </a:r>
                      <a:r>
                        <a:rPr lang="it-IT" sz="1600" dirty="0" err="1"/>
                        <a:t>makeCall</a:t>
                      </a:r>
                      <a:endParaRPr lang="en-US" sz="1600" dirty="0"/>
                    </a:p>
                  </a:txBody>
                  <a:tcPr/>
                </a:tc>
                <a:tc>
                  <a:txBody>
                    <a:bodyPr/>
                    <a:lstStyle/>
                    <a:p>
                      <a:r>
                        <a:rPr lang="it-IT" sz="1600" dirty="0"/>
                        <a:t>POST (name, </a:t>
                      </a:r>
                      <a:r>
                        <a:rPr lang="it-IT" sz="1600" dirty="0" err="1"/>
                        <a:t>fatherId</a:t>
                      </a:r>
                      <a:r>
                        <a:rPr lang="it-IT" sz="1600" dirty="0"/>
                        <a:t>)</a:t>
                      </a:r>
                      <a:endParaRPr lang="en-US" sz="1600" dirty="0"/>
                    </a:p>
                  </a:txBody>
                  <a:tcPr/>
                </a:tc>
                <a:tc>
                  <a:txBody>
                    <a:bodyPr/>
                    <a:lstStyle/>
                    <a:p>
                      <a:r>
                        <a:rPr lang="it-IT" sz="1600" dirty="0" err="1"/>
                        <a:t>CreateCategory</a:t>
                      </a:r>
                      <a:r>
                        <a:rPr lang="it-IT" sz="1600" dirty="0"/>
                        <a:t> (</a:t>
                      </a:r>
                      <a:r>
                        <a:rPr lang="it-IT" sz="1600" dirty="0" err="1"/>
                        <a:t>servlet</a:t>
                      </a:r>
                      <a:r>
                        <a:rPr lang="it-IT" sz="1600" dirty="0"/>
                        <a:t>)</a:t>
                      </a:r>
                      <a:endParaRPr lang="en-US" sz="1600" dirty="0"/>
                    </a:p>
                  </a:txBody>
                  <a:tcPr/>
                </a:tc>
                <a:extLst>
                  <a:ext uri="{0D108BD9-81ED-4DB2-BD59-A6C34878D82A}">
                    <a16:rowId xmlns:a16="http://schemas.microsoft.com/office/drawing/2014/main" val="1983859463"/>
                  </a:ext>
                </a:extLst>
              </a:tr>
              <a:tr h="533576">
                <a:tc>
                  <a:txBody>
                    <a:bodyPr/>
                    <a:lstStyle/>
                    <a:p>
                      <a:r>
                        <a:rPr lang="it-IT" sz="1600" dirty="0"/>
                        <a:t>logout</a:t>
                      </a:r>
                      <a:endParaRPr lang="en-US" sz="1600" dirty="0"/>
                    </a:p>
                  </a:txBody>
                  <a:tcPr/>
                </a:tc>
                <a:tc>
                  <a:txBody>
                    <a:bodyPr/>
                    <a:lstStyle/>
                    <a:p>
                      <a:r>
                        <a:rPr lang="it-IT" sz="1600" dirty="0"/>
                        <a:t>-</a:t>
                      </a:r>
                      <a:endParaRPr lang="en-US" sz="1600" dirty="0"/>
                    </a:p>
                  </a:txBody>
                  <a:tcPr/>
                </a:tc>
                <a:tc>
                  <a:txBody>
                    <a:bodyPr/>
                    <a:lstStyle/>
                    <a:p>
                      <a:r>
                        <a:rPr lang="it-IT" sz="1600" dirty="0"/>
                        <a:t>GET</a:t>
                      </a:r>
                      <a:endParaRPr lang="en-US" sz="1600" dirty="0"/>
                    </a:p>
                  </a:txBody>
                  <a:tcPr/>
                </a:tc>
                <a:tc>
                  <a:txBody>
                    <a:bodyPr/>
                    <a:lstStyle/>
                    <a:p>
                      <a:r>
                        <a:rPr lang="it-IT" sz="1600" dirty="0"/>
                        <a:t>Logout (</a:t>
                      </a:r>
                      <a:r>
                        <a:rPr lang="it-IT" sz="1600" dirty="0" err="1"/>
                        <a:t>servlet</a:t>
                      </a:r>
                      <a:r>
                        <a:rPr lang="it-IT" sz="1600" dirty="0"/>
                        <a:t>)</a:t>
                      </a:r>
                      <a:endParaRPr lang="en-US" sz="1600" dirty="0"/>
                    </a:p>
                  </a:txBody>
                  <a:tcPr/>
                </a:tc>
                <a:extLst>
                  <a:ext uri="{0D108BD9-81ED-4DB2-BD59-A6C34878D82A}">
                    <a16:rowId xmlns:a16="http://schemas.microsoft.com/office/drawing/2014/main" val="507599051"/>
                  </a:ext>
                </a:extLst>
              </a:tr>
            </a:tbl>
          </a:graphicData>
        </a:graphic>
      </p:graphicFrame>
      <p:sp>
        <p:nvSpPr>
          <p:cNvPr id="4" name="Rectangle: Diagonal Corners Rounded 3">
            <a:extLst>
              <a:ext uri="{FF2B5EF4-FFF2-40B4-BE49-F238E27FC236}">
                <a16:creationId xmlns:a16="http://schemas.microsoft.com/office/drawing/2014/main" id="{51BEBC96-17C5-4A90-849B-764199B1954B}"/>
              </a:ext>
            </a:extLst>
          </p:cNvPr>
          <p:cNvSpPr/>
          <p:nvPr/>
        </p:nvSpPr>
        <p:spPr>
          <a:xfrm>
            <a:off x="7753642" y="365124"/>
            <a:ext cx="3600158" cy="732155"/>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chemeClr val="tx1"/>
                </a:solidFill>
                <a:sym typeface="Wingdings" panose="05000000000000000000" pitchFamily="2" charset="2"/>
              </a:rPr>
              <a:t> </a:t>
            </a:r>
            <a:r>
              <a:rPr lang="en-US" sz="1600" dirty="0" err="1">
                <a:solidFill>
                  <a:schemeClr val="tx1"/>
                </a:solidFill>
              </a:rPr>
              <a:t>makeCall</a:t>
            </a:r>
            <a:r>
              <a:rPr lang="en-US" sz="1600" dirty="0">
                <a:solidFill>
                  <a:schemeClr val="tx1"/>
                </a:solidFill>
              </a:rPr>
              <a:t> indica una </a:t>
            </a:r>
            <a:r>
              <a:rPr lang="en-US" sz="1600" dirty="0" err="1">
                <a:solidFill>
                  <a:schemeClr val="tx1"/>
                </a:solidFill>
              </a:rPr>
              <a:t>funzione</a:t>
            </a:r>
            <a:r>
              <a:rPr lang="en-US" sz="1600" dirty="0">
                <a:solidFill>
                  <a:schemeClr val="tx1"/>
                </a:solidFill>
              </a:rPr>
              <a:t> </a:t>
            </a:r>
            <a:r>
              <a:rPr lang="en-US" sz="1600" dirty="0" err="1">
                <a:solidFill>
                  <a:schemeClr val="tx1"/>
                </a:solidFill>
              </a:rPr>
              <a:t>che</a:t>
            </a:r>
            <a:r>
              <a:rPr lang="en-US" sz="1600" dirty="0">
                <a:solidFill>
                  <a:schemeClr val="tx1"/>
                </a:solidFill>
              </a:rPr>
              <a:t> fa una </a:t>
            </a:r>
            <a:r>
              <a:rPr lang="en-US" sz="1600" dirty="0" err="1">
                <a:solidFill>
                  <a:schemeClr val="tx1"/>
                </a:solidFill>
              </a:rPr>
              <a:t>chiamata</a:t>
            </a:r>
            <a:r>
              <a:rPr lang="en-US" sz="1600" dirty="0">
                <a:solidFill>
                  <a:schemeClr val="tx1"/>
                </a:solidFill>
              </a:rPr>
              <a:t> </a:t>
            </a:r>
            <a:r>
              <a:rPr lang="en-US" sz="1600" dirty="0" err="1">
                <a:solidFill>
                  <a:schemeClr val="tx1"/>
                </a:solidFill>
              </a:rPr>
              <a:t>asincrona</a:t>
            </a:r>
            <a:r>
              <a:rPr lang="en-US" sz="1600" dirty="0">
                <a:solidFill>
                  <a:schemeClr val="tx1"/>
                </a:solidFill>
              </a:rPr>
              <a:t> al  server</a:t>
            </a:r>
          </a:p>
        </p:txBody>
      </p:sp>
    </p:spTree>
    <p:extLst>
      <p:ext uri="{BB962C8B-B14F-4D97-AF65-F5344CB8AC3E}">
        <p14:creationId xmlns:p14="http://schemas.microsoft.com/office/powerpoint/2010/main" val="3579970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Server side: DAO &amp; model </a:t>
            </a:r>
            <a:r>
              <a:rPr lang="it-IT" dirty="0" err="1"/>
              <a:t>object</a:t>
            </a:r>
            <a:endParaRPr lang="it-IT" dirty="0"/>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a:xfrm>
            <a:off x="838200" y="1276667"/>
            <a:ext cx="4352778" cy="4900296"/>
          </a:xfrm>
        </p:spPr>
        <p:txBody>
          <a:bodyPr>
            <a:normAutofit fontScale="92500" lnSpcReduction="10000"/>
          </a:bodyPr>
          <a:lstStyle/>
          <a:p>
            <a:r>
              <a:rPr lang="it-IT" dirty="0"/>
              <a:t>Model </a:t>
            </a:r>
            <a:r>
              <a:rPr lang="it-IT" dirty="0" err="1"/>
              <a:t>objects</a:t>
            </a:r>
            <a:r>
              <a:rPr lang="it-IT" dirty="0"/>
              <a:t> (</a:t>
            </a:r>
            <a:r>
              <a:rPr lang="it-IT" dirty="0" err="1"/>
              <a:t>Beans</a:t>
            </a:r>
            <a:r>
              <a:rPr lang="it-IT" dirty="0"/>
              <a:t>)</a:t>
            </a:r>
          </a:p>
          <a:p>
            <a:pPr lvl="1"/>
            <a:r>
              <a:rPr lang="it-IT" dirty="0"/>
              <a:t>User</a:t>
            </a:r>
          </a:p>
          <a:p>
            <a:pPr lvl="1"/>
            <a:r>
              <a:rPr lang="it-IT" dirty="0" err="1"/>
              <a:t>Category</a:t>
            </a:r>
            <a:endParaRPr lang="it-IT" dirty="0"/>
          </a:p>
          <a:p>
            <a:pPr lvl="1"/>
            <a:r>
              <a:rPr lang="it-IT" dirty="0" err="1"/>
              <a:t>CategoryUpdate</a:t>
            </a:r>
            <a:endParaRPr lang="it-IT" dirty="0"/>
          </a:p>
          <a:p>
            <a:r>
              <a:rPr lang="it-IT" dirty="0"/>
              <a:t>Controllers (</a:t>
            </a:r>
            <a:r>
              <a:rPr lang="it-IT" dirty="0" err="1"/>
              <a:t>Servlets</a:t>
            </a:r>
            <a:r>
              <a:rPr lang="it-IT" dirty="0"/>
              <a:t>)</a:t>
            </a:r>
          </a:p>
          <a:p>
            <a:pPr lvl="1"/>
            <a:r>
              <a:rPr lang="it-IT" dirty="0" err="1"/>
              <a:t>CheckLogin</a:t>
            </a:r>
            <a:endParaRPr lang="it-IT" dirty="0"/>
          </a:p>
          <a:p>
            <a:pPr lvl="1"/>
            <a:r>
              <a:rPr lang="it-IT" dirty="0" err="1"/>
              <a:t>CreateCategory</a:t>
            </a:r>
            <a:endParaRPr lang="it-IT" dirty="0"/>
          </a:p>
          <a:p>
            <a:pPr lvl="1"/>
            <a:r>
              <a:rPr lang="it-IT" dirty="0" err="1"/>
              <a:t>GetCategories</a:t>
            </a:r>
            <a:endParaRPr lang="it-IT" dirty="0"/>
          </a:p>
          <a:p>
            <a:pPr lvl="1"/>
            <a:r>
              <a:rPr lang="it-IT" dirty="0" err="1"/>
              <a:t>UpdateCategories</a:t>
            </a:r>
            <a:endParaRPr lang="it-IT" dirty="0"/>
          </a:p>
          <a:p>
            <a:pPr lvl="1"/>
            <a:r>
              <a:rPr lang="it-IT" dirty="0"/>
              <a:t>Logout</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5190978" y="1276667"/>
            <a:ext cx="6162822" cy="4900296"/>
          </a:xfrm>
        </p:spPr>
        <p:txBody>
          <a:bodyPr>
            <a:normAutofit fontScale="92500" lnSpcReduction="10000"/>
          </a:bodyPr>
          <a:lstStyle/>
          <a:p>
            <a:r>
              <a:rPr lang="it-IT" dirty="0"/>
              <a:t>Data Access Objects (Classes)</a:t>
            </a:r>
          </a:p>
          <a:p>
            <a:pPr lvl="1"/>
            <a:r>
              <a:rPr lang="it-IT" dirty="0" err="1"/>
              <a:t>UserDAO</a:t>
            </a:r>
            <a:endParaRPr lang="it-IT" dirty="0"/>
          </a:p>
          <a:p>
            <a:pPr lvl="2"/>
            <a:r>
              <a:rPr lang="it-IT" dirty="0" err="1"/>
              <a:t>checkCredentials</a:t>
            </a:r>
            <a:r>
              <a:rPr lang="it-IT" dirty="0"/>
              <a:t>(username, password)</a:t>
            </a:r>
          </a:p>
          <a:p>
            <a:pPr lvl="1"/>
            <a:r>
              <a:rPr lang="it-IT" dirty="0" err="1"/>
              <a:t>CategoryDAO</a:t>
            </a:r>
            <a:endParaRPr lang="it-IT" dirty="0"/>
          </a:p>
          <a:p>
            <a:pPr lvl="2"/>
            <a:r>
              <a:rPr lang="it-IT" dirty="0" err="1"/>
              <a:t>createCategory</a:t>
            </a:r>
            <a:r>
              <a:rPr lang="it-IT" dirty="0"/>
              <a:t>(name, code, </a:t>
            </a:r>
            <a:r>
              <a:rPr lang="it-IT" dirty="0" err="1"/>
              <a:t>fatherId</a:t>
            </a:r>
            <a:r>
              <a:rPr lang="it-IT" dirty="0"/>
              <a:t>)</a:t>
            </a:r>
          </a:p>
          <a:p>
            <a:pPr lvl="2"/>
            <a:r>
              <a:rPr lang="it-IT" dirty="0" err="1"/>
              <a:t>findLastChildCode</a:t>
            </a:r>
            <a:r>
              <a:rPr lang="it-IT" dirty="0"/>
              <a:t>(</a:t>
            </a:r>
            <a:r>
              <a:rPr lang="it-IT" dirty="0" err="1"/>
              <a:t>categoryId</a:t>
            </a:r>
            <a:r>
              <a:rPr lang="it-IT" dirty="0"/>
              <a:t>)</a:t>
            </a:r>
          </a:p>
          <a:p>
            <a:pPr lvl="2"/>
            <a:r>
              <a:rPr lang="it-IT" dirty="0" err="1"/>
              <a:t>findCategoriesByFather</a:t>
            </a:r>
            <a:r>
              <a:rPr lang="it-IT" dirty="0"/>
              <a:t>(</a:t>
            </a:r>
            <a:r>
              <a:rPr lang="it-IT" dirty="0" err="1"/>
              <a:t>fatherId</a:t>
            </a:r>
            <a:r>
              <a:rPr lang="it-IT" dirty="0"/>
              <a:t>)</a:t>
            </a:r>
          </a:p>
          <a:p>
            <a:pPr lvl="2"/>
            <a:r>
              <a:rPr lang="it-IT" dirty="0" err="1"/>
              <a:t>findAllCategories</a:t>
            </a:r>
            <a:r>
              <a:rPr lang="it-IT" dirty="0"/>
              <a:t>()</a:t>
            </a:r>
          </a:p>
          <a:p>
            <a:pPr lvl="2"/>
            <a:r>
              <a:rPr lang="it-IT" dirty="0" err="1"/>
              <a:t>getNumOfRoots</a:t>
            </a:r>
            <a:r>
              <a:rPr lang="it-IT" dirty="0"/>
              <a:t>()</a:t>
            </a:r>
          </a:p>
          <a:p>
            <a:pPr lvl="2"/>
            <a:r>
              <a:rPr lang="it-IT" dirty="0" err="1"/>
              <a:t>getCategorySubtree</a:t>
            </a:r>
            <a:r>
              <a:rPr lang="it-IT" dirty="0"/>
              <a:t>(</a:t>
            </a:r>
            <a:r>
              <a:rPr lang="it-IT" dirty="0" err="1"/>
              <a:t>categoryId</a:t>
            </a:r>
            <a:r>
              <a:rPr lang="it-IT" dirty="0"/>
              <a:t>)</a:t>
            </a:r>
          </a:p>
          <a:p>
            <a:pPr lvl="2"/>
            <a:r>
              <a:rPr lang="it-IT" dirty="0" err="1"/>
              <a:t>findCategoryCode</a:t>
            </a:r>
            <a:r>
              <a:rPr lang="it-IT" dirty="0"/>
              <a:t>(</a:t>
            </a:r>
            <a:r>
              <a:rPr lang="it-IT" dirty="0" err="1"/>
              <a:t>categoryId</a:t>
            </a:r>
            <a:r>
              <a:rPr lang="it-IT" dirty="0"/>
              <a:t>)</a:t>
            </a:r>
          </a:p>
          <a:p>
            <a:pPr lvl="2"/>
            <a:r>
              <a:rPr lang="it-IT" dirty="0" err="1"/>
              <a:t>updateCategory</a:t>
            </a:r>
            <a:r>
              <a:rPr lang="it-IT" dirty="0"/>
              <a:t>(</a:t>
            </a:r>
            <a:r>
              <a:rPr lang="it-IT" dirty="0" err="1"/>
              <a:t>categoryId</a:t>
            </a:r>
            <a:r>
              <a:rPr lang="it-IT" dirty="0"/>
              <a:t>, </a:t>
            </a:r>
            <a:r>
              <a:rPr lang="it-IT" dirty="0" err="1"/>
              <a:t>oldFatherId</a:t>
            </a:r>
            <a:r>
              <a:rPr lang="it-IT" dirty="0"/>
              <a:t>, </a:t>
            </a:r>
            <a:r>
              <a:rPr lang="it-IT" dirty="0" err="1"/>
              <a:t>newFatherId</a:t>
            </a:r>
            <a:r>
              <a:rPr lang="it-IT" dirty="0"/>
              <a:t>, </a:t>
            </a:r>
            <a:r>
              <a:rPr lang="it-IT" dirty="0" err="1"/>
              <a:t>oldCategoryCode</a:t>
            </a:r>
            <a:r>
              <a:rPr lang="it-IT" dirty="0"/>
              <a:t>, </a:t>
            </a:r>
            <a:r>
              <a:rPr lang="it-IT" dirty="0" err="1"/>
              <a:t>newCategoryCode</a:t>
            </a:r>
            <a:r>
              <a:rPr lang="it-IT" dirty="0"/>
              <a:t>)</a:t>
            </a:r>
          </a:p>
          <a:p>
            <a:pPr lvl="2"/>
            <a:r>
              <a:rPr lang="it-IT" dirty="0" err="1"/>
              <a:t>existsCategory</a:t>
            </a:r>
            <a:r>
              <a:rPr lang="it-IT" dirty="0"/>
              <a:t>(name)</a:t>
            </a:r>
          </a:p>
          <a:p>
            <a:endParaRPr lang="it-IT" dirty="0"/>
          </a:p>
          <a:p>
            <a:pPr lvl="1"/>
            <a:endParaRPr lang="it-IT" dirty="0"/>
          </a:p>
        </p:txBody>
      </p:sp>
    </p:spTree>
    <p:extLst>
      <p:ext uri="{BB962C8B-B14F-4D97-AF65-F5344CB8AC3E}">
        <p14:creationId xmlns:p14="http://schemas.microsoft.com/office/powerpoint/2010/main" val="423343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en-US" dirty="0"/>
              <a:t>Client side: view &amp; view component</a:t>
            </a:r>
            <a:endParaRPr lang="it-IT" dirty="0"/>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838199" y="1237957"/>
            <a:ext cx="10515601" cy="4939006"/>
          </a:xfrm>
        </p:spPr>
        <p:txBody>
          <a:bodyPr numCol="2">
            <a:normAutofit fontScale="92500" lnSpcReduction="20000"/>
          </a:bodyPr>
          <a:lstStyle/>
          <a:p>
            <a:r>
              <a:rPr lang="it-IT" dirty="0"/>
              <a:t>index</a:t>
            </a:r>
          </a:p>
          <a:p>
            <a:pPr lvl="1"/>
            <a:r>
              <a:rPr lang="it-IT" dirty="0"/>
              <a:t>Login </a:t>
            </a:r>
            <a:r>
              <a:rPr lang="it-IT" dirty="0" err="1"/>
              <a:t>form</a:t>
            </a:r>
            <a:endParaRPr lang="it-IT" dirty="0"/>
          </a:p>
          <a:p>
            <a:pPr lvl="2"/>
            <a:r>
              <a:rPr lang="it-IT" dirty="0"/>
              <a:t>gestione della </a:t>
            </a:r>
            <a:r>
              <a:rPr lang="it-IT" dirty="0" err="1"/>
              <a:t>submit</a:t>
            </a:r>
            <a:r>
              <a:rPr lang="it-IT" dirty="0"/>
              <a:t> e degli errori</a:t>
            </a:r>
          </a:p>
          <a:p>
            <a:r>
              <a:rPr lang="it-IT" dirty="0"/>
              <a:t>home</a:t>
            </a:r>
          </a:p>
          <a:p>
            <a:pPr lvl="1"/>
            <a:r>
              <a:rPr lang="it-IT" dirty="0" err="1"/>
              <a:t>CategoriesList</a:t>
            </a:r>
            <a:endParaRPr lang="it-IT" dirty="0"/>
          </a:p>
          <a:p>
            <a:pPr lvl="2"/>
            <a:r>
              <a:rPr lang="it-IT" dirty="0"/>
              <a:t>reset(): imposta le condizioni di iniziali visibilità dei componenti</a:t>
            </a:r>
          </a:p>
          <a:p>
            <a:pPr lvl="2"/>
            <a:r>
              <a:rPr lang="it-IT" dirty="0"/>
              <a:t>show(): richiede al server i dati delle categorie</a:t>
            </a:r>
          </a:p>
          <a:p>
            <a:pPr lvl="2"/>
            <a:r>
              <a:rPr lang="it-IT" dirty="0" err="1"/>
              <a:t>registerEvents</a:t>
            </a:r>
            <a:r>
              <a:rPr lang="it-IT" dirty="0"/>
              <a:t>(): associa al componente le funzioni per gestirne gli eventi</a:t>
            </a:r>
          </a:p>
          <a:p>
            <a:pPr lvl="2"/>
            <a:r>
              <a:rPr lang="it-IT" dirty="0"/>
              <a:t>update(): riceve i dati dal server e aggiorna la lista delle categorie</a:t>
            </a:r>
          </a:p>
          <a:p>
            <a:pPr lvl="1"/>
            <a:r>
              <a:rPr lang="it-IT" dirty="0" err="1"/>
              <a:t>CategoryForm</a:t>
            </a:r>
            <a:endParaRPr lang="it-IT" dirty="0"/>
          </a:p>
          <a:p>
            <a:pPr lvl="2"/>
            <a:r>
              <a:rPr lang="it-IT" dirty="0"/>
              <a:t>reset(): imposta le condizioni di iniziali visibilità</a:t>
            </a:r>
          </a:p>
          <a:p>
            <a:pPr lvl="2"/>
            <a:r>
              <a:rPr lang="it-IT" dirty="0" err="1"/>
              <a:t>registerEvents</a:t>
            </a:r>
            <a:r>
              <a:rPr lang="it-IT" dirty="0"/>
              <a:t>(): associa al componente le funzioni per gestirne gli eventi</a:t>
            </a:r>
          </a:p>
          <a:p>
            <a:pPr lvl="2"/>
            <a:r>
              <a:rPr lang="it-IT" dirty="0"/>
              <a:t>show(): richiede al server i dati delle categorie</a:t>
            </a:r>
          </a:p>
          <a:p>
            <a:pPr lvl="2"/>
            <a:r>
              <a:rPr lang="it-IT" dirty="0"/>
              <a:t>update(): riceve i dati dal server e aggiorna la lista dei possibili padri</a:t>
            </a:r>
          </a:p>
          <a:p>
            <a:pPr lvl="1"/>
            <a:r>
              <a:rPr lang="it-IT" dirty="0" err="1"/>
              <a:t>UpdateModal</a:t>
            </a:r>
            <a:endParaRPr lang="it-IT" dirty="0"/>
          </a:p>
          <a:p>
            <a:pPr lvl="2"/>
            <a:r>
              <a:rPr lang="it-IT" dirty="0"/>
              <a:t>show(): imposta le condizioni di visibilità successive al drop</a:t>
            </a:r>
          </a:p>
          <a:p>
            <a:pPr lvl="2"/>
            <a:r>
              <a:rPr lang="it-IT" dirty="0" err="1"/>
              <a:t>close</a:t>
            </a:r>
            <a:r>
              <a:rPr lang="it-IT" dirty="0"/>
              <a:t>(): imposta le condizioni di visibilità successive all’annullamento dello spostamento</a:t>
            </a:r>
          </a:p>
          <a:p>
            <a:pPr lvl="2"/>
            <a:r>
              <a:rPr lang="it-IT" dirty="0" err="1"/>
              <a:t>confirm</a:t>
            </a:r>
            <a:r>
              <a:rPr lang="it-IT" dirty="0"/>
              <a:t>(): sposta la nuova categoria successivamente a un drop legittimo</a:t>
            </a:r>
          </a:p>
          <a:p>
            <a:pPr lvl="2"/>
            <a:r>
              <a:rPr lang="it-IT" dirty="0"/>
              <a:t>reset(): imposta le condizioni di iniziali visibilità</a:t>
            </a:r>
          </a:p>
          <a:p>
            <a:pPr lvl="1"/>
            <a:r>
              <a:rPr lang="it-IT" dirty="0" err="1"/>
              <a:t>PersonalMessage</a:t>
            </a:r>
            <a:endParaRPr lang="it-IT" dirty="0"/>
          </a:p>
          <a:p>
            <a:pPr lvl="2"/>
            <a:r>
              <a:rPr lang="it-IT" dirty="0"/>
              <a:t>show(): mostra nome e cognome dell’utente corrente, in alto a sinistra</a:t>
            </a:r>
          </a:p>
        </p:txBody>
      </p:sp>
    </p:spTree>
    <p:extLst>
      <p:ext uri="{BB962C8B-B14F-4D97-AF65-F5344CB8AC3E}">
        <p14:creationId xmlns:p14="http://schemas.microsoft.com/office/powerpoint/2010/main" val="916873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en-US" dirty="0" err="1"/>
              <a:t>Gestione</a:t>
            </a:r>
            <a:r>
              <a:rPr lang="en-US" dirty="0"/>
              <a:t> del </a:t>
            </a:r>
            <a:r>
              <a:rPr lang="en-US" dirty="0" err="1"/>
              <a:t>ciclo</a:t>
            </a:r>
            <a:r>
              <a:rPr lang="en-US" dirty="0"/>
              <a:t> di vita</a:t>
            </a:r>
            <a:endParaRPr lang="it-IT" dirty="0"/>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838199" y="1237957"/>
            <a:ext cx="10515601" cy="4939006"/>
          </a:xfrm>
        </p:spPr>
        <p:txBody>
          <a:bodyPr numCol="1">
            <a:normAutofit/>
          </a:bodyPr>
          <a:lstStyle/>
          <a:p>
            <a:pPr lvl="1"/>
            <a:r>
              <a:rPr lang="it-IT" dirty="0" err="1"/>
              <a:t>PageOrchestrator</a:t>
            </a:r>
            <a:endParaRPr lang="it-IT" dirty="0"/>
          </a:p>
          <a:p>
            <a:pPr lvl="2"/>
            <a:r>
              <a:rPr lang="it-IT" dirty="0"/>
              <a:t>start(): crea e inizializza il personal </a:t>
            </a:r>
            <a:r>
              <a:rPr lang="it-IT" dirty="0" err="1"/>
              <a:t>message</a:t>
            </a:r>
            <a:r>
              <a:rPr lang="it-IT" dirty="0"/>
              <a:t>, la lista delle categorie, la </a:t>
            </a:r>
            <a:r>
              <a:rPr lang="it-IT" dirty="0" err="1"/>
              <a:t>form</a:t>
            </a:r>
            <a:r>
              <a:rPr lang="it-IT" dirty="0"/>
              <a:t> per la nuova categoria e la modale dell’update</a:t>
            </a:r>
          </a:p>
          <a:p>
            <a:pPr lvl="2"/>
            <a:r>
              <a:rPr lang="it-IT" dirty="0" err="1"/>
              <a:t>refresh</a:t>
            </a:r>
            <a:r>
              <a:rPr lang="it-IT" dirty="0"/>
              <a:t>(): resetta e mostra la lista delle categorie e il </a:t>
            </a:r>
            <a:r>
              <a:rPr lang="it-IT" dirty="0" err="1"/>
              <a:t>form</a:t>
            </a:r>
            <a:r>
              <a:rPr lang="it-IT" dirty="0"/>
              <a:t> per la creazione della nuova categoria, e resetta la modale dell’update (ma non il personal </a:t>
            </a:r>
            <a:r>
              <a:rPr lang="it-IT" dirty="0" err="1"/>
              <a:t>message</a:t>
            </a:r>
            <a:r>
              <a:rPr lang="it-IT" dirty="0"/>
              <a:t>)</a:t>
            </a:r>
          </a:p>
        </p:txBody>
      </p:sp>
    </p:spTree>
    <p:extLst>
      <p:ext uri="{BB962C8B-B14F-4D97-AF65-F5344CB8AC3E}">
        <p14:creationId xmlns:p14="http://schemas.microsoft.com/office/powerpoint/2010/main" val="1457351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Diagonal Corners Rounded 47">
            <a:extLst>
              <a:ext uri="{FF2B5EF4-FFF2-40B4-BE49-F238E27FC236}">
                <a16:creationId xmlns:a16="http://schemas.microsoft.com/office/drawing/2014/main" id="{14070BD6-1806-429B-A501-D58B501D9337}"/>
              </a:ext>
            </a:extLst>
          </p:cNvPr>
          <p:cNvSpPr/>
          <p:nvPr/>
        </p:nvSpPr>
        <p:spPr>
          <a:xfrm>
            <a:off x="5121320" y="368395"/>
            <a:ext cx="2999158" cy="72782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sz="1400" dirty="0">
              <a:solidFill>
                <a:schemeClr val="tx1"/>
              </a:solidFill>
              <a:sym typeface="Wingdings" panose="05000000000000000000" pitchFamily="2" charset="2"/>
            </a:endParaRPr>
          </a:p>
        </p:txBody>
      </p: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052534" y="1463078"/>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 + index.js</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2947594" y="1546933"/>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4699013" y="1550008"/>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UserDAO</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6448848" y="1540782"/>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8200267" y="1550008"/>
            <a:ext cx="1358063"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r>
              <a:rPr lang="es-419" sz="1400" b="1" dirty="0">
                <a:solidFill>
                  <a:schemeClr val="dk1"/>
                </a:solidFill>
                <a:latin typeface="Calibri"/>
                <a:ea typeface="Calibri"/>
                <a:cs typeface="Calibri"/>
                <a:sym typeface="Calibri"/>
              </a:rPr>
              <a:t> </a:t>
            </a:r>
            <a:r>
              <a:rPr lang="es-419" sz="1400" b="1" dirty="0" err="1">
                <a:solidFill>
                  <a:schemeClr val="dk1"/>
                </a:solidFill>
                <a:latin typeface="Calibri"/>
                <a:ea typeface="Calibri"/>
                <a:cs typeface="Calibri"/>
                <a:sym typeface="Calibri"/>
              </a:rPr>
              <a:t>storage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65305" y="198573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3550568" y="1982659"/>
            <a:ext cx="0" cy="4544163"/>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flipH="1">
            <a:off x="5319410" y="1976508"/>
            <a:ext cx="7439"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7057452" y="1976508"/>
            <a:ext cx="0"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a:cxnSpLocks/>
          </p:cNvCxnSpPr>
          <p:nvPr/>
        </p:nvCxnSpPr>
        <p:spPr>
          <a:xfrm>
            <a:off x="8920931" y="1976508"/>
            <a:ext cx="0" cy="455031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505954" y="4250315"/>
            <a:ext cx="4325459" cy="22755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2356186" y="3500255"/>
            <a:ext cx="2374383" cy="21064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1787615" y="2754940"/>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1775021" y="3483436"/>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4948106" y="2832785"/>
            <a:ext cx="727858" cy="20402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3648696" y="2869388"/>
            <a:ext cx="150382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6884153" y="4376844"/>
            <a:ext cx="343740" cy="179863"/>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flipV="1">
            <a:off x="3640721" y="4466776"/>
            <a:ext cx="3300668" cy="51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8690057" y="5396901"/>
            <a:ext cx="435727" cy="1789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78880" y="2496504"/>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751544" y="2307473"/>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AJAX POST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endParaRPr sz="1200" dirty="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1828498" y="3486895"/>
            <a:ext cx="1666319" cy="2883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status </a:t>
            </a:r>
            <a:r>
              <a:rPr lang="es-419" sz="1200" dirty="0" err="1">
                <a:solidFill>
                  <a:schemeClr val="dk1"/>
                </a:solidFill>
                <a:latin typeface="Calibri"/>
                <a:ea typeface="Calibri"/>
                <a:cs typeface="Calibri"/>
                <a:sym typeface="Calibri"/>
              </a:rPr>
              <a:t>code</a:t>
            </a:r>
            <a:r>
              <a:rPr lang="es-419" sz="1200" dirty="0">
                <a:solidFill>
                  <a:schemeClr val="dk1"/>
                </a:solidFill>
                <a:latin typeface="Calibri"/>
                <a:ea typeface="Calibri"/>
                <a:cs typeface="Calibri"/>
                <a:sym typeface="Calibri"/>
              </a:rPr>
              <a:t> 400</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889697" y="2492212"/>
            <a:ext cx="666012" cy="63536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click</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submit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button</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3612349" y="4007683"/>
            <a:ext cx="2649520" cy="41216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a:t>
            </a:r>
          </a:p>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setAttribute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a:t>
            </a:r>
          </a:p>
        </p:txBody>
      </p:sp>
      <p:sp>
        <p:nvSpPr>
          <p:cNvPr id="38" name="Google Shape;150;p28">
            <a:extLst>
              <a:ext uri="{FF2B5EF4-FFF2-40B4-BE49-F238E27FC236}">
                <a16:creationId xmlns:a16="http://schemas.microsoft.com/office/drawing/2014/main" id="{E34904F0-8688-497B-BEF3-B405FD591A9F}"/>
              </a:ext>
            </a:extLst>
          </p:cNvPr>
          <p:cNvSpPr/>
          <p:nvPr/>
        </p:nvSpPr>
        <p:spPr>
          <a:xfrm>
            <a:off x="6737599" y="536295"/>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i="1" dirty="0">
                <a:solidFill>
                  <a:schemeClr val="dk1"/>
                </a:solidFill>
                <a:latin typeface="Calibri"/>
                <a:ea typeface="Calibri"/>
                <a:cs typeface="Calibri"/>
                <a:sym typeface="Calibri"/>
              </a:rPr>
              <a:t>Server </a:t>
            </a:r>
            <a:r>
              <a:rPr lang="es-419" sz="1400" b="1" i="1" dirty="0" err="1">
                <a:solidFill>
                  <a:schemeClr val="dk1"/>
                </a:solidFill>
                <a:latin typeface="Calibri"/>
                <a:ea typeface="Calibri"/>
                <a:cs typeface="Calibri"/>
                <a:sym typeface="Calibri"/>
              </a:rPr>
              <a:t>side</a:t>
            </a:r>
            <a:endParaRPr sz="1800" b="1" i="1" dirty="0">
              <a:solidFill>
                <a:schemeClr val="dk1"/>
              </a:solidFill>
              <a:latin typeface="Calibri"/>
              <a:ea typeface="Calibri"/>
              <a:cs typeface="Calibri"/>
              <a:sym typeface="Calibri"/>
            </a:endParaRPr>
          </a:p>
        </p:txBody>
      </p:sp>
      <p:sp>
        <p:nvSpPr>
          <p:cNvPr id="49" name="Google Shape;150;p28">
            <a:extLst>
              <a:ext uri="{FF2B5EF4-FFF2-40B4-BE49-F238E27FC236}">
                <a16:creationId xmlns:a16="http://schemas.microsoft.com/office/drawing/2014/main" id="{5AE749A6-1A2F-46E1-90E9-3D04AC491AC2}"/>
              </a:ext>
            </a:extLst>
          </p:cNvPr>
          <p:cNvSpPr/>
          <p:nvPr/>
        </p:nvSpPr>
        <p:spPr>
          <a:xfrm>
            <a:off x="5301954" y="536295"/>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i="1" dirty="0">
                <a:solidFill>
                  <a:schemeClr val="dk1"/>
                </a:solidFill>
                <a:latin typeface="Calibri"/>
                <a:ea typeface="Calibri"/>
                <a:cs typeface="Calibri"/>
                <a:sym typeface="Calibri"/>
              </a:rPr>
              <a:t>Client </a:t>
            </a:r>
            <a:r>
              <a:rPr lang="es-419" sz="1400" b="1" i="1" dirty="0" err="1">
                <a:solidFill>
                  <a:schemeClr val="dk1"/>
                </a:solidFill>
                <a:latin typeface="Calibri"/>
                <a:ea typeface="Calibri"/>
                <a:cs typeface="Calibri"/>
                <a:sym typeface="Calibri"/>
              </a:rPr>
              <a:t>Side</a:t>
            </a:r>
            <a:endParaRPr sz="1800" b="1" i="1" dirty="0">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10084207" y="1540782"/>
            <a:ext cx="1358063"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Window</a:t>
            </a:r>
            <a:endParaRPr sz="1800" b="1" dirty="0">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10798623" y="1999071"/>
            <a:ext cx="0" cy="45277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B9360F3-0DD1-48C6-9833-D1C34E246ED0}"/>
              </a:ext>
            </a:extLst>
          </p:cNvPr>
          <p:cNvCxnSpPr>
            <a:cxnSpLocks/>
          </p:cNvCxnSpPr>
          <p:nvPr/>
        </p:nvCxnSpPr>
        <p:spPr>
          <a:xfrm flipH="1">
            <a:off x="3648696" y="3083125"/>
            <a:ext cx="1503822" cy="0"/>
          </a:xfrm>
          <a:prstGeom prst="straightConnector1">
            <a:avLst/>
          </a:prstGeom>
          <a:ln w="3810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4CC0EAF-48DB-4549-B877-2FF754E55B5B}"/>
              </a:ext>
            </a:extLst>
          </p:cNvPr>
          <p:cNvCxnSpPr>
            <a:cxnSpLocks/>
          </p:cNvCxnSpPr>
          <p:nvPr/>
        </p:nvCxnSpPr>
        <p:spPr>
          <a:xfrm flipH="1">
            <a:off x="1768992" y="4046570"/>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4" name="Google Shape;225;p34">
            <a:extLst>
              <a:ext uri="{FF2B5EF4-FFF2-40B4-BE49-F238E27FC236}">
                <a16:creationId xmlns:a16="http://schemas.microsoft.com/office/drawing/2014/main" id="{EF3B7D4A-D7E2-4897-89D3-54CB3FB5F0FF}"/>
              </a:ext>
            </a:extLst>
          </p:cNvPr>
          <p:cNvSpPr txBox="1"/>
          <p:nvPr/>
        </p:nvSpPr>
        <p:spPr>
          <a:xfrm>
            <a:off x="1822469" y="4050029"/>
            <a:ext cx="1666319" cy="2883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a:t>
            </a:r>
          </a:p>
          <a:p>
            <a:pPr marL="0" marR="0" lvl="0" indent="0" rtl="0">
              <a:spcBef>
                <a:spcPts val="0"/>
              </a:spcBef>
              <a:spcAft>
                <a:spcPts val="0"/>
              </a:spcAft>
              <a:buNone/>
            </a:pPr>
            <a:r>
              <a:rPr lang="es-419" sz="1200" dirty="0">
                <a:solidFill>
                  <a:schemeClr val="dk1"/>
                </a:solidFill>
                <a:latin typeface="Calibri"/>
                <a:ea typeface="Calibri"/>
                <a:cs typeface="Calibri"/>
                <a:sym typeface="Calibri"/>
              </a:rPr>
              <a:t>status </a:t>
            </a:r>
            <a:r>
              <a:rPr lang="es-419" sz="1200" dirty="0" err="1">
                <a:solidFill>
                  <a:schemeClr val="dk1"/>
                </a:solidFill>
                <a:latin typeface="Calibri"/>
                <a:ea typeface="Calibri"/>
                <a:cs typeface="Calibri"/>
                <a:sym typeface="Calibri"/>
              </a:rPr>
              <a:t>code</a:t>
            </a:r>
            <a:r>
              <a:rPr lang="es-419" sz="1200" dirty="0">
                <a:solidFill>
                  <a:schemeClr val="dk1"/>
                </a:solidFill>
                <a:latin typeface="Calibri"/>
                <a:ea typeface="Calibri"/>
                <a:cs typeface="Calibri"/>
                <a:sym typeface="Calibri"/>
              </a:rPr>
              <a:t> 401</a:t>
            </a:r>
            <a:endParaRPr sz="1200" dirty="0">
              <a:solidFill>
                <a:schemeClr val="dk1"/>
              </a:solidFill>
              <a:latin typeface="Calibri"/>
              <a:ea typeface="Calibri"/>
              <a:cs typeface="Calibri"/>
              <a:sym typeface="Calibri"/>
            </a:endParaRPr>
          </a:p>
        </p:txBody>
      </p:sp>
      <p:sp>
        <p:nvSpPr>
          <p:cNvPr id="58" name="Google Shape;225;p34">
            <a:extLst>
              <a:ext uri="{FF2B5EF4-FFF2-40B4-BE49-F238E27FC236}">
                <a16:creationId xmlns:a16="http://schemas.microsoft.com/office/drawing/2014/main" id="{E05135A8-5411-4145-80F7-AADD9D5DA664}"/>
              </a:ext>
            </a:extLst>
          </p:cNvPr>
          <p:cNvSpPr txBox="1"/>
          <p:nvPr/>
        </p:nvSpPr>
        <p:spPr>
          <a:xfrm>
            <a:off x="3588726" y="2422985"/>
            <a:ext cx="156378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checkCredentials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59" name="Google Shape;225;p34">
            <a:extLst>
              <a:ext uri="{FF2B5EF4-FFF2-40B4-BE49-F238E27FC236}">
                <a16:creationId xmlns:a16="http://schemas.microsoft.com/office/drawing/2014/main" id="{1DDAF20A-15F6-42FB-ACE5-43606556F2A8}"/>
              </a:ext>
            </a:extLst>
          </p:cNvPr>
          <p:cNvSpPr txBox="1"/>
          <p:nvPr/>
        </p:nvSpPr>
        <p:spPr>
          <a:xfrm>
            <a:off x="4299455" y="3049140"/>
            <a:ext cx="915325" cy="2495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endParaRPr sz="1200" dirty="0">
              <a:solidFill>
                <a:schemeClr val="dk1"/>
              </a:solidFill>
              <a:latin typeface="Calibri"/>
              <a:ea typeface="Calibri"/>
              <a:cs typeface="Calibri"/>
              <a:sym typeface="Calibri"/>
            </a:endParaRPr>
          </a:p>
        </p:txBody>
      </p:sp>
      <p:cxnSp>
        <p:nvCxnSpPr>
          <p:cNvPr id="62" name="Straight Arrow Connector 61">
            <a:extLst>
              <a:ext uri="{FF2B5EF4-FFF2-40B4-BE49-F238E27FC236}">
                <a16:creationId xmlns:a16="http://schemas.microsoft.com/office/drawing/2014/main" id="{4DA13021-7BB4-464E-9ECB-8DE194DDA2DD}"/>
              </a:ext>
            </a:extLst>
          </p:cNvPr>
          <p:cNvCxnSpPr>
            <a:cxnSpLocks/>
          </p:cNvCxnSpPr>
          <p:nvPr/>
        </p:nvCxnSpPr>
        <p:spPr>
          <a:xfrm flipH="1">
            <a:off x="1768736" y="4620121"/>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Google Shape;225;p34">
            <a:extLst>
              <a:ext uri="{FF2B5EF4-FFF2-40B4-BE49-F238E27FC236}">
                <a16:creationId xmlns:a16="http://schemas.microsoft.com/office/drawing/2014/main" id="{2F760D19-9C31-414F-848D-7E09B7C4C0B6}"/>
              </a:ext>
            </a:extLst>
          </p:cNvPr>
          <p:cNvSpPr txBox="1"/>
          <p:nvPr/>
        </p:nvSpPr>
        <p:spPr>
          <a:xfrm>
            <a:off x="1822213" y="4623580"/>
            <a:ext cx="1666319" cy="2883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a:t>
            </a:r>
          </a:p>
          <a:p>
            <a:pPr marL="0" marR="0" lvl="0" indent="0" rtl="0">
              <a:spcBef>
                <a:spcPts val="0"/>
              </a:spcBef>
              <a:spcAft>
                <a:spcPts val="0"/>
              </a:spcAft>
              <a:buNone/>
            </a:pPr>
            <a:r>
              <a:rPr lang="es-419" sz="1200" dirty="0">
                <a:solidFill>
                  <a:schemeClr val="dk1"/>
                </a:solidFill>
                <a:latin typeface="Calibri"/>
                <a:ea typeface="Calibri"/>
                <a:cs typeface="Calibri"/>
                <a:sym typeface="Calibri"/>
              </a:rPr>
              <a:t>status </a:t>
            </a:r>
            <a:r>
              <a:rPr lang="es-419" sz="1200" dirty="0" err="1">
                <a:solidFill>
                  <a:schemeClr val="dk1"/>
                </a:solidFill>
                <a:latin typeface="Calibri"/>
                <a:ea typeface="Calibri"/>
                <a:cs typeface="Calibri"/>
                <a:sym typeface="Calibri"/>
              </a:rPr>
              <a:t>code</a:t>
            </a:r>
            <a:r>
              <a:rPr lang="es-419" sz="1200" dirty="0">
                <a:solidFill>
                  <a:schemeClr val="dk1"/>
                </a:solidFill>
                <a:latin typeface="Calibri"/>
                <a:ea typeface="Calibri"/>
                <a:cs typeface="Calibri"/>
                <a:sym typeface="Calibri"/>
              </a:rPr>
              <a:t> 200</a:t>
            </a:r>
            <a:endParaRPr sz="1200" dirty="0">
              <a:solidFill>
                <a:schemeClr val="dk1"/>
              </a:solidFill>
              <a:latin typeface="Calibri"/>
              <a:ea typeface="Calibri"/>
              <a:cs typeface="Calibri"/>
              <a:sym typeface="Calibri"/>
            </a:endParaRPr>
          </a:p>
        </p:txBody>
      </p:sp>
      <p:cxnSp>
        <p:nvCxnSpPr>
          <p:cNvPr id="71" name="Google Shape;223;p34">
            <a:extLst>
              <a:ext uri="{FF2B5EF4-FFF2-40B4-BE49-F238E27FC236}">
                <a16:creationId xmlns:a16="http://schemas.microsoft.com/office/drawing/2014/main" id="{BACD0E0F-5769-4FD1-96CB-B71657102AA3}"/>
              </a:ext>
            </a:extLst>
          </p:cNvPr>
          <p:cNvCxnSpPr>
            <a:cxnSpLocks/>
          </p:cNvCxnSpPr>
          <p:nvPr/>
        </p:nvCxnSpPr>
        <p:spPr>
          <a:xfrm rot="10800000" flipH="1" flipV="1">
            <a:off x="1504839" y="4182833"/>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4" name="Google Shape;225;p34">
            <a:extLst>
              <a:ext uri="{FF2B5EF4-FFF2-40B4-BE49-F238E27FC236}">
                <a16:creationId xmlns:a16="http://schemas.microsoft.com/office/drawing/2014/main" id="{0978AF87-B51F-480C-AA60-CADF9FD8BFE0}"/>
              </a:ext>
            </a:extLst>
          </p:cNvPr>
          <p:cNvSpPr txBox="1"/>
          <p:nvPr/>
        </p:nvSpPr>
        <p:spPr>
          <a:xfrm>
            <a:off x="507259" y="4045151"/>
            <a:ext cx="792693" cy="63536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1200" dirty="0">
                <a:solidFill>
                  <a:schemeClr val="dk1"/>
                </a:solidFill>
                <a:latin typeface="Calibri"/>
                <a:ea typeface="Calibri"/>
                <a:cs typeface="Calibri"/>
                <a:sym typeface="Calibri"/>
              </a:rPr>
              <a:t>Show</a:t>
            </a:r>
          </a:p>
          <a:p>
            <a:pPr marL="0" marR="0" lvl="0" indent="0" algn="r" rtl="0">
              <a:spcBef>
                <a:spcPts val="0"/>
              </a:spcBef>
              <a:spcAft>
                <a:spcPts val="0"/>
              </a:spcAft>
              <a:buNone/>
            </a:pPr>
            <a:r>
              <a:rPr lang="es-419" sz="1200" dirty="0">
                <a:solidFill>
                  <a:schemeClr val="dk1"/>
                </a:solidFill>
                <a:latin typeface="Calibri"/>
                <a:ea typeface="Calibri"/>
                <a:cs typeface="Calibri"/>
                <a:sym typeface="Calibri"/>
              </a:rPr>
              <a:t>Error </a:t>
            </a:r>
            <a:r>
              <a:rPr lang="es-419" sz="1200" dirty="0" err="1">
                <a:solidFill>
                  <a:schemeClr val="dk1"/>
                </a:solidFill>
                <a:latin typeface="Calibri"/>
                <a:ea typeface="Calibri"/>
                <a:cs typeface="Calibri"/>
                <a:sym typeface="Calibri"/>
              </a:rPr>
              <a:t>msg</a:t>
            </a:r>
            <a:endParaRPr sz="1200" dirty="0">
              <a:solidFill>
                <a:schemeClr val="dk1"/>
              </a:solidFill>
              <a:latin typeface="Calibri"/>
              <a:ea typeface="Calibri"/>
              <a:cs typeface="Calibri"/>
              <a:sym typeface="Calibri"/>
            </a:endParaRPr>
          </a:p>
        </p:txBody>
      </p:sp>
      <p:cxnSp>
        <p:nvCxnSpPr>
          <p:cNvPr id="75" name="Straight Arrow Connector 74">
            <a:extLst>
              <a:ext uri="{FF2B5EF4-FFF2-40B4-BE49-F238E27FC236}">
                <a16:creationId xmlns:a16="http://schemas.microsoft.com/office/drawing/2014/main" id="{AC9364CB-E162-41C3-8E84-5E62DAD115B7}"/>
              </a:ext>
            </a:extLst>
          </p:cNvPr>
          <p:cNvCxnSpPr>
            <a:cxnSpLocks/>
          </p:cNvCxnSpPr>
          <p:nvPr/>
        </p:nvCxnSpPr>
        <p:spPr>
          <a:xfrm flipV="1">
            <a:off x="1774902" y="5535397"/>
            <a:ext cx="7034945"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92DB9DC-D907-4F48-98A2-F2776BFFCA93}"/>
              </a:ext>
            </a:extLst>
          </p:cNvPr>
          <p:cNvCxnSpPr>
            <a:cxnSpLocks/>
          </p:cNvCxnSpPr>
          <p:nvPr/>
        </p:nvCxnSpPr>
        <p:spPr>
          <a:xfrm flipV="1">
            <a:off x="1776455" y="5993015"/>
            <a:ext cx="8920450"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Google Shape;223;p34">
            <a:extLst>
              <a:ext uri="{FF2B5EF4-FFF2-40B4-BE49-F238E27FC236}">
                <a16:creationId xmlns:a16="http://schemas.microsoft.com/office/drawing/2014/main" id="{D8C01CCE-E6A0-438F-8F9B-C7993E88CD01}"/>
              </a:ext>
            </a:extLst>
          </p:cNvPr>
          <p:cNvCxnSpPr>
            <a:cxnSpLocks/>
          </p:cNvCxnSpPr>
          <p:nvPr/>
        </p:nvCxnSpPr>
        <p:spPr>
          <a:xfrm rot="10800000" flipH="1" flipV="1">
            <a:off x="1513179" y="4758855"/>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8" name="Google Shape;225;p34">
            <a:extLst>
              <a:ext uri="{FF2B5EF4-FFF2-40B4-BE49-F238E27FC236}">
                <a16:creationId xmlns:a16="http://schemas.microsoft.com/office/drawing/2014/main" id="{3AA8323D-CE1E-4E82-9939-362B1B132CBD}"/>
              </a:ext>
            </a:extLst>
          </p:cNvPr>
          <p:cNvSpPr txBox="1"/>
          <p:nvPr/>
        </p:nvSpPr>
        <p:spPr>
          <a:xfrm>
            <a:off x="440651" y="4594297"/>
            <a:ext cx="865083" cy="63536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1200" dirty="0">
                <a:solidFill>
                  <a:schemeClr val="dk1"/>
                </a:solidFill>
                <a:latin typeface="Calibri"/>
                <a:ea typeface="Calibri"/>
                <a:cs typeface="Calibri"/>
                <a:sym typeface="Calibri"/>
              </a:rPr>
              <a:t>Set</a:t>
            </a:r>
          </a:p>
          <a:p>
            <a:pPr marL="0" marR="0" lvl="0" indent="0" algn="r" rtl="0">
              <a:spcBef>
                <a:spcPts val="0"/>
              </a:spcBef>
              <a:spcAft>
                <a:spcPts val="0"/>
              </a:spcAft>
              <a:buNone/>
            </a:pPr>
            <a:r>
              <a:rPr lang="es-419" sz="1200" dirty="0" err="1">
                <a:solidFill>
                  <a:schemeClr val="dk1"/>
                </a:solidFill>
                <a:latin typeface="Calibri"/>
                <a:ea typeface="Calibri"/>
                <a:cs typeface="Calibri"/>
                <a:sym typeface="Calibri"/>
              </a:rPr>
              <a:t>username</a:t>
            </a:r>
            <a:endParaRPr sz="1200" dirty="0">
              <a:solidFill>
                <a:schemeClr val="dk1"/>
              </a:solidFill>
              <a:latin typeface="Calibri"/>
              <a:ea typeface="Calibri"/>
              <a:cs typeface="Calibri"/>
              <a:sym typeface="Calibri"/>
            </a:endParaRPr>
          </a:p>
        </p:txBody>
      </p:sp>
      <p:sp>
        <p:nvSpPr>
          <p:cNvPr id="81" name="Google Shape;150;p28">
            <a:extLst>
              <a:ext uri="{FF2B5EF4-FFF2-40B4-BE49-F238E27FC236}">
                <a16:creationId xmlns:a16="http://schemas.microsoft.com/office/drawing/2014/main" id="{30027731-E0EB-40AA-A8D9-1AF6E4C84323}"/>
              </a:ext>
            </a:extLst>
          </p:cNvPr>
          <p:cNvSpPr/>
          <p:nvPr/>
        </p:nvSpPr>
        <p:spPr>
          <a:xfrm rot="16200000">
            <a:off x="10577572" y="5903567"/>
            <a:ext cx="435728" cy="17889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90" name="Google Shape;225;p34">
            <a:extLst>
              <a:ext uri="{FF2B5EF4-FFF2-40B4-BE49-F238E27FC236}">
                <a16:creationId xmlns:a16="http://schemas.microsoft.com/office/drawing/2014/main" id="{5BEC014A-E5C2-4AAE-AFAE-E7F84648634A}"/>
              </a:ext>
            </a:extLst>
          </p:cNvPr>
          <p:cNvSpPr txBox="1"/>
          <p:nvPr/>
        </p:nvSpPr>
        <p:spPr>
          <a:xfrm>
            <a:off x="1808071" y="5269144"/>
            <a:ext cx="2913633" cy="23255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[status </a:t>
            </a:r>
            <a:r>
              <a:rPr lang="es-419" sz="1200" dirty="0" err="1">
                <a:solidFill>
                  <a:schemeClr val="dk1"/>
                </a:solidFill>
                <a:latin typeface="Calibri"/>
                <a:ea typeface="Calibri"/>
                <a:cs typeface="Calibri"/>
                <a:sym typeface="Calibri"/>
              </a:rPr>
              <a:t>code</a:t>
            </a:r>
            <a:r>
              <a:rPr lang="es-419" sz="1200" dirty="0">
                <a:solidFill>
                  <a:schemeClr val="dk1"/>
                </a:solidFill>
                <a:latin typeface="Calibri"/>
                <a:ea typeface="Calibri"/>
                <a:cs typeface="Calibri"/>
                <a:sym typeface="Calibri"/>
              </a:rPr>
              <a:t> == 200] </a:t>
            </a:r>
            <a:r>
              <a:rPr lang="es-419" sz="1200" dirty="0" err="1">
                <a:solidFill>
                  <a:schemeClr val="dk1"/>
                </a:solidFill>
                <a:latin typeface="Calibri"/>
                <a:ea typeface="Calibri"/>
                <a:cs typeface="Calibri"/>
                <a:sym typeface="Calibri"/>
              </a:rPr>
              <a:t>setItem</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91" name="Google Shape;225;p34">
            <a:extLst>
              <a:ext uri="{FF2B5EF4-FFF2-40B4-BE49-F238E27FC236}">
                <a16:creationId xmlns:a16="http://schemas.microsoft.com/office/drawing/2014/main" id="{4FF75E4C-FE4F-4B04-94BF-8692A82109CF}"/>
              </a:ext>
            </a:extLst>
          </p:cNvPr>
          <p:cNvSpPr txBox="1"/>
          <p:nvPr/>
        </p:nvSpPr>
        <p:spPr>
          <a:xfrm>
            <a:off x="1781728" y="5742520"/>
            <a:ext cx="3141968" cy="26762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[status </a:t>
            </a:r>
            <a:r>
              <a:rPr lang="es-419" sz="1200" dirty="0" err="1">
                <a:solidFill>
                  <a:schemeClr val="dk1"/>
                </a:solidFill>
                <a:latin typeface="Calibri"/>
                <a:ea typeface="Calibri"/>
                <a:cs typeface="Calibri"/>
                <a:sym typeface="Calibri"/>
              </a:rPr>
              <a:t>code</a:t>
            </a:r>
            <a:r>
              <a:rPr lang="es-419" sz="1200" dirty="0">
                <a:solidFill>
                  <a:schemeClr val="dk1"/>
                </a:solidFill>
                <a:latin typeface="Calibri"/>
                <a:ea typeface="Calibri"/>
                <a:cs typeface="Calibri"/>
                <a:sym typeface="Calibri"/>
              </a:rPr>
              <a:t> == 200] </a:t>
            </a:r>
            <a:r>
              <a:rPr lang="es-419" sz="1200" dirty="0" err="1">
                <a:solidFill>
                  <a:schemeClr val="dk1"/>
                </a:solidFill>
                <a:latin typeface="Calibri"/>
                <a:ea typeface="Calibri"/>
                <a:cs typeface="Calibri"/>
                <a:sym typeface="Calibri"/>
              </a:rPr>
              <a:t>location.href</a:t>
            </a:r>
            <a:r>
              <a:rPr lang="es-419" sz="1200" dirty="0">
                <a:solidFill>
                  <a:schemeClr val="dk1"/>
                </a:solidFill>
                <a:latin typeface="Calibri"/>
                <a:ea typeface="Calibri"/>
                <a:cs typeface="Calibri"/>
                <a:sym typeface="Calibri"/>
              </a:rPr>
              <a:t> = home.html</a:t>
            </a:r>
            <a:endParaRPr sz="1200" dirty="0">
              <a:solidFill>
                <a:schemeClr val="dk1"/>
              </a:solidFill>
              <a:latin typeface="Calibri"/>
              <a:ea typeface="Calibri"/>
              <a:cs typeface="Calibri"/>
              <a:sym typeface="Calibri"/>
            </a:endParaRPr>
          </a:p>
        </p:txBody>
      </p:sp>
      <p:sp>
        <p:nvSpPr>
          <p:cNvPr id="47" name="Rectangle: Diagonal Corners Rounded 46">
            <a:extLst>
              <a:ext uri="{FF2B5EF4-FFF2-40B4-BE49-F238E27FC236}">
                <a16:creationId xmlns:a16="http://schemas.microsoft.com/office/drawing/2014/main" id="{BD1DF7C3-D5C8-4E95-A506-DC58414BD7FA}"/>
              </a:ext>
            </a:extLst>
          </p:cNvPr>
          <p:cNvSpPr/>
          <p:nvPr/>
        </p:nvSpPr>
        <p:spPr>
          <a:xfrm>
            <a:off x="8920931" y="369455"/>
            <a:ext cx="2999158" cy="727825"/>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dirty="0">
                <a:solidFill>
                  <a:schemeClr val="tx1"/>
                </a:solidFill>
                <a:sym typeface="Wingdings" panose="05000000000000000000" pitchFamily="2" charset="2"/>
              </a:rPr>
              <a:t> Per brevità, la gestione di quasi tutti gli errori verrà omessa, sia in questo che nei prossimi diagrammi</a:t>
            </a:r>
          </a:p>
        </p:txBody>
      </p:sp>
      <p:sp>
        <p:nvSpPr>
          <p:cNvPr id="55" name="Google Shape;225;p34">
            <a:extLst>
              <a:ext uri="{FF2B5EF4-FFF2-40B4-BE49-F238E27FC236}">
                <a16:creationId xmlns:a16="http://schemas.microsoft.com/office/drawing/2014/main" id="{FBB5F815-8719-4290-B1BE-67C48604CE5A}"/>
              </a:ext>
            </a:extLst>
          </p:cNvPr>
          <p:cNvSpPr txBox="1"/>
          <p:nvPr/>
        </p:nvSpPr>
        <p:spPr>
          <a:xfrm>
            <a:off x="7439317" y="117174"/>
            <a:ext cx="915325" cy="2495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Legenda</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caricamento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321009" y="1463078"/>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home.html + home.js</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1967760" y="1463078"/>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Page </a:t>
            </a:r>
            <a:r>
              <a:rPr lang="es-419" sz="1400" b="1" dirty="0" err="1">
                <a:solidFill>
                  <a:schemeClr val="dk1"/>
                </a:solidFill>
                <a:latin typeface="Calibri"/>
                <a:ea typeface="Calibri"/>
                <a:cs typeface="Calibri"/>
                <a:sym typeface="Calibri"/>
              </a:rPr>
              <a:t>Orchestrator</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3627869" y="1468551"/>
            <a:ext cx="1225542" cy="55941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Personal </a:t>
            </a:r>
            <a:r>
              <a:rPr lang="es-419" sz="1400" b="1" dirty="0" err="1">
                <a:solidFill>
                  <a:schemeClr val="dk1"/>
                </a:solidFill>
                <a:latin typeface="Calibri"/>
                <a:ea typeface="Calibri"/>
                <a:cs typeface="Calibri"/>
                <a:sym typeface="Calibri"/>
              </a:rPr>
              <a:t>Message</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5287978" y="1515351"/>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CategoriesList</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6977688" y="1467782"/>
            <a:ext cx="1358063" cy="531289"/>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NewCategory</a:t>
            </a:r>
            <a:r>
              <a:rPr lang="es-419" sz="1400" b="1" dirty="0">
                <a:solidFill>
                  <a:schemeClr val="dk1"/>
                </a:solidFill>
                <a:latin typeface="Calibri"/>
                <a:ea typeface="Calibri"/>
                <a:cs typeface="Calibri"/>
                <a:sym typeface="Calibri"/>
              </a:rPr>
              <a:t> </a:t>
            </a:r>
            <a:r>
              <a:rPr lang="es-419" sz="1400" b="1" dirty="0" err="1">
                <a:solidFill>
                  <a:schemeClr val="dk1"/>
                </a:solidFill>
                <a:latin typeface="Calibri"/>
                <a:ea typeface="Calibri"/>
                <a:cs typeface="Calibri"/>
                <a:sym typeface="Calibri"/>
              </a:rPr>
              <a:t>Form</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933780" y="1985734"/>
            <a:ext cx="0" cy="473438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2580531" y="1982659"/>
            <a:ext cx="0" cy="4737455"/>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a:off x="4241576" y="2013855"/>
            <a:ext cx="7116" cy="4706259"/>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5932032" y="1990576"/>
            <a:ext cx="0"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a:cxnSpLocks/>
          </p:cNvCxnSpPr>
          <p:nvPr/>
        </p:nvCxnSpPr>
        <p:spPr>
          <a:xfrm>
            <a:off x="7668905" y="1990576"/>
            <a:ext cx="0" cy="455031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237479" y="4250315"/>
            <a:ext cx="4325459" cy="22755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a:off x="1039028" y="2637047"/>
            <a:ext cx="14132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247355" y="2496504"/>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000112" y="2353390"/>
            <a:ext cx="615888" cy="32359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start</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158172" y="2492212"/>
            <a:ext cx="666012" cy="32063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load</a:t>
            </a:r>
            <a:endParaRPr sz="1200" dirty="0">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8795294" y="1503845"/>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GetCategories</a:t>
            </a:r>
            <a:endParaRPr sz="1800" b="1" dirty="0">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9476257" y="1999071"/>
            <a:ext cx="0" cy="45277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8" name="Google Shape;150;p28">
            <a:extLst>
              <a:ext uri="{FF2B5EF4-FFF2-40B4-BE49-F238E27FC236}">
                <a16:creationId xmlns:a16="http://schemas.microsoft.com/office/drawing/2014/main" id="{40DD114A-78C7-476A-9CBA-B219FD805CD0}"/>
              </a:ext>
            </a:extLst>
          </p:cNvPr>
          <p:cNvSpPr/>
          <p:nvPr/>
        </p:nvSpPr>
        <p:spPr>
          <a:xfrm>
            <a:off x="10637278" y="1515351"/>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CategoriesDAO</a:t>
            </a:r>
            <a:endParaRPr sz="1800" b="1" dirty="0">
              <a:solidFill>
                <a:schemeClr val="dk1"/>
              </a:solidFill>
              <a:latin typeface="Calibri"/>
              <a:ea typeface="Calibri"/>
              <a:cs typeface="Calibri"/>
              <a:sym typeface="Calibri"/>
            </a:endParaRPr>
          </a:p>
        </p:txBody>
      </p:sp>
      <p:cxnSp>
        <p:nvCxnSpPr>
          <p:cNvPr id="55" name="Straight Connector 54">
            <a:extLst>
              <a:ext uri="{FF2B5EF4-FFF2-40B4-BE49-F238E27FC236}">
                <a16:creationId xmlns:a16="http://schemas.microsoft.com/office/drawing/2014/main" id="{7003B71A-8550-4F90-A798-8237CF44C230}"/>
              </a:ext>
            </a:extLst>
          </p:cNvPr>
          <p:cNvCxnSpPr>
            <a:cxnSpLocks/>
          </p:cNvCxnSpPr>
          <p:nvPr/>
        </p:nvCxnSpPr>
        <p:spPr>
          <a:xfrm>
            <a:off x="11319497" y="1936869"/>
            <a:ext cx="0" cy="45277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56" name="Google Shape;150;p28">
            <a:extLst>
              <a:ext uri="{FF2B5EF4-FFF2-40B4-BE49-F238E27FC236}">
                <a16:creationId xmlns:a16="http://schemas.microsoft.com/office/drawing/2014/main" id="{3873C25C-D997-4C6D-A3DC-58565D32D526}"/>
              </a:ext>
            </a:extLst>
          </p:cNvPr>
          <p:cNvSpPr/>
          <p:nvPr/>
        </p:nvSpPr>
        <p:spPr>
          <a:xfrm rot="16200000">
            <a:off x="11004240" y="5588806"/>
            <a:ext cx="624138" cy="17889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57" name="Google Shape;150;p28">
            <a:extLst>
              <a:ext uri="{FF2B5EF4-FFF2-40B4-BE49-F238E27FC236}">
                <a16:creationId xmlns:a16="http://schemas.microsoft.com/office/drawing/2014/main" id="{C0F89927-D283-4DD0-9C15-7CC8879234BC}"/>
              </a:ext>
            </a:extLst>
          </p:cNvPr>
          <p:cNvSpPr/>
          <p:nvPr/>
        </p:nvSpPr>
        <p:spPr>
          <a:xfrm rot="16200000">
            <a:off x="529518" y="4308313"/>
            <a:ext cx="4096160" cy="21645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60" name="Straight Arrow Connector 59">
            <a:extLst>
              <a:ext uri="{FF2B5EF4-FFF2-40B4-BE49-F238E27FC236}">
                <a16:creationId xmlns:a16="http://schemas.microsoft.com/office/drawing/2014/main" id="{AC0B130D-0680-45B7-9ADE-C87D501BAD64}"/>
              </a:ext>
            </a:extLst>
          </p:cNvPr>
          <p:cNvCxnSpPr>
            <a:cxnSpLocks/>
          </p:cNvCxnSpPr>
          <p:nvPr/>
        </p:nvCxnSpPr>
        <p:spPr>
          <a:xfrm>
            <a:off x="2670655" y="2812849"/>
            <a:ext cx="14903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Google Shape;225;p34">
            <a:extLst>
              <a:ext uri="{FF2B5EF4-FFF2-40B4-BE49-F238E27FC236}">
                <a16:creationId xmlns:a16="http://schemas.microsoft.com/office/drawing/2014/main" id="{B4E8D1BD-DA32-44E2-9265-342B5D462DEF}"/>
              </a:ext>
            </a:extLst>
          </p:cNvPr>
          <p:cNvSpPr txBox="1"/>
          <p:nvPr/>
        </p:nvSpPr>
        <p:spPr>
          <a:xfrm>
            <a:off x="2631181" y="2563798"/>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show()</a:t>
            </a:r>
            <a:endParaRPr sz="1200" dirty="0">
              <a:solidFill>
                <a:schemeClr val="dk1"/>
              </a:solidFill>
              <a:latin typeface="Calibri"/>
              <a:ea typeface="Calibri"/>
              <a:cs typeface="Calibri"/>
              <a:sym typeface="Calibri"/>
            </a:endParaRPr>
          </a:p>
        </p:txBody>
      </p:sp>
      <p:sp>
        <p:nvSpPr>
          <p:cNvPr id="64" name="Google Shape;150;p28">
            <a:extLst>
              <a:ext uri="{FF2B5EF4-FFF2-40B4-BE49-F238E27FC236}">
                <a16:creationId xmlns:a16="http://schemas.microsoft.com/office/drawing/2014/main" id="{A03F129A-802D-4BE9-B080-D76D29206568}"/>
              </a:ext>
            </a:extLst>
          </p:cNvPr>
          <p:cNvSpPr/>
          <p:nvPr/>
        </p:nvSpPr>
        <p:spPr>
          <a:xfrm rot="16200000">
            <a:off x="4099332" y="2738646"/>
            <a:ext cx="299835" cy="1765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65" name="Straight Arrow Connector 64">
            <a:extLst>
              <a:ext uri="{FF2B5EF4-FFF2-40B4-BE49-F238E27FC236}">
                <a16:creationId xmlns:a16="http://schemas.microsoft.com/office/drawing/2014/main" id="{00050925-5224-4DCD-97F0-DC1C82AE07D8}"/>
              </a:ext>
            </a:extLst>
          </p:cNvPr>
          <p:cNvCxnSpPr>
            <a:cxnSpLocks/>
          </p:cNvCxnSpPr>
          <p:nvPr/>
        </p:nvCxnSpPr>
        <p:spPr>
          <a:xfrm>
            <a:off x="2666916" y="3156786"/>
            <a:ext cx="31768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Google Shape;225;p34">
            <a:extLst>
              <a:ext uri="{FF2B5EF4-FFF2-40B4-BE49-F238E27FC236}">
                <a16:creationId xmlns:a16="http://schemas.microsoft.com/office/drawing/2014/main" id="{E7E08621-0F87-4159-A8E6-BC6A36903831}"/>
              </a:ext>
            </a:extLst>
          </p:cNvPr>
          <p:cNvSpPr txBox="1"/>
          <p:nvPr/>
        </p:nvSpPr>
        <p:spPr>
          <a:xfrm>
            <a:off x="2628925" y="2885690"/>
            <a:ext cx="1197405" cy="22542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registerEvents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67" name="Google Shape;150;p28">
            <a:extLst>
              <a:ext uri="{FF2B5EF4-FFF2-40B4-BE49-F238E27FC236}">
                <a16:creationId xmlns:a16="http://schemas.microsoft.com/office/drawing/2014/main" id="{64D15827-FAF0-4BE1-BC0B-BDA01BABC974}"/>
              </a:ext>
            </a:extLst>
          </p:cNvPr>
          <p:cNvSpPr/>
          <p:nvPr/>
        </p:nvSpPr>
        <p:spPr>
          <a:xfrm rot="16200000">
            <a:off x="5782114" y="3078157"/>
            <a:ext cx="299835" cy="1765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68" name="Straight Arrow Connector 67">
            <a:extLst>
              <a:ext uri="{FF2B5EF4-FFF2-40B4-BE49-F238E27FC236}">
                <a16:creationId xmlns:a16="http://schemas.microsoft.com/office/drawing/2014/main" id="{F266DFA7-57BF-4E5F-B948-0DE7003D26E4}"/>
              </a:ext>
            </a:extLst>
          </p:cNvPr>
          <p:cNvCxnSpPr>
            <a:cxnSpLocks/>
            <a:endCxn id="70" idx="0"/>
          </p:cNvCxnSpPr>
          <p:nvPr/>
        </p:nvCxnSpPr>
        <p:spPr>
          <a:xfrm>
            <a:off x="2673165" y="3515917"/>
            <a:ext cx="4890494" cy="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0" name="Google Shape;150;p28">
            <a:extLst>
              <a:ext uri="{FF2B5EF4-FFF2-40B4-BE49-F238E27FC236}">
                <a16:creationId xmlns:a16="http://schemas.microsoft.com/office/drawing/2014/main" id="{4A057C8A-BEDD-43C7-B964-863A46CF4C89}"/>
              </a:ext>
            </a:extLst>
          </p:cNvPr>
          <p:cNvSpPr/>
          <p:nvPr/>
        </p:nvSpPr>
        <p:spPr>
          <a:xfrm rot="16200000">
            <a:off x="7502005" y="3427928"/>
            <a:ext cx="299835" cy="1765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72" name="Google Shape;225;p34">
            <a:extLst>
              <a:ext uri="{FF2B5EF4-FFF2-40B4-BE49-F238E27FC236}">
                <a16:creationId xmlns:a16="http://schemas.microsoft.com/office/drawing/2014/main" id="{BE6661E4-FBCC-4436-95F9-BD10D7872A1A}"/>
              </a:ext>
            </a:extLst>
          </p:cNvPr>
          <p:cNvSpPr txBox="1"/>
          <p:nvPr/>
        </p:nvSpPr>
        <p:spPr>
          <a:xfrm>
            <a:off x="2634918" y="3237224"/>
            <a:ext cx="1191410" cy="32469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registerEvents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cxnSp>
        <p:nvCxnSpPr>
          <p:cNvPr id="73" name="Straight Arrow Connector 72">
            <a:extLst>
              <a:ext uri="{FF2B5EF4-FFF2-40B4-BE49-F238E27FC236}">
                <a16:creationId xmlns:a16="http://schemas.microsoft.com/office/drawing/2014/main" id="{14FA53BF-6D76-4F8F-9716-2EF8E31D7CA3}"/>
              </a:ext>
            </a:extLst>
          </p:cNvPr>
          <p:cNvCxnSpPr>
            <a:cxnSpLocks/>
          </p:cNvCxnSpPr>
          <p:nvPr/>
        </p:nvCxnSpPr>
        <p:spPr>
          <a:xfrm>
            <a:off x="1049801" y="3772601"/>
            <a:ext cx="14132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Google Shape;225;p34">
            <a:extLst>
              <a:ext uri="{FF2B5EF4-FFF2-40B4-BE49-F238E27FC236}">
                <a16:creationId xmlns:a16="http://schemas.microsoft.com/office/drawing/2014/main" id="{CDCCA420-4A70-41D5-9786-CB9AEFDDCC72}"/>
              </a:ext>
            </a:extLst>
          </p:cNvPr>
          <p:cNvSpPr txBox="1"/>
          <p:nvPr/>
        </p:nvSpPr>
        <p:spPr>
          <a:xfrm>
            <a:off x="1010884" y="3488944"/>
            <a:ext cx="853767" cy="4011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refresh</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cxnSp>
        <p:nvCxnSpPr>
          <p:cNvPr id="80" name="Straight Arrow Connector 79">
            <a:extLst>
              <a:ext uri="{FF2B5EF4-FFF2-40B4-BE49-F238E27FC236}">
                <a16:creationId xmlns:a16="http://schemas.microsoft.com/office/drawing/2014/main" id="{27D45804-E3BE-4229-8EE8-9ABC2B707BCA}"/>
              </a:ext>
            </a:extLst>
          </p:cNvPr>
          <p:cNvCxnSpPr>
            <a:cxnSpLocks/>
          </p:cNvCxnSpPr>
          <p:nvPr/>
        </p:nvCxnSpPr>
        <p:spPr>
          <a:xfrm>
            <a:off x="2678385" y="5177091"/>
            <a:ext cx="31768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2" name="Google Shape;225;p34">
            <a:extLst>
              <a:ext uri="{FF2B5EF4-FFF2-40B4-BE49-F238E27FC236}">
                <a16:creationId xmlns:a16="http://schemas.microsoft.com/office/drawing/2014/main" id="{93C5981E-8DDB-466B-8100-A8EA15BA6BA2}"/>
              </a:ext>
            </a:extLst>
          </p:cNvPr>
          <p:cNvSpPr txBox="1"/>
          <p:nvPr/>
        </p:nvSpPr>
        <p:spPr>
          <a:xfrm>
            <a:off x="2669446" y="4905757"/>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show()</a:t>
            </a:r>
            <a:endParaRPr sz="1200" dirty="0">
              <a:solidFill>
                <a:schemeClr val="dk1"/>
              </a:solidFill>
              <a:latin typeface="Calibri"/>
              <a:ea typeface="Calibri"/>
              <a:cs typeface="Calibri"/>
              <a:sym typeface="Calibri"/>
            </a:endParaRPr>
          </a:p>
        </p:txBody>
      </p:sp>
      <p:sp>
        <p:nvSpPr>
          <p:cNvPr id="33" name="Google Shape;150;p28">
            <a:extLst>
              <a:ext uri="{FF2B5EF4-FFF2-40B4-BE49-F238E27FC236}">
                <a16:creationId xmlns:a16="http://schemas.microsoft.com/office/drawing/2014/main" id="{034C31C1-9628-4ECA-BC71-E0893CC04597}"/>
              </a:ext>
            </a:extLst>
          </p:cNvPr>
          <p:cNvSpPr/>
          <p:nvPr/>
        </p:nvSpPr>
        <p:spPr>
          <a:xfrm rot="16200000">
            <a:off x="8914220" y="5651423"/>
            <a:ext cx="1127553" cy="178889"/>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84" name="Straight Arrow Connector 83">
            <a:extLst>
              <a:ext uri="{FF2B5EF4-FFF2-40B4-BE49-F238E27FC236}">
                <a16:creationId xmlns:a16="http://schemas.microsoft.com/office/drawing/2014/main" id="{6EF02779-A5D9-4109-AF6D-C87F268B205D}"/>
              </a:ext>
            </a:extLst>
          </p:cNvPr>
          <p:cNvCxnSpPr>
            <a:cxnSpLocks/>
          </p:cNvCxnSpPr>
          <p:nvPr/>
        </p:nvCxnSpPr>
        <p:spPr>
          <a:xfrm flipH="1">
            <a:off x="9567439" y="5849267"/>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049842F-800B-46FE-B9B0-AF37BB3DD506}"/>
              </a:ext>
            </a:extLst>
          </p:cNvPr>
          <p:cNvCxnSpPr>
            <a:cxnSpLocks/>
          </p:cNvCxnSpPr>
          <p:nvPr/>
        </p:nvCxnSpPr>
        <p:spPr>
          <a:xfrm flipH="1">
            <a:off x="6018468" y="5990321"/>
            <a:ext cx="3370083"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848F353-3725-4672-A00C-5F59B64725D6}"/>
              </a:ext>
            </a:extLst>
          </p:cNvPr>
          <p:cNvCxnSpPr>
            <a:cxnSpLocks/>
          </p:cNvCxnSpPr>
          <p:nvPr/>
        </p:nvCxnSpPr>
        <p:spPr>
          <a:xfrm>
            <a:off x="6018468" y="5366183"/>
            <a:ext cx="337008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CE707DC-A3C0-4C6C-AE1D-E960C7543CFD}"/>
              </a:ext>
            </a:extLst>
          </p:cNvPr>
          <p:cNvCxnSpPr>
            <a:cxnSpLocks/>
          </p:cNvCxnSpPr>
          <p:nvPr/>
        </p:nvCxnSpPr>
        <p:spPr>
          <a:xfrm>
            <a:off x="9567439" y="5534281"/>
            <a:ext cx="166188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Google Shape;223;p34">
            <a:extLst>
              <a:ext uri="{FF2B5EF4-FFF2-40B4-BE49-F238E27FC236}">
                <a16:creationId xmlns:a16="http://schemas.microsoft.com/office/drawing/2014/main" id="{F234C516-CEF4-4B76-888D-EAB0449B6DF3}"/>
              </a:ext>
            </a:extLst>
          </p:cNvPr>
          <p:cNvCxnSpPr>
            <a:cxnSpLocks/>
          </p:cNvCxnSpPr>
          <p:nvPr/>
        </p:nvCxnSpPr>
        <p:spPr>
          <a:xfrm rot="10800000" flipH="1" flipV="1">
            <a:off x="5802046" y="6189500"/>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2" name="Straight Arrow Connector 91">
            <a:extLst>
              <a:ext uri="{FF2B5EF4-FFF2-40B4-BE49-F238E27FC236}">
                <a16:creationId xmlns:a16="http://schemas.microsoft.com/office/drawing/2014/main" id="{9801F5F7-7C55-4691-A77A-B3A6CFF69220}"/>
              </a:ext>
            </a:extLst>
          </p:cNvPr>
          <p:cNvCxnSpPr>
            <a:cxnSpLocks/>
          </p:cNvCxnSpPr>
          <p:nvPr/>
        </p:nvCxnSpPr>
        <p:spPr>
          <a:xfrm>
            <a:off x="2656043" y="4779642"/>
            <a:ext cx="31768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3" name="Google Shape;225;p34">
            <a:extLst>
              <a:ext uri="{FF2B5EF4-FFF2-40B4-BE49-F238E27FC236}">
                <a16:creationId xmlns:a16="http://schemas.microsoft.com/office/drawing/2014/main" id="{0085B207-675B-4CF7-9D0B-033CB046F002}"/>
              </a:ext>
            </a:extLst>
          </p:cNvPr>
          <p:cNvSpPr txBox="1"/>
          <p:nvPr/>
        </p:nvSpPr>
        <p:spPr>
          <a:xfrm>
            <a:off x="2646500" y="3708585"/>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reset</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96" name="Google Shape;150;p28">
            <a:extLst>
              <a:ext uri="{FF2B5EF4-FFF2-40B4-BE49-F238E27FC236}">
                <a16:creationId xmlns:a16="http://schemas.microsoft.com/office/drawing/2014/main" id="{6CE8E7A4-643A-46AD-A2ED-CB521E7469C7}"/>
              </a:ext>
            </a:extLst>
          </p:cNvPr>
          <p:cNvSpPr/>
          <p:nvPr/>
        </p:nvSpPr>
        <p:spPr>
          <a:xfrm rot="16200000">
            <a:off x="7383392" y="4065496"/>
            <a:ext cx="527356" cy="17651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97" name="Google Shape;225;p34">
            <a:extLst>
              <a:ext uri="{FF2B5EF4-FFF2-40B4-BE49-F238E27FC236}">
                <a16:creationId xmlns:a16="http://schemas.microsoft.com/office/drawing/2014/main" id="{F2C82CB0-AA37-4290-A101-7F8666B5448C}"/>
              </a:ext>
            </a:extLst>
          </p:cNvPr>
          <p:cNvSpPr txBox="1"/>
          <p:nvPr/>
        </p:nvSpPr>
        <p:spPr>
          <a:xfrm>
            <a:off x="2656043" y="4479794"/>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reset</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83" name="Google Shape;150;p28">
            <a:extLst>
              <a:ext uri="{FF2B5EF4-FFF2-40B4-BE49-F238E27FC236}">
                <a16:creationId xmlns:a16="http://schemas.microsoft.com/office/drawing/2014/main" id="{9BFBB79C-1939-49CC-B180-5BB801A3FB8C}"/>
              </a:ext>
            </a:extLst>
          </p:cNvPr>
          <p:cNvSpPr/>
          <p:nvPr/>
        </p:nvSpPr>
        <p:spPr>
          <a:xfrm rot="16200000">
            <a:off x="4997214" y="5462384"/>
            <a:ext cx="1879276" cy="16322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95" name="Straight Arrow Connector 94">
            <a:extLst>
              <a:ext uri="{FF2B5EF4-FFF2-40B4-BE49-F238E27FC236}">
                <a16:creationId xmlns:a16="http://schemas.microsoft.com/office/drawing/2014/main" id="{A1C456C2-B7AD-43FF-B576-1AE718EB3701}"/>
              </a:ext>
            </a:extLst>
          </p:cNvPr>
          <p:cNvCxnSpPr>
            <a:cxnSpLocks/>
          </p:cNvCxnSpPr>
          <p:nvPr/>
        </p:nvCxnSpPr>
        <p:spPr>
          <a:xfrm>
            <a:off x="2687228" y="3986416"/>
            <a:ext cx="4890494" cy="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8" name="Google Shape;225;p34">
            <a:extLst>
              <a:ext uri="{FF2B5EF4-FFF2-40B4-BE49-F238E27FC236}">
                <a16:creationId xmlns:a16="http://schemas.microsoft.com/office/drawing/2014/main" id="{78CA79E0-8024-48DB-AAF8-AE0290E78071}"/>
              </a:ext>
            </a:extLst>
          </p:cNvPr>
          <p:cNvSpPr txBox="1"/>
          <p:nvPr/>
        </p:nvSpPr>
        <p:spPr>
          <a:xfrm>
            <a:off x="2645050" y="4049355"/>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show()</a:t>
            </a:r>
            <a:endParaRPr sz="1200" dirty="0">
              <a:solidFill>
                <a:schemeClr val="dk1"/>
              </a:solidFill>
              <a:latin typeface="Calibri"/>
              <a:ea typeface="Calibri"/>
              <a:cs typeface="Calibri"/>
              <a:sym typeface="Calibri"/>
            </a:endParaRPr>
          </a:p>
        </p:txBody>
      </p:sp>
      <p:cxnSp>
        <p:nvCxnSpPr>
          <p:cNvPr id="99" name="Straight Arrow Connector 98">
            <a:extLst>
              <a:ext uri="{FF2B5EF4-FFF2-40B4-BE49-F238E27FC236}">
                <a16:creationId xmlns:a16="http://schemas.microsoft.com/office/drawing/2014/main" id="{D784BDA4-7509-48EC-A14F-9D047015AACC}"/>
              </a:ext>
            </a:extLst>
          </p:cNvPr>
          <p:cNvCxnSpPr>
            <a:cxnSpLocks/>
          </p:cNvCxnSpPr>
          <p:nvPr/>
        </p:nvCxnSpPr>
        <p:spPr>
          <a:xfrm>
            <a:off x="2685778" y="4327186"/>
            <a:ext cx="4890494" cy="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0" name="Google Shape;225;p34">
            <a:extLst>
              <a:ext uri="{FF2B5EF4-FFF2-40B4-BE49-F238E27FC236}">
                <a16:creationId xmlns:a16="http://schemas.microsoft.com/office/drawing/2014/main" id="{7B80F41B-87E0-4EFB-B694-27B07FC69902}"/>
              </a:ext>
            </a:extLst>
          </p:cNvPr>
          <p:cNvSpPr txBox="1"/>
          <p:nvPr/>
        </p:nvSpPr>
        <p:spPr>
          <a:xfrm>
            <a:off x="6035876" y="4882464"/>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AJAX GET</a:t>
            </a: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GetCategories</a:t>
            </a:r>
            <a:endParaRPr sz="1200" dirty="0">
              <a:solidFill>
                <a:schemeClr val="dk1"/>
              </a:solidFill>
              <a:latin typeface="Calibri"/>
              <a:ea typeface="Calibri"/>
              <a:cs typeface="Calibri"/>
              <a:sym typeface="Calibri"/>
            </a:endParaRPr>
          </a:p>
        </p:txBody>
      </p:sp>
      <p:sp>
        <p:nvSpPr>
          <p:cNvPr id="101" name="Google Shape;225;p34">
            <a:extLst>
              <a:ext uri="{FF2B5EF4-FFF2-40B4-BE49-F238E27FC236}">
                <a16:creationId xmlns:a16="http://schemas.microsoft.com/office/drawing/2014/main" id="{9CB95A67-2A0A-4061-AFDE-D8AB0CC6BCA3}"/>
              </a:ext>
            </a:extLst>
          </p:cNvPr>
          <p:cNvSpPr txBox="1"/>
          <p:nvPr/>
        </p:nvSpPr>
        <p:spPr>
          <a:xfrm>
            <a:off x="9530904" y="5217380"/>
            <a:ext cx="1358057" cy="27661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findAllCategories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102" name="Rectangle: Diagonal Corners Rounded 101">
            <a:extLst>
              <a:ext uri="{FF2B5EF4-FFF2-40B4-BE49-F238E27FC236}">
                <a16:creationId xmlns:a16="http://schemas.microsoft.com/office/drawing/2014/main" id="{A9F23C8E-AF4B-4406-A1F9-505F2939101C}"/>
              </a:ext>
            </a:extLst>
          </p:cNvPr>
          <p:cNvSpPr/>
          <p:nvPr/>
        </p:nvSpPr>
        <p:spPr>
          <a:xfrm>
            <a:off x="8998857" y="369455"/>
            <a:ext cx="2921232" cy="727825"/>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dirty="0">
                <a:solidFill>
                  <a:schemeClr val="tx1"/>
                </a:solidFill>
                <a:sym typeface="Wingdings" panose="05000000000000000000" pitchFamily="2" charset="2"/>
              </a:rPr>
              <a:t> Anche </a:t>
            </a:r>
            <a:r>
              <a:rPr lang="en-US" sz="1400" dirty="0" err="1">
                <a:solidFill>
                  <a:schemeClr val="tx1"/>
                </a:solidFill>
              </a:rPr>
              <a:t>UpdateModal</a:t>
            </a:r>
            <a:r>
              <a:rPr lang="en-US" sz="1400" dirty="0">
                <a:solidFill>
                  <a:schemeClr val="tx1"/>
                </a:solidFill>
              </a:rPr>
              <a:t> </a:t>
            </a:r>
            <a:r>
              <a:rPr lang="en-US" sz="1400" dirty="0" err="1">
                <a:solidFill>
                  <a:schemeClr val="tx1"/>
                </a:solidFill>
              </a:rPr>
              <a:t>viene</a:t>
            </a:r>
            <a:r>
              <a:rPr lang="en-US" sz="1400" dirty="0">
                <a:solidFill>
                  <a:schemeClr val="tx1"/>
                </a:solidFill>
              </a:rPr>
              <a:t> </a:t>
            </a:r>
            <a:r>
              <a:rPr lang="en-US" sz="1400" dirty="0" err="1">
                <a:solidFill>
                  <a:schemeClr val="tx1"/>
                </a:solidFill>
              </a:rPr>
              <a:t>resettata</a:t>
            </a:r>
            <a:r>
              <a:rPr lang="en-US" sz="1400" dirty="0">
                <a:solidFill>
                  <a:schemeClr val="tx1"/>
                </a:solidFill>
              </a:rPr>
              <a:t> al refresh (non </a:t>
            </a:r>
            <a:r>
              <a:rPr lang="en-US" sz="1400" dirty="0" err="1">
                <a:solidFill>
                  <a:schemeClr val="tx1"/>
                </a:solidFill>
              </a:rPr>
              <a:t>inserita</a:t>
            </a:r>
            <a:r>
              <a:rPr lang="en-US" sz="1400" dirty="0">
                <a:solidFill>
                  <a:schemeClr val="tx1"/>
                </a:solidFill>
              </a:rPr>
              <a:t> per </a:t>
            </a:r>
            <a:r>
              <a:rPr lang="en-US" sz="1400" dirty="0" err="1">
                <a:solidFill>
                  <a:schemeClr val="tx1"/>
                </a:solidFill>
              </a:rPr>
              <a:t>questioni</a:t>
            </a:r>
            <a:r>
              <a:rPr lang="en-US" sz="1400" dirty="0">
                <a:solidFill>
                  <a:schemeClr val="tx1"/>
                </a:solidFill>
              </a:rPr>
              <a:t> di </a:t>
            </a:r>
            <a:r>
              <a:rPr lang="en-US" sz="1400" dirty="0" err="1">
                <a:solidFill>
                  <a:schemeClr val="tx1"/>
                </a:solidFill>
              </a:rPr>
              <a:t>leggibilità</a:t>
            </a:r>
            <a:r>
              <a:rPr lang="en-US" sz="1400" dirty="0">
                <a:solidFill>
                  <a:schemeClr val="tx1"/>
                </a:solidFill>
              </a:rPr>
              <a:t> </a:t>
            </a:r>
            <a:r>
              <a:rPr lang="en-US" sz="1400" dirty="0" err="1">
                <a:solidFill>
                  <a:schemeClr val="tx1"/>
                </a:solidFill>
              </a:rPr>
              <a:t>dello</a:t>
            </a:r>
            <a:r>
              <a:rPr lang="en-US" sz="1400" dirty="0">
                <a:solidFill>
                  <a:schemeClr val="tx1"/>
                </a:solidFill>
              </a:rPr>
              <a:t> schema)</a:t>
            </a:r>
          </a:p>
        </p:txBody>
      </p:sp>
      <p:sp>
        <p:nvSpPr>
          <p:cNvPr id="103" name="Google Shape;225;p34">
            <a:extLst>
              <a:ext uri="{FF2B5EF4-FFF2-40B4-BE49-F238E27FC236}">
                <a16:creationId xmlns:a16="http://schemas.microsoft.com/office/drawing/2014/main" id="{994EFD0A-E8F5-433F-B34C-81976F455819}"/>
              </a:ext>
            </a:extLst>
          </p:cNvPr>
          <p:cNvSpPr txBox="1"/>
          <p:nvPr/>
        </p:nvSpPr>
        <p:spPr>
          <a:xfrm>
            <a:off x="10437699" y="5807124"/>
            <a:ext cx="918145" cy="29735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104" name="Google Shape;225;p34">
            <a:extLst>
              <a:ext uri="{FF2B5EF4-FFF2-40B4-BE49-F238E27FC236}">
                <a16:creationId xmlns:a16="http://schemas.microsoft.com/office/drawing/2014/main" id="{EED6B520-88F2-400D-8786-1EBD16D03D22}"/>
              </a:ext>
            </a:extLst>
          </p:cNvPr>
          <p:cNvSpPr txBox="1"/>
          <p:nvPr/>
        </p:nvSpPr>
        <p:spPr>
          <a:xfrm>
            <a:off x="8542420" y="5990321"/>
            <a:ext cx="918145" cy="29735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105" name="Google Shape;225;p34">
            <a:extLst>
              <a:ext uri="{FF2B5EF4-FFF2-40B4-BE49-F238E27FC236}">
                <a16:creationId xmlns:a16="http://schemas.microsoft.com/office/drawing/2014/main" id="{CE448EA4-BD1A-40FB-A21A-CA3EECA84FCC}"/>
              </a:ext>
            </a:extLst>
          </p:cNvPr>
          <p:cNvSpPr txBox="1"/>
          <p:nvPr/>
        </p:nvSpPr>
        <p:spPr>
          <a:xfrm>
            <a:off x="4862399" y="6132327"/>
            <a:ext cx="813725" cy="337321"/>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update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spostamento categorie</a:t>
            </a:r>
          </a:p>
        </p:txBody>
      </p:sp>
      <p:sp>
        <p:nvSpPr>
          <p:cNvPr id="10" name="Google Shape;150;p28">
            <a:extLst>
              <a:ext uri="{FF2B5EF4-FFF2-40B4-BE49-F238E27FC236}">
                <a16:creationId xmlns:a16="http://schemas.microsoft.com/office/drawing/2014/main" id="{73EE6BB5-21C4-4683-B3B0-09C55D769830}"/>
              </a:ext>
            </a:extLst>
          </p:cNvPr>
          <p:cNvSpPr/>
          <p:nvPr/>
        </p:nvSpPr>
        <p:spPr>
          <a:xfrm>
            <a:off x="2192842" y="1483080"/>
            <a:ext cx="1225542" cy="449243"/>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CategoriesList</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400398" y="1463075"/>
            <a:ext cx="1225542" cy="449244"/>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UpdateModal</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2805613" y="1912319"/>
            <a:ext cx="0" cy="4178992"/>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a:off x="6013170" y="1912319"/>
            <a:ext cx="10049" cy="4178992"/>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2117623" y="2497750"/>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Google Shape;225;p34">
            <a:extLst>
              <a:ext uri="{FF2B5EF4-FFF2-40B4-BE49-F238E27FC236}">
                <a16:creationId xmlns:a16="http://schemas.microsoft.com/office/drawing/2014/main" id="{DB4A59CF-B885-4504-AE09-14A6AEECADD5}"/>
              </a:ext>
            </a:extLst>
          </p:cNvPr>
          <p:cNvSpPr txBox="1"/>
          <p:nvPr/>
        </p:nvSpPr>
        <p:spPr>
          <a:xfrm>
            <a:off x="1331652" y="2368139"/>
            <a:ext cx="907853"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startDrag</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57" name="Google Shape;150;p28">
            <a:extLst>
              <a:ext uri="{FF2B5EF4-FFF2-40B4-BE49-F238E27FC236}">
                <a16:creationId xmlns:a16="http://schemas.microsoft.com/office/drawing/2014/main" id="{C0F89927-D283-4DD0-9C15-7CC8879234BC}"/>
              </a:ext>
            </a:extLst>
          </p:cNvPr>
          <p:cNvSpPr/>
          <p:nvPr/>
        </p:nvSpPr>
        <p:spPr>
          <a:xfrm rot="16200000">
            <a:off x="1044977" y="3947598"/>
            <a:ext cx="3482584" cy="18362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60" name="Straight Arrow Connector 59">
            <a:extLst>
              <a:ext uri="{FF2B5EF4-FFF2-40B4-BE49-F238E27FC236}">
                <a16:creationId xmlns:a16="http://schemas.microsoft.com/office/drawing/2014/main" id="{AC0B130D-0680-45B7-9ADE-C87D501BAD64}"/>
              </a:ext>
            </a:extLst>
          </p:cNvPr>
          <p:cNvCxnSpPr>
            <a:cxnSpLocks/>
          </p:cNvCxnSpPr>
          <p:nvPr/>
        </p:nvCxnSpPr>
        <p:spPr>
          <a:xfrm flipV="1">
            <a:off x="2910908" y="3572697"/>
            <a:ext cx="302916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Google Shape;225;p34">
            <a:extLst>
              <a:ext uri="{FF2B5EF4-FFF2-40B4-BE49-F238E27FC236}">
                <a16:creationId xmlns:a16="http://schemas.microsoft.com/office/drawing/2014/main" id="{B4E8D1BD-DA32-44E2-9265-342B5D462DEF}"/>
              </a:ext>
            </a:extLst>
          </p:cNvPr>
          <p:cNvSpPr txBox="1"/>
          <p:nvPr/>
        </p:nvSpPr>
        <p:spPr>
          <a:xfrm>
            <a:off x="3150748" y="2672217"/>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drop</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64" name="Google Shape;150;p28">
            <a:extLst>
              <a:ext uri="{FF2B5EF4-FFF2-40B4-BE49-F238E27FC236}">
                <a16:creationId xmlns:a16="http://schemas.microsoft.com/office/drawing/2014/main" id="{A03F129A-802D-4BE9-B080-D76D29206568}"/>
              </a:ext>
            </a:extLst>
          </p:cNvPr>
          <p:cNvSpPr/>
          <p:nvPr/>
        </p:nvSpPr>
        <p:spPr>
          <a:xfrm rot="16200000">
            <a:off x="5483437" y="3850596"/>
            <a:ext cx="1050744" cy="1951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58" name="Google Shape;223;p34">
            <a:extLst>
              <a:ext uri="{FF2B5EF4-FFF2-40B4-BE49-F238E27FC236}">
                <a16:creationId xmlns:a16="http://schemas.microsoft.com/office/drawing/2014/main" id="{3349A091-8C10-49FB-A20D-E1663843B6F2}"/>
              </a:ext>
            </a:extLst>
          </p:cNvPr>
          <p:cNvCxnSpPr>
            <a:cxnSpLocks/>
          </p:cNvCxnSpPr>
          <p:nvPr/>
        </p:nvCxnSpPr>
        <p:spPr>
          <a:xfrm rot="10800000" flipV="1">
            <a:off x="2881264" y="2711828"/>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9" name="Google Shape;225;p34">
            <a:extLst>
              <a:ext uri="{FF2B5EF4-FFF2-40B4-BE49-F238E27FC236}">
                <a16:creationId xmlns:a16="http://schemas.microsoft.com/office/drawing/2014/main" id="{653597E5-8EE6-414C-AC21-ADEC04042448}"/>
              </a:ext>
            </a:extLst>
          </p:cNvPr>
          <p:cNvSpPr txBox="1"/>
          <p:nvPr/>
        </p:nvSpPr>
        <p:spPr>
          <a:xfrm>
            <a:off x="2904883" y="3261377"/>
            <a:ext cx="2759726" cy="29983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isAllowed</a:t>
            </a:r>
            <a:r>
              <a:rPr lang="es-419" sz="1200" dirty="0">
                <a:solidFill>
                  <a:schemeClr val="dk1"/>
                </a:solidFill>
                <a:latin typeface="Calibri"/>
                <a:ea typeface="Calibri"/>
                <a:cs typeface="Calibri"/>
                <a:sym typeface="Calibri"/>
              </a:rPr>
              <a:t> == true] show()</a:t>
            </a:r>
            <a:endParaRPr sz="1200" dirty="0">
              <a:solidFill>
                <a:schemeClr val="dk1"/>
              </a:solidFill>
              <a:latin typeface="Calibri"/>
              <a:ea typeface="Calibri"/>
              <a:cs typeface="Calibri"/>
              <a:sym typeface="Calibri"/>
            </a:endParaRPr>
          </a:p>
        </p:txBody>
      </p:sp>
      <p:sp>
        <p:nvSpPr>
          <p:cNvPr id="62" name="Google Shape;225;p34">
            <a:extLst>
              <a:ext uri="{FF2B5EF4-FFF2-40B4-BE49-F238E27FC236}">
                <a16:creationId xmlns:a16="http://schemas.microsoft.com/office/drawing/2014/main" id="{6EC347DF-AF8D-41BF-896B-4EDD0F161F28}"/>
              </a:ext>
            </a:extLst>
          </p:cNvPr>
          <p:cNvSpPr txBox="1"/>
          <p:nvPr/>
        </p:nvSpPr>
        <p:spPr>
          <a:xfrm>
            <a:off x="6368845" y="3739017"/>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endParaRPr sz="1200" dirty="0">
              <a:solidFill>
                <a:schemeClr val="dk1"/>
              </a:solidFill>
              <a:latin typeface="Calibri"/>
              <a:ea typeface="Calibri"/>
              <a:cs typeface="Calibri"/>
              <a:sym typeface="Calibri"/>
            </a:endParaRPr>
          </a:p>
        </p:txBody>
      </p:sp>
      <p:cxnSp>
        <p:nvCxnSpPr>
          <p:cNvPr id="69" name="Straight Arrow Connector 68">
            <a:extLst>
              <a:ext uri="{FF2B5EF4-FFF2-40B4-BE49-F238E27FC236}">
                <a16:creationId xmlns:a16="http://schemas.microsoft.com/office/drawing/2014/main" id="{ADF9ECC1-FF8D-406E-8B2F-C534BF5BF396}"/>
              </a:ext>
            </a:extLst>
          </p:cNvPr>
          <p:cNvCxnSpPr>
            <a:cxnSpLocks/>
          </p:cNvCxnSpPr>
          <p:nvPr/>
        </p:nvCxnSpPr>
        <p:spPr>
          <a:xfrm flipH="1" flipV="1">
            <a:off x="2894807" y="4220881"/>
            <a:ext cx="302916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Google Shape;225;p34">
            <a:extLst>
              <a:ext uri="{FF2B5EF4-FFF2-40B4-BE49-F238E27FC236}">
                <a16:creationId xmlns:a16="http://schemas.microsoft.com/office/drawing/2014/main" id="{508F469C-A97F-4CC5-952A-795C4575583A}"/>
              </a:ext>
            </a:extLst>
          </p:cNvPr>
          <p:cNvSpPr txBox="1"/>
          <p:nvPr/>
        </p:nvSpPr>
        <p:spPr>
          <a:xfrm>
            <a:off x="3157547" y="4578284"/>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dirty="0">
                <a:solidFill>
                  <a:schemeClr val="dk1"/>
                </a:solidFill>
                <a:latin typeface="Calibri"/>
                <a:ea typeface="Calibri"/>
                <a:cs typeface="Calibri"/>
                <a:sym typeface="Calibri"/>
              </a:rPr>
              <a:t>update()</a:t>
            </a:r>
            <a:endParaRPr sz="1200" dirty="0">
              <a:solidFill>
                <a:schemeClr val="dk1"/>
              </a:solidFill>
              <a:latin typeface="Calibri"/>
              <a:ea typeface="Calibri"/>
              <a:cs typeface="Calibri"/>
              <a:sym typeface="Calibri"/>
            </a:endParaRPr>
          </a:p>
        </p:txBody>
      </p:sp>
      <p:cxnSp>
        <p:nvCxnSpPr>
          <p:cNvPr id="75" name="Google Shape;223;p34">
            <a:extLst>
              <a:ext uri="{FF2B5EF4-FFF2-40B4-BE49-F238E27FC236}">
                <a16:creationId xmlns:a16="http://schemas.microsoft.com/office/drawing/2014/main" id="{936E8016-0EA7-4E2F-820E-A510B456B70B}"/>
              </a:ext>
            </a:extLst>
          </p:cNvPr>
          <p:cNvCxnSpPr>
            <a:cxnSpLocks/>
          </p:cNvCxnSpPr>
          <p:nvPr/>
        </p:nvCxnSpPr>
        <p:spPr>
          <a:xfrm rot="10800000" flipV="1">
            <a:off x="2888063" y="4617895"/>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6" name="Google Shape;225;p34">
            <a:extLst>
              <a:ext uri="{FF2B5EF4-FFF2-40B4-BE49-F238E27FC236}">
                <a16:creationId xmlns:a16="http://schemas.microsoft.com/office/drawing/2014/main" id="{1BC492C6-8D29-42B0-ACDD-3A7E6A629931}"/>
              </a:ext>
            </a:extLst>
          </p:cNvPr>
          <p:cNvSpPr txBox="1"/>
          <p:nvPr/>
        </p:nvSpPr>
        <p:spPr>
          <a:xfrm>
            <a:off x="4375544" y="3954024"/>
            <a:ext cx="1548431" cy="28219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dirty="0">
                <a:solidFill>
                  <a:schemeClr val="dk1"/>
                </a:solidFill>
                <a:latin typeface="Calibri"/>
                <a:ea typeface="Calibri"/>
                <a:cs typeface="Calibri"/>
                <a:sym typeface="Calibri"/>
              </a:rPr>
              <a:t>click </a:t>
            </a:r>
            <a:r>
              <a:rPr lang="it-IT" sz="1200" dirty="0" err="1">
                <a:solidFill>
                  <a:schemeClr val="dk1"/>
                </a:solidFill>
                <a:latin typeface="Calibri"/>
                <a:ea typeface="Calibri"/>
                <a:cs typeface="Calibri"/>
                <a:sym typeface="Calibri"/>
              </a:rPr>
              <a:t>confirm</a:t>
            </a:r>
            <a:r>
              <a:rPr lang="it-IT" sz="1200" dirty="0">
                <a:solidFill>
                  <a:schemeClr val="dk1"/>
                </a:solidFill>
                <a:latin typeface="Calibri"/>
                <a:ea typeface="Calibri"/>
                <a:cs typeface="Calibri"/>
                <a:sym typeface="Calibri"/>
              </a:rPr>
              <a:t> </a:t>
            </a:r>
            <a:r>
              <a:rPr lang="it-IT" sz="1200" dirty="0" err="1">
                <a:solidFill>
                  <a:schemeClr val="dk1"/>
                </a:solidFill>
                <a:latin typeface="Calibri"/>
                <a:ea typeface="Calibri"/>
                <a:cs typeface="Calibri"/>
                <a:sym typeface="Calibri"/>
              </a:rPr>
              <a:t>button</a:t>
            </a:r>
            <a:endParaRPr sz="1200" dirty="0">
              <a:solidFill>
                <a:schemeClr val="dk1"/>
              </a:solidFill>
              <a:latin typeface="Calibri"/>
              <a:ea typeface="Calibri"/>
              <a:cs typeface="Calibri"/>
              <a:sym typeface="Calibri"/>
            </a:endParaRPr>
          </a:p>
        </p:txBody>
      </p:sp>
      <p:sp>
        <p:nvSpPr>
          <p:cNvPr id="20" name="Google Shape;150;p28">
            <a:extLst>
              <a:ext uri="{FF2B5EF4-FFF2-40B4-BE49-F238E27FC236}">
                <a16:creationId xmlns:a16="http://schemas.microsoft.com/office/drawing/2014/main" id="{FFECD52B-48AB-47A3-934E-981843E5E496}"/>
              </a:ext>
            </a:extLst>
          </p:cNvPr>
          <p:cNvSpPr/>
          <p:nvPr/>
        </p:nvSpPr>
        <p:spPr>
          <a:xfrm>
            <a:off x="8607952" y="1412072"/>
            <a:ext cx="1225542" cy="587885"/>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NewCategory</a:t>
            </a:r>
            <a:endParaRPr lang="es-419" sz="1400" b="1" dirty="0">
              <a:solidFill>
                <a:schemeClr val="dk1"/>
              </a:solidFill>
              <a:latin typeface="Calibri"/>
              <a:ea typeface="Calibri"/>
              <a:cs typeface="Calibri"/>
              <a:sym typeface="Calibri"/>
            </a:endParaRPr>
          </a:p>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Form</a:t>
            </a:r>
            <a:endParaRPr sz="1800" b="1" dirty="0">
              <a:solidFill>
                <a:schemeClr val="dk1"/>
              </a:solidFill>
              <a:latin typeface="Calibri"/>
              <a:ea typeface="Calibri"/>
              <a:cs typeface="Calibri"/>
              <a:sym typeface="Calibri"/>
            </a:endParaRPr>
          </a:p>
        </p:txBody>
      </p:sp>
      <p:cxnSp>
        <p:nvCxnSpPr>
          <p:cNvPr id="21" name="Straight Connector 20">
            <a:extLst>
              <a:ext uri="{FF2B5EF4-FFF2-40B4-BE49-F238E27FC236}">
                <a16:creationId xmlns:a16="http://schemas.microsoft.com/office/drawing/2014/main" id="{5F40B542-BB7D-46A3-A1A4-FB4E8BB1A4C7}"/>
              </a:ext>
            </a:extLst>
          </p:cNvPr>
          <p:cNvCxnSpPr>
            <a:cxnSpLocks/>
            <a:stCxn id="20" idx="2"/>
          </p:cNvCxnSpPr>
          <p:nvPr/>
        </p:nvCxnSpPr>
        <p:spPr>
          <a:xfrm>
            <a:off x="9220723" y="1999957"/>
            <a:ext cx="1" cy="409135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DFC96C75-F53C-4F8C-A946-3A35DDF066D6}"/>
              </a:ext>
            </a:extLst>
          </p:cNvPr>
          <p:cNvSpPr/>
          <p:nvPr/>
        </p:nvSpPr>
        <p:spPr>
          <a:xfrm rot="16200000">
            <a:off x="8911331" y="5422795"/>
            <a:ext cx="627149" cy="19511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83302B13-0538-4B27-ADCB-4AF77F658553}"/>
              </a:ext>
            </a:extLst>
          </p:cNvPr>
          <p:cNvCxnSpPr>
            <a:cxnSpLocks/>
          </p:cNvCxnSpPr>
          <p:nvPr/>
        </p:nvCxnSpPr>
        <p:spPr>
          <a:xfrm flipV="1">
            <a:off x="2898988" y="5533564"/>
            <a:ext cx="6228362"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Google Shape;225;p34">
            <a:extLst>
              <a:ext uri="{FF2B5EF4-FFF2-40B4-BE49-F238E27FC236}">
                <a16:creationId xmlns:a16="http://schemas.microsoft.com/office/drawing/2014/main" id="{AF20B096-8B1E-47C6-8176-CD6E3C0EC31B}"/>
              </a:ext>
            </a:extLst>
          </p:cNvPr>
          <p:cNvSpPr txBox="1"/>
          <p:nvPr/>
        </p:nvSpPr>
        <p:spPr>
          <a:xfrm>
            <a:off x="2838534" y="5206776"/>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dirty="0" err="1">
                <a:solidFill>
                  <a:schemeClr val="dk1"/>
                </a:solidFill>
                <a:latin typeface="Calibri"/>
                <a:ea typeface="Calibri"/>
                <a:cs typeface="Calibri"/>
                <a:sym typeface="Calibri"/>
              </a:rPr>
              <a:t>disable</a:t>
            </a:r>
            <a:r>
              <a:rPr lang="it-IT"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7320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salvataggio spostamenti</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066612" y="1702233"/>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home.html + home.js</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150343" y="1702233"/>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Page </a:t>
            </a:r>
            <a:r>
              <a:rPr lang="es-419" sz="1400" b="1" dirty="0" err="1">
                <a:solidFill>
                  <a:schemeClr val="dk1"/>
                </a:solidFill>
                <a:latin typeface="Calibri"/>
                <a:ea typeface="Calibri"/>
                <a:cs typeface="Calibri"/>
                <a:sym typeface="Calibri"/>
              </a:rPr>
              <a:t>Orchestrator</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5234074" y="1754506"/>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79383" y="2224889"/>
            <a:ext cx="0" cy="359914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3783340" y="2215430"/>
            <a:ext cx="0" cy="3608599"/>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5878128" y="2229731"/>
            <a:ext cx="0" cy="3594298"/>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490393" y="3507201"/>
            <a:ext cx="2363579" cy="23021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92958" y="2735659"/>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Google Shape;225;p34">
            <a:extLst>
              <a:ext uri="{FF2B5EF4-FFF2-40B4-BE49-F238E27FC236}">
                <a16:creationId xmlns:a16="http://schemas.microsoft.com/office/drawing/2014/main" id="{DB4A59CF-B885-4504-AE09-14A6AEECADD5}"/>
              </a:ext>
            </a:extLst>
          </p:cNvPr>
          <p:cNvSpPr txBox="1"/>
          <p:nvPr/>
        </p:nvSpPr>
        <p:spPr>
          <a:xfrm>
            <a:off x="903775" y="2731367"/>
            <a:ext cx="666012" cy="61889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click</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save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button</a:t>
            </a:r>
            <a:endParaRPr sz="1200" dirty="0">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7314066" y="1746871"/>
            <a:ext cx="1502611"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UpdateCategories</a:t>
            </a:r>
            <a:endParaRPr sz="1800" b="1" dirty="0">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8055114" y="2242388"/>
            <a:ext cx="0" cy="358164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8" name="Google Shape;150;p28">
            <a:extLst>
              <a:ext uri="{FF2B5EF4-FFF2-40B4-BE49-F238E27FC236}">
                <a16:creationId xmlns:a16="http://schemas.microsoft.com/office/drawing/2014/main" id="{40DD114A-78C7-476A-9CBA-B219FD805CD0}"/>
              </a:ext>
            </a:extLst>
          </p:cNvPr>
          <p:cNvSpPr/>
          <p:nvPr/>
        </p:nvSpPr>
        <p:spPr>
          <a:xfrm>
            <a:off x="9671127" y="1745698"/>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CategoriesDAO</a:t>
            </a:r>
            <a:endParaRPr sz="1800" b="1" dirty="0">
              <a:solidFill>
                <a:schemeClr val="dk1"/>
              </a:solidFill>
              <a:latin typeface="Calibri"/>
              <a:ea typeface="Calibri"/>
              <a:cs typeface="Calibri"/>
              <a:sym typeface="Calibri"/>
            </a:endParaRPr>
          </a:p>
        </p:txBody>
      </p:sp>
      <p:cxnSp>
        <p:nvCxnSpPr>
          <p:cNvPr id="55" name="Straight Connector 54">
            <a:extLst>
              <a:ext uri="{FF2B5EF4-FFF2-40B4-BE49-F238E27FC236}">
                <a16:creationId xmlns:a16="http://schemas.microsoft.com/office/drawing/2014/main" id="{7003B71A-8550-4F90-A798-8237CF44C230}"/>
              </a:ext>
            </a:extLst>
          </p:cNvPr>
          <p:cNvCxnSpPr>
            <a:cxnSpLocks/>
          </p:cNvCxnSpPr>
          <p:nvPr/>
        </p:nvCxnSpPr>
        <p:spPr>
          <a:xfrm>
            <a:off x="10393336" y="2221814"/>
            <a:ext cx="15020" cy="371475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56" name="Google Shape;150;p28">
            <a:extLst>
              <a:ext uri="{FF2B5EF4-FFF2-40B4-BE49-F238E27FC236}">
                <a16:creationId xmlns:a16="http://schemas.microsoft.com/office/drawing/2014/main" id="{3873C25C-D997-4C6D-A3DC-58565D32D526}"/>
              </a:ext>
            </a:extLst>
          </p:cNvPr>
          <p:cNvSpPr/>
          <p:nvPr/>
        </p:nvSpPr>
        <p:spPr>
          <a:xfrm rot="16200000">
            <a:off x="10096287" y="3552961"/>
            <a:ext cx="624138" cy="17889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33" name="Google Shape;150;p28">
            <a:extLst>
              <a:ext uri="{FF2B5EF4-FFF2-40B4-BE49-F238E27FC236}">
                <a16:creationId xmlns:a16="http://schemas.microsoft.com/office/drawing/2014/main" id="{034C31C1-9628-4ECA-BC71-E0893CC04597}"/>
              </a:ext>
            </a:extLst>
          </p:cNvPr>
          <p:cNvSpPr/>
          <p:nvPr/>
        </p:nvSpPr>
        <p:spPr>
          <a:xfrm rot="16200000">
            <a:off x="7501594" y="3487755"/>
            <a:ext cx="1127553" cy="178889"/>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86" name="Straight Arrow Connector 85">
            <a:extLst>
              <a:ext uri="{FF2B5EF4-FFF2-40B4-BE49-F238E27FC236}">
                <a16:creationId xmlns:a16="http://schemas.microsoft.com/office/drawing/2014/main" id="{7848F353-3725-4672-A00C-5F59B64725D6}"/>
              </a:ext>
            </a:extLst>
          </p:cNvPr>
          <p:cNvCxnSpPr>
            <a:cxnSpLocks/>
          </p:cNvCxnSpPr>
          <p:nvPr/>
        </p:nvCxnSpPr>
        <p:spPr>
          <a:xfrm>
            <a:off x="1783644" y="3206472"/>
            <a:ext cx="61922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CE707DC-A3C0-4C6C-AE1D-E960C7543CFD}"/>
              </a:ext>
            </a:extLst>
          </p:cNvPr>
          <p:cNvCxnSpPr>
            <a:cxnSpLocks/>
          </p:cNvCxnSpPr>
          <p:nvPr/>
        </p:nvCxnSpPr>
        <p:spPr>
          <a:xfrm>
            <a:off x="8158772" y="3532919"/>
            <a:ext cx="212095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0" name="Google Shape;225;p34">
            <a:extLst>
              <a:ext uri="{FF2B5EF4-FFF2-40B4-BE49-F238E27FC236}">
                <a16:creationId xmlns:a16="http://schemas.microsoft.com/office/drawing/2014/main" id="{7B80F41B-87E0-4EFB-B694-27B07FC69902}"/>
              </a:ext>
            </a:extLst>
          </p:cNvPr>
          <p:cNvSpPr txBox="1"/>
          <p:nvPr/>
        </p:nvSpPr>
        <p:spPr>
          <a:xfrm>
            <a:off x="1749973" y="2551006"/>
            <a:ext cx="1490676" cy="6721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AJAX POST</a:t>
            </a: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UpdateCategories</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err="1">
                <a:solidFill>
                  <a:schemeClr val="dk1"/>
                </a:solidFill>
                <a:latin typeface="Calibri"/>
                <a:ea typeface="Calibri"/>
                <a:cs typeface="Calibri"/>
                <a:sym typeface="Calibri"/>
              </a:rPr>
              <a:t>updateQueue</a:t>
            </a:r>
            <a:endParaRPr sz="1200" dirty="0">
              <a:solidFill>
                <a:schemeClr val="dk1"/>
              </a:solidFill>
              <a:latin typeface="Calibri"/>
              <a:ea typeface="Calibri"/>
              <a:cs typeface="Calibri"/>
              <a:sym typeface="Calibri"/>
            </a:endParaRPr>
          </a:p>
        </p:txBody>
      </p:sp>
      <p:sp>
        <p:nvSpPr>
          <p:cNvPr id="101" name="Google Shape;225;p34">
            <a:extLst>
              <a:ext uri="{FF2B5EF4-FFF2-40B4-BE49-F238E27FC236}">
                <a16:creationId xmlns:a16="http://schemas.microsoft.com/office/drawing/2014/main" id="{9CB95A67-2A0A-4061-AFDE-D8AB0CC6BCA3}"/>
              </a:ext>
            </a:extLst>
          </p:cNvPr>
          <p:cNvSpPr txBox="1"/>
          <p:nvPr/>
        </p:nvSpPr>
        <p:spPr>
          <a:xfrm>
            <a:off x="8136235" y="3040816"/>
            <a:ext cx="1650435"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updateCategories</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categoryUpdateArray</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cxnSp>
        <p:nvCxnSpPr>
          <p:cNvPr id="59" name="Straight Arrow Connector 58">
            <a:extLst>
              <a:ext uri="{FF2B5EF4-FFF2-40B4-BE49-F238E27FC236}">
                <a16:creationId xmlns:a16="http://schemas.microsoft.com/office/drawing/2014/main" id="{44F1FD9F-0C6D-4265-BA47-B278A15B3403}"/>
              </a:ext>
            </a:extLst>
          </p:cNvPr>
          <p:cNvCxnSpPr>
            <a:cxnSpLocks/>
          </p:cNvCxnSpPr>
          <p:nvPr/>
        </p:nvCxnSpPr>
        <p:spPr>
          <a:xfrm flipH="1">
            <a:off x="1783644" y="3898679"/>
            <a:ext cx="6178517"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Google Shape;225;p34">
            <a:extLst>
              <a:ext uri="{FF2B5EF4-FFF2-40B4-BE49-F238E27FC236}">
                <a16:creationId xmlns:a16="http://schemas.microsoft.com/office/drawing/2014/main" id="{285F8117-AAC8-4B71-A4BA-BB73ED8E0E28}"/>
              </a:ext>
            </a:extLst>
          </p:cNvPr>
          <p:cNvSpPr txBox="1"/>
          <p:nvPr/>
        </p:nvSpPr>
        <p:spPr>
          <a:xfrm>
            <a:off x="7028824" y="3610039"/>
            <a:ext cx="986696" cy="16566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status </a:t>
            </a:r>
            <a:r>
              <a:rPr lang="es-419" sz="1200" dirty="0" err="1">
                <a:solidFill>
                  <a:schemeClr val="dk1"/>
                </a:solidFill>
                <a:latin typeface="Calibri"/>
                <a:ea typeface="Calibri"/>
                <a:cs typeface="Calibri"/>
                <a:sym typeface="Calibri"/>
              </a:rPr>
              <a:t>code</a:t>
            </a:r>
            <a:endParaRPr sz="1200" dirty="0">
              <a:solidFill>
                <a:schemeClr val="dk1"/>
              </a:solidFill>
              <a:latin typeface="Calibri"/>
              <a:ea typeface="Calibri"/>
              <a:cs typeface="Calibri"/>
              <a:sym typeface="Calibri"/>
            </a:endParaRPr>
          </a:p>
        </p:txBody>
      </p:sp>
      <p:sp>
        <p:nvSpPr>
          <p:cNvPr id="69" name="Google Shape;150;p28">
            <a:extLst>
              <a:ext uri="{FF2B5EF4-FFF2-40B4-BE49-F238E27FC236}">
                <a16:creationId xmlns:a16="http://schemas.microsoft.com/office/drawing/2014/main" id="{B8AC91E7-03B6-4E79-B71B-58CF4BA1FAB4}"/>
              </a:ext>
            </a:extLst>
          </p:cNvPr>
          <p:cNvSpPr/>
          <p:nvPr/>
        </p:nvSpPr>
        <p:spPr>
          <a:xfrm rot="16200000">
            <a:off x="3196210" y="4715847"/>
            <a:ext cx="1195771" cy="17651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71" name="Google Shape;225;p34">
            <a:extLst>
              <a:ext uri="{FF2B5EF4-FFF2-40B4-BE49-F238E27FC236}">
                <a16:creationId xmlns:a16="http://schemas.microsoft.com/office/drawing/2014/main" id="{13E7C3EA-2905-42D9-AC8C-193706ABCE54}"/>
              </a:ext>
            </a:extLst>
          </p:cNvPr>
          <p:cNvSpPr txBox="1"/>
          <p:nvPr/>
        </p:nvSpPr>
        <p:spPr>
          <a:xfrm>
            <a:off x="1756885" y="4034172"/>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[status </a:t>
            </a:r>
            <a:r>
              <a:rPr lang="es-419" sz="1200" dirty="0" err="1">
                <a:solidFill>
                  <a:schemeClr val="dk1"/>
                </a:solidFill>
                <a:latin typeface="Calibri"/>
                <a:ea typeface="Calibri"/>
                <a:cs typeface="Calibri"/>
                <a:sym typeface="Calibri"/>
              </a:rPr>
              <a:t>code</a:t>
            </a:r>
            <a:r>
              <a:rPr lang="es-419" sz="1200" dirty="0">
                <a:solidFill>
                  <a:schemeClr val="dk1"/>
                </a:solidFill>
                <a:latin typeface="Calibri"/>
                <a:ea typeface="Calibri"/>
                <a:cs typeface="Calibri"/>
                <a:sym typeface="Calibri"/>
              </a:rPr>
              <a:t> == 200]</a:t>
            </a:r>
          </a:p>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refresh</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cxnSp>
        <p:nvCxnSpPr>
          <p:cNvPr id="74" name="Straight Arrow Connector 73">
            <a:extLst>
              <a:ext uri="{FF2B5EF4-FFF2-40B4-BE49-F238E27FC236}">
                <a16:creationId xmlns:a16="http://schemas.microsoft.com/office/drawing/2014/main" id="{1D173F8F-ED2D-41A4-9D05-E34F1EC96914}"/>
              </a:ext>
            </a:extLst>
          </p:cNvPr>
          <p:cNvCxnSpPr>
            <a:cxnSpLocks/>
          </p:cNvCxnSpPr>
          <p:nvPr/>
        </p:nvCxnSpPr>
        <p:spPr>
          <a:xfrm>
            <a:off x="1801052" y="4485689"/>
            <a:ext cx="190009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6" name="Google Shape;150;p28">
            <a:extLst>
              <a:ext uri="{FF2B5EF4-FFF2-40B4-BE49-F238E27FC236}">
                <a16:creationId xmlns:a16="http://schemas.microsoft.com/office/drawing/2014/main" id="{6812DF60-9C54-4A98-9A7F-76C57C089C76}"/>
              </a:ext>
            </a:extLst>
          </p:cNvPr>
          <p:cNvSpPr/>
          <p:nvPr/>
        </p:nvSpPr>
        <p:spPr>
          <a:xfrm rot="16200000">
            <a:off x="5656830" y="4773008"/>
            <a:ext cx="432680" cy="17431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77" name="Google Shape;225;p34">
            <a:extLst>
              <a:ext uri="{FF2B5EF4-FFF2-40B4-BE49-F238E27FC236}">
                <a16:creationId xmlns:a16="http://schemas.microsoft.com/office/drawing/2014/main" id="{1284E66D-5B42-4B2D-9ACD-5311A4FC2C0D}"/>
              </a:ext>
            </a:extLst>
          </p:cNvPr>
          <p:cNvSpPr txBox="1"/>
          <p:nvPr/>
        </p:nvSpPr>
        <p:spPr>
          <a:xfrm>
            <a:off x="3868616" y="4495953"/>
            <a:ext cx="1490676" cy="3081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cxnSp>
        <p:nvCxnSpPr>
          <p:cNvPr id="78" name="Straight Arrow Connector 77">
            <a:extLst>
              <a:ext uri="{FF2B5EF4-FFF2-40B4-BE49-F238E27FC236}">
                <a16:creationId xmlns:a16="http://schemas.microsoft.com/office/drawing/2014/main" id="{6DEA2E4D-181C-40CD-8029-9CDEB29E0B0B}"/>
              </a:ext>
            </a:extLst>
          </p:cNvPr>
          <p:cNvCxnSpPr>
            <a:cxnSpLocks/>
          </p:cNvCxnSpPr>
          <p:nvPr/>
        </p:nvCxnSpPr>
        <p:spPr>
          <a:xfrm>
            <a:off x="3881225" y="4804102"/>
            <a:ext cx="190478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Diagonal Corners Rounded 31">
            <a:extLst>
              <a:ext uri="{FF2B5EF4-FFF2-40B4-BE49-F238E27FC236}">
                <a16:creationId xmlns:a16="http://schemas.microsoft.com/office/drawing/2014/main" id="{00DBCCE5-E884-4E7F-9759-E63A3735E1E7}"/>
              </a:ext>
            </a:extLst>
          </p:cNvPr>
          <p:cNvSpPr/>
          <p:nvPr/>
        </p:nvSpPr>
        <p:spPr>
          <a:xfrm>
            <a:off x="8482818" y="367723"/>
            <a:ext cx="3319977" cy="948769"/>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dirty="0">
                <a:solidFill>
                  <a:schemeClr val="tx1"/>
                </a:solidFill>
                <a:sym typeface="Wingdings" panose="05000000000000000000" pitchFamily="2" charset="2"/>
              </a:rPr>
              <a:t> Le interazioni successive al </a:t>
            </a:r>
            <a:r>
              <a:rPr lang="it-IT" sz="1400" dirty="0" err="1">
                <a:solidFill>
                  <a:schemeClr val="tx1"/>
                </a:solidFill>
                <a:sym typeface="Wingdings" panose="05000000000000000000" pitchFamily="2" charset="2"/>
              </a:rPr>
              <a:t>refresh</a:t>
            </a:r>
            <a:r>
              <a:rPr lang="it-IT" sz="1400" dirty="0">
                <a:solidFill>
                  <a:schemeClr val="tx1"/>
                </a:solidFill>
                <a:sym typeface="Wingdings" panose="05000000000000000000" pitchFamily="2" charset="2"/>
              </a:rPr>
              <a:t> della home (indicate da «…») non sono riportate per brevità, ma sono presenti nella slide «Event: caricamento home»</a:t>
            </a:r>
            <a:endParaRPr lang="en-US" sz="1400" dirty="0">
              <a:solidFill>
                <a:schemeClr val="tx1"/>
              </a:solidFill>
            </a:endParaRPr>
          </a:p>
        </p:txBody>
      </p:sp>
    </p:spTree>
    <p:extLst>
      <p:ext uri="{BB962C8B-B14F-4D97-AF65-F5344CB8AC3E}">
        <p14:creationId xmlns:p14="http://schemas.microsoft.com/office/powerpoint/2010/main" val="297275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 (comuni alla versione HTML)</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t>
            </a:r>
            <a:r>
              <a:rPr lang="it-IT" sz="1600" dirty="0"/>
              <a:t>alla categoria padre 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aggiunta categoria</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001037" y="1589687"/>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NewCategory</a:t>
            </a:r>
            <a:endParaRPr lang="es-419" sz="1400" b="1" dirty="0">
              <a:solidFill>
                <a:schemeClr val="dk1"/>
              </a:solidFill>
              <a:latin typeface="Calibri"/>
              <a:ea typeface="Calibri"/>
              <a:cs typeface="Calibri"/>
              <a:sym typeface="Calibri"/>
            </a:endParaRPr>
          </a:p>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Form</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13808" y="2112343"/>
            <a:ext cx="0" cy="351473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24417" y="3695058"/>
            <a:ext cx="2982694" cy="24852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a:off x="1719056" y="3130083"/>
            <a:ext cx="20065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27383" y="2623113"/>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680147" y="2505944"/>
            <a:ext cx="1307529" cy="62413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AJAX POST</a:t>
            </a: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CreateCategory</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it-IT" sz="1200" dirty="0">
                <a:solidFill>
                  <a:schemeClr val="dk1"/>
                </a:solidFill>
                <a:latin typeface="Calibri"/>
                <a:ea typeface="Calibri"/>
                <a:cs typeface="Calibri"/>
                <a:sym typeface="Calibri"/>
              </a:rPr>
              <a:t>name, </a:t>
            </a:r>
            <a:r>
              <a:rPr lang="it-IT" sz="1200" dirty="0" err="1">
                <a:solidFill>
                  <a:schemeClr val="dk1"/>
                </a:solidFill>
                <a:latin typeface="Calibri"/>
                <a:ea typeface="Calibri"/>
                <a:cs typeface="Calibri"/>
                <a:sym typeface="Calibri"/>
              </a:rPr>
              <a:t>fatherId</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838200" y="2618821"/>
            <a:ext cx="666012" cy="61889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click</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err="1">
                <a:solidFill>
                  <a:schemeClr val="dk1"/>
                </a:solidFill>
                <a:latin typeface="Calibri"/>
                <a:ea typeface="Calibri"/>
                <a:cs typeface="Calibri"/>
                <a:sym typeface="Calibri"/>
              </a:rPr>
              <a:t>submit</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err="1">
                <a:solidFill>
                  <a:schemeClr val="dk1"/>
                </a:solidFill>
                <a:latin typeface="Calibri"/>
                <a:ea typeface="Calibri"/>
                <a:cs typeface="Calibri"/>
                <a:sym typeface="Calibri"/>
              </a:rPr>
              <a:t>button</a:t>
            </a:r>
            <a:endParaRPr sz="1200" dirty="0">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3132336" y="1665111"/>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GetCategories</a:t>
            </a:r>
            <a:endParaRPr sz="1800" b="1" dirty="0">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3813299" y="2160337"/>
            <a:ext cx="0" cy="346674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8" name="Google Shape;150;p28">
            <a:extLst>
              <a:ext uri="{FF2B5EF4-FFF2-40B4-BE49-F238E27FC236}">
                <a16:creationId xmlns:a16="http://schemas.microsoft.com/office/drawing/2014/main" id="{40DD114A-78C7-476A-9CBA-B219FD805CD0}"/>
              </a:ext>
            </a:extLst>
          </p:cNvPr>
          <p:cNvSpPr/>
          <p:nvPr/>
        </p:nvSpPr>
        <p:spPr>
          <a:xfrm>
            <a:off x="5396156" y="1667461"/>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CategoriesDAO</a:t>
            </a:r>
            <a:endParaRPr sz="1800" b="1" dirty="0">
              <a:solidFill>
                <a:schemeClr val="dk1"/>
              </a:solidFill>
              <a:latin typeface="Calibri"/>
              <a:ea typeface="Calibri"/>
              <a:cs typeface="Calibri"/>
              <a:sym typeface="Calibri"/>
            </a:endParaRPr>
          </a:p>
        </p:txBody>
      </p:sp>
      <p:cxnSp>
        <p:nvCxnSpPr>
          <p:cNvPr id="55" name="Straight Connector 54">
            <a:extLst>
              <a:ext uri="{FF2B5EF4-FFF2-40B4-BE49-F238E27FC236}">
                <a16:creationId xmlns:a16="http://schemas.microsoft.com/office/drawing/2014/main" id="{7003B71A-8550-4F90-A798-8237CF44C230}"/>
              </a:ext>
            </a:extLst>
          </p:cNvPr>
          <p:cNvCxnSpPr>
            <a:cxnSpLocks/>
          </p:cNvCxnSpPr>
          <p:nvPr/>
        </p:nvCxnSpPr>
        <p:spPr>
          <a:xfrm>
            <a:off x="6065378" y="2160336"/>
            <a:ext cx="0" cy="346674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56" name="Google Shape;150;p28">
            <a:extLst>
              <a:ext uri="{FF2B5EF4-FFF2-40B4-BE49-F238E27FC236}">
                <a16:creationId xmlns:a16="http://schemas.microsoft.com/office/drawing/2014/main" id="{3873C25C-D997-4C6D-A3DC-58565D32D526}"/>
              </a:ext>
            </a:extLst>
          </p:cNvPr>
          <p:cNvSpPr/>
          <p:nvPr/>
        </p:nvSpPr>
        <p:spPr>
          <a:xfrm rot="16200000">
            <a:off x="3502971" y="3171532"/>
            <a:ext cx="624138" cy="17889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58" name="Straight Arrow Connector 57">
            <a:extLst>
              <a:ext uri="{FF2B5EF4-FFF2-40B4-BE49-F238E27FC236}">
                <a16:creationId xmlns:a16="http://schemas.microsoft.com/office/drawing/2014/main" id="{6C68E961-21C8-475D-BEA0-0E6EB7CDDAB6}"/>
              </a:ext>
            </a:extLst>
          </p:cNvPr>
          <p:cNvCxnSpPr>
            <a:cxnSpLocks/>
          </p:cNvCxnSpPr>
          <p:nvPr/>
        </p:nvCxnSpPr>
        <p:spPr>
          <a:xfrm>
            <a:off x="3904481" y="3442153"/>
            <a:ext cx="20714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Google Shape;225;p34">
            <a:extLst>
              <a:ext uri="{FF2B5EF4-FFF2-40B4-BE49-F238E27FC236}">
                <a16:creationId xmlns:a16="http://schemas.microsoft.com/office/drawing/2014/main" id="{3E6F5E06-06B8-4780-9448-7FD59DA8DD3C}"/>
              </a:ext>
            </a:extLst>
          </p:cNvPr>
          <p:cNvSpPr txBox="1"/>
          <p:nvPr/>
        </p:nvSpPr>
        <p:spPr>
          <a:xfrm>
            <a:off x="3890360" y="2963636"/>
            <a:ext cx="1307529" cy="419704"/>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err="1">
                <a:latin typeface="Calibri"/>
                <a:ea typeface="Calibri"/>
                <a:cs typeface="Calibri"/>
                <a:sym typeface="Calibri"/>
              </a:rPr>
              <a:t>createCategory</a:t>
            </a:r>
            <a:endParaRPr lang="es-419" sz="1200" dirty="0">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latin typeface="Calibri"/>
                <a:ea typeface="Calibri"/>
                <a:cs typeface="Calibri"/>
                <a:sym typeface="Calibri"/>
              </a:rPr>
              <a:t>(</a:t>
            </a:r>
            <a:r>
              <a:rPr lang="es-419" sz="1200" dirty="0" err="1">
                <a:latin typeface="Calibri"/>
                <a:ea typeface="Calibri"/>
                <a:cs typeface="Calibri"/>
                <a:sym typeface="Calibri"/>
              </a:rPr>
              <a:t>name</a:t>
            </a:r>
            <a:r>
              <a:rPr lang="es-419" sz="1200" dirty="0">
                <a:latin typeface="Calibri"/>
                <a:ea typeface="Calibri"/>
                <a:cs typeface="Calibri"/>
                <a:sym typeface="Calibri"/>
              </a:rPr>
              <a:t>, </a:t>
            </a:r>
            <a:r>
              <a:rPr lang="es-419" sz="1200" dirty="0" err="1">
                <a:latin typeface="Calibri"/>
                <a:ea typeface="Calibri"/>
                <a:cs typeface="Calibri"/>
                <a:sym typeface="Calibri"/>
              </a:rPr>
              <a:t>fatherId</a:t>
            </a:r>
            <a:r>
              <a:rPr lang="es-419" sz="1200" dirty="0">
                <a:latin typeface="Calibri"/>
                <a:ea typeface="Calibri"/>
                <a:cs typeface="Calibri"/>
                <a:sym typeface="Calibri"/>
              </a:rPr>
              <a:t>)</a:t>
            </a:r>
          </a:p>
        </p:txBody>
      </p:sp>
      <p:sp>
        <p:nvSpPr>
          <p:cNvPr id="62" name="Google Shape;150;p28">
            <a:extLst>
              <a:ext uri="{FF2B5EF4-FFF2-40B4-BE49-F238E27FC236}">
                <a16:creationId xmlns:a16="http://schemas.microsoft.com/office/drawing/2014/main" id="{C79E9489-38F1-4168-9CB3-97624527D0BC}"/>
              </a:ext>
            </a:extLst>
          </p:cNvPr>
          <p:cNvSpPr/>
          <p:nvPr/>
        </p:nvSpPr>
        <p:spPr>
          <a:xfrm rot="16200000">
            <a:off x="5719689" y="3517222"/>
            <a:ext cx="690167" cy="177679"/>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63" name="Google Shape;150;p28">
            <a:extLst>
              <a:ext uri="{FF2B5EF4-FFF2-40B4-BE49-F238E27FC236}">
                <a16:creationId xmlns:a16="http://schemas.microsoft.com/office/drawing/2014/main" id="{B8CB6208-07BB-46CD-B730-43CAB8C8DC23}"/>
              </a:ext>
            </a:extLst>
          </p:cNvPr>
          <p:cNvSpPr/>
          <p:nvPr/>
        </p:nvSpPr>
        <p:spPr>
          <a:xfrm>
            <a:off x="7593890" y="1612838"/>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Page </a:t>
            </a:r>
            <a:r>
              <a:rPr lang="es-419" sz="1400" b="1" dirty="0" err="1">
                <a:solidFill>
                  <a:schemeClr val="dk1"/>
                </a:solidFill>
                <a:latin typeface="Calibri"/>
                <a:ea typeface="Calibri"/>
                <a:cs typeface="Calibri"/>
                <a:sym typeface="Calibri"/>
              </a:rPr>
              <a:t>Orchestrator</a:t>
            </a:r>
            <a:endParaRPr sz="1800" b="1" dirty="0">
              <a:solidFill>
                <a:schemeClr val="dk1"/>
              </a:solidFill>
              <a:latin typeface="Calibri"/>
              <a:ea typeface="Calibri"/>
              <a:cs typeface="Calibri"/>
              <a:sym typeface="Calibri"/>
            </a:endParaRPr>
          </a:p>
        </p:txBody>
      </p:sp>
      <p:sp>
        <p:nvSpPr>
          <p:cNvPr id="69" name="Google Shape;150;p28">
            <a:extLst>
              <a:ext uri="{FF2B5EF4-FFF2-40B4-BE49-F238E27FC236}">
                <a16:creationId xmlns:a16="http://schemas.microsoft.com/office/drawing/2014/main" id="{0816D4E4-1100-4A04-B10E-69F8E85D41B2}"/>
              </a:ext>
            </a:extLst>
          </p:cNvPr>
          <p:cNvSpPr/>
          <p:nvPr/>
        </p:nvSpPr>
        <p:spPr>
          <a:xfrm>
            <a:off x="9677621" y="1665111"/>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a:t>
            </a:r>
            <a:endParaRPr sz="1800" b="1" dirty="0">
              <a:solidFill>
                <a:schemeClr val="dk1"/>
              </a:solidFill>
              <a:latin typeface="Calibri"/>
              <a:ea typeface="Calibri"/>
              <a:cs typeface="Calibri"/>
              <a:sym typeface="Calibri"/>
            </a:endParaRPr>
          </a:p>
        </p:txBody>
      </p:sp>
      <p:cxnSp>
        <p:nvCxnSpPr>
          <p:cNvPr id="71" name="Straight Connector 70">
            <a:extLst>
              <a:ext uri="{FF2B5EF4-FFF2-40B4-BE49-F238E27FC236}">
                <a16:creationId xmlns:a16="http://schemas.microsoft.com/office/drawing/2014/main" id="{E52E3C59-BF54-4A81-A6AC-5130A7953425}"/>
              </a:ext>
            </a:extLst>
          </p:cNvPr>
          <p:cNvCxnSpPr>
            <a:cxnSpLocks/>
          </p:cNvCxnSpPr>
          <p:nvPr/>
        </p:nvCxnSpPr>
        <p:spPr>
          <a:xfrm>
            <a:off x="8226887" y="2126035"/>
            <a:ext cx="0" cy="3501042"/>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505337D-C76B-4EEA-88D2-BC62A89795E7}"/>
              </a:ext>
            </a:extLst>
          </p:cNvPr>
          <p:cNvCxnSpPr>
            <a:cxnSpLocks/>
          </p:cNvCxnSpPr>
          <p:nvPr/>
        </p:nvCxnSpPr>
        <p:spPr>
          <a:xfrm>
            <a:off x="10321675" y="2140336"/>
            <a:ext cx="0" cy="3486741"/>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6536E22-F0EF-429B-8178-DD536EF54D11}"/>
              </a:ext>
            </a:extLst>
          </p:cNvPr>
          <p:cNvCxnSpPr>
            <a:cxnSpLocks/>
          </p:cNvCxnSpPr>
          <p:nvPr/>
        </p:nvCxnSpPr>
        <p:spPr>
          <a:xfrm flipH="1">
            <a:off x="1719056" y="3844249"/>
            <a:ext cx="4210765"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6" name="Google Shape;225;p34">
            <a:extLst>
              <a:ext uri="{FF2B5EF4-FFF2-40B4-BE49-F238E27FC236}">
                <a16:creationId xmlns:a16="http://schemas.microsoft.com/office/drawing/2014/main" id="{60125BE4-697A-4272-A1ED-5DBE16C90CE1}"/>
              </a:ext>
            </a:extLst>
          </p:cNvPr>
          <p:cNvSpPr txBox="1"/>
          <p:nvPr/>
        </p:nvSpPr>
        <p:spPr>
          <a:xfrm>
            <a:off x="4996483" y="3555609"/>
            <a:ext cx="986696" cy="16566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status </a:t>
            </a:r>
            <a:r>
              <a:rPr lang="es-419" sz="1200" dirty="0" err="1">
                <a:solidFill>
                  <a:schemeClr val="dk1"/>
                </a:solidFill>
                <a:latin typeface="Calibri"/>
                <a:ea typeface="Calibri"/>
                <a:cs typeface="Calibri"/>
                <a:sym typeface="Calibri"/>
              </a:rPr>
              <a:t>code</a:t>
            </a:r>
            <a:endParaRPr sz="1200" dirty="0">
              <a:solidFill>
                <a:schemeClr val="dk1"/>
              </a:solidFill>
              <a:latin typeface="Calibri"/>
              <a:ea typeface="Calibri"/>
              <a:cs typeface="Calibri"/>
              <a:sym typeface="Calibri"/>
            </a:endParaRPr>
          </a:p>
        </p:txBody>
      </p:sp>
      <p:sp>
        <p:nvSpPr>
          <p:cNvPr id="77" name="Google Shape;150;p28">
            <a:extLst>
              <a:ext uri="{FF2B5EF4-FFF2-40B4-BE49-F238E27FC236}">
                <a16:creationId xmlns:a16="http://schemas.microsoft.com/office/drawing/2014/main" id="{E3A90AB8-7F00-4ABF-9C21-9B9570BF9FC3}"/>
              </a:ext>
            </a:extLst>
          </p:cNvPr>
          <p:cNvSpPr/>
          <p:nvPr/>
        </p:nvSpPr>
        <p:spPr>
          <a:xfrm rot="16200000">
            <a:off x="7639757" y="4626452"/>
            <a:ext cx="1195771" cy="17651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78" name="Google Shape;225;p34">
            <a:extLst>
              <a:ext uri="{FF2B5EF4-FFF2-40B4-BE49-F238E27FC236}">
                <a16:creationId xmlns:a16="http://schemas.microsoft.com/office/drawing/2014/main" id="{1DD8FED4-AB4D-4181-8E23-6F7461B61F01}"/>
              </a:ext>
            </a:extLst>
          </p:cNvPr>
          <p:cNvSpPr txBox="1"/>
          <p:nvPr/>
        </p:nvSpPr>
        <p:spPr>
          <a:xfrm>
            <a:off x="1684420" y="4318195"/>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[status </a:t>
            </a:r>
            <a:r>
              <a:rPr lang="es-419" sz="1200" dirty="0" err="1">
                <a:solidFill>
                  <a:schemeClr val="dk1"/>
                </a:solidFill>
                <a:latin typeface="Calibri"/>
                <a:ea typeface="Calibri"/>
                <a:cs typeface="Calibri"/>
                <a:sym typeface="Calibri"/>
              </a:rPr>
              <a:t>code</a:t>
            </a:r>
            <a:r>
              <a:rPr lang="es-419" sz="1200" dirty="0">
                <a:solidFill>
                  <a:schemeClr val="dk1"/>
                </a:solidFill>
                <a:latin typeface="Calibri"/>
                <a:ea typeface="Calibri"/>
                <a:cs typeface="Calibri"/>
                <a:sym typeface="Calibri"/>
              </a:rPr>
              <a:t> == 200]</a:t>
            </a:r>
          </a:p>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refresh</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cxnSp>
        <p:nvCxnSpPr>
          <p:cNvPr id="81" name="Straight Arrow Connector 80">
            <a:extLst>
              <a:ext uri="{FF2B5EF4-FFF2-40B4-BE49-F238E27FC236}">
                <a16:creationId xmlns:a16="http://schemas.microsoft.com/office/drawing/2014/main" id="{FF835A9F-71B6-4463-B927-B23D66EE4697}"/>
              </a:ext>
            </a:extLst>
          </p:cNvPr>
          <p:cNvCxnSpPr>
            <a:cxnSpLocks/>
          </p:cNvCxnSpPr>
          <p:nvPr/>
        </p:nvCxnSpPr>
        <p:spPr>
          <a:xfrm>
            <a:off x="1728587" y="4769712"/>
            <a:ext cx="642079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9" name="Google Shape;150;p28">
            <a:extLst>
              <a:ext uri="{FF2B5EF4-FFF2-40B4-BE49-F238E27FC236}">
                <a16:creationId xmlns:a16="http://schemas.microsoft.com/office/drawing/2014/main" id="{137B9574-33B1-4BEE-BF8D-24D5D07AFFE8}"/>
              </a:ext>
            </a:extLst>
          </p:cNvPr>
          <p:cNvSpPr/>
          <p:nvPr/>
        </p:nvSpPr>
        <p:spPr>
          <a:xfrm rot="16200000">
            <a:off x="10100377" y="5007170"/>
            <a:ext cx="432680" cy="17431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90" name="Google Shape;225;p34">
            <a:extLst>
              <a:ext uri="{FF2B5EF4-FFF2-40B4-BE49-F238E27FC236}">
                <a16:creationId xmlns:a16="http://schemas.microsoft.com/office/drawing/2014/main" id="{83E04423-AE73-407E-8356-4B3B1EB2C0EA}"/>
              </a:ext>
            </a:extLst>
          </p:cNvPr>
          <p:cNvSpPr txBox="1"/>
          <p:nvPr/>
        </p:nvSpPr>
        <p:spPr>
          <a:xfrm>
            <a:off x="8312163" y="4730115"/>
            <a:ext cx="1490676" cy="3081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cxnSp>
        <p:nvCxnSpPr>
          <p:cNvPr id="91" name="Straight Arrow Connector 90">
            <a:extLst>
              <a:ext uri="{FF2B5EF4-FFF2-40B4-BE49-F238E27FC236}">
                <a16:creationId xmlns:a16="http://schemas.microsoft.com/office/drawing/2014/main" id="{3C3F1E31-D359-44B1-95A2-217E807DA9B7}"/>
              </a:ext>
            </a:extLst>
          </p:cNvPr>
          <p:cNvCxnSpPr>
            <a:cxnSpLocks/>
          </p:cNvCxnSpPr>
          <p:nvPr/>
        </p:nvCxnSpPr>
        <p:spPr>
          <a:xfrm>
            <a:off x="8324772" y="5038264"/>
            <a:ext cx="190478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4" name="Rectangle: Diagonal Corners Rounded 93">
            <a:extLst>
              <a:ext uri="{FF2B5EF4-FFF2-40B4-BE49-F238E27FC236}">
                <a16:creationId xmlns:a16="http://schemas.microsoft.com/office/drawing/2014/main" id="{112AA209-D06D-4459-9DA2-25F4265C4748}"/>
              </a:ext>
            </a:extLst>
          </p:cNvPr>
          <p:cNvSpPr/>
          <p:nvPr/>
        </p:nvSpPr>
        <p:spPr>
          <a:xfrm>
            <a:off x="8482818" y="367723"/>
            <a:ext cx="3319977" cy="948769"/>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dirty="0">
                <a:solidFill>
                  <a:schemeClr val="tx1"/>
                </a:solidFill>
                <a:sym typeface="Wingdings" panose="05000000000000000000" pitchFamily="2" charset="2"/>
              </a:rPr>
              <a:t> Le interazioni successive al </a:t>
            </a:r>
            <a:r>
              <a:rPr lang="it-IT" sz="1400" dirty="0" err="1">
                <a:solidFill>
                  <a:schemeClr val="tx1"/>
                </a:solidFill>
                <a:sym typeface="Wingdings" panose="05000000000000000000" pitchFamily="2" charset="2"/>
              </a:rPr>
              <a:t>refresh</a:t>
            </a:r>
            <a:r>
              <a:rPr lang="it-IT" sz="1400" dirty="0">
                <a:solidFill>
                  <a:schemeClr val="tx1"/>
                </a:solidFill>
                <a:sym typeface="Wingdings" panose="05000000000000000000" pitchFamily="2" charset="2"/>
              </a:rPr>
              <a:t> della home (indicate da «…») non sono riportate per brevità, ma sono presenti nella slide «Event: caricamento home»</a:t>
            </a:r>
            <a:endParaRPr lang="en-US" sz="1400" dirty="0">
              <a:solidFill>
                <a:schemeClr val="tx1"/>
              </a:solidFill>
            </a:endParaRPr>
          </a:p>
        </p:txBody>
      </p:sp>
    </p:spTree>
    <p:extLst>
      <p:ext uri="{BB962C8B-B14F-4D97-AF65-F5344CB8AC3E}">
        <p14:creationId xmlns:p14="http://schemas.microsoft.com/office/powerpoint/2010/main" val="232901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987679" y="1470198"/>
            <a:ext cx="1225542" cy="444653"/>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home.html</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2647788" y="1442953"/>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lang="es-419" sz="1400" b="1" dirty="0">
              <a:solidFill>
                <a:schemeClr val="dk1"/>
              </a:solidFill>
              <a:latin typeface="Calibri"/>
              <a:ea typeface="Calibri"/>
              <a:cs typeface="Calibri"/>
              <a:sym typeface="Calibri"/>
            </a:endParaRPr>
          </a:p>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Storage</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4327530" y="1481174"/>
            <a:ext cx="1225542" cy="450978"/>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Logout</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5968006" y="1495226"/>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7655403" y="1479125"/>
            <a:ext cx="1358063" cy="450978"/>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00450" y="1914851"/>
            <a:ext cx="0" cy="325932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3260559" y="1962534"/>
            <a:ext cx="0" cy="3211641"/>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a:off x="4921604" y="1993730"/>
            <a:ext cx="16080" cy="3180445"/>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6612060" y="1970451"/>
            <a:ext cx="0" cy="320372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a:cxnSpLocks/>
          </p:cNvCxnSpPr>
          <p:nvPr/>
        </p:nvCxnSpPr>
        <p:spPr>
          <a:xfrm>
            <a:off x="8348933" y="1970451"/>
            <a:ext cx="0" cy="320372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730471" y="2942269"/>
            <a:ext cx="1749619" cy="2275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a:off x="1729829" y="2956703"/>
            <a:ext cx="14132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27383" y="2476379"/>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679966" y="2453412"/>
            <a:ext cx="1069108" cy="43347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removeItem</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838200" y="2472087"/>
            <a:ext cx="666012" cy="66457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click</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err="1">
                <a:solidFill>
                  <a:schemeClr val="dk1"/>
                </a:solidFill>
                <a:latin typeface="Calibri"/>
                <a:ea typeface="Calibri"/>
                <a:cs typeface="Calibri"/>
                <a:sym typeface="Calibri"/>
              </a:rPr>
              <a:t>logout</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err="1">
                <a:solidFill>
                  <a:schemeClr val="dk1"/>
                </a:solidFill>
                <a:latin typeface="Calibri"/>
                <a:ea typeface="Calibri"/>
                <a:cs typeface="Calibri"/>
                <a:sym typeface="Calibri"/>
              </a:rPr>
              <a:t>button</a:t>
            </a:r>
            <a:endParaRPr sz="1200" dirty="0">
              <a:solidFill>
                <a:schemeClr val="dk1"/>
              </a:solidFill>
              <a:latin typeface="Calibri"/>
              <a:ea typeface="Calibri"/>
              <a:cs typeface="Calibri"/>
              <a:sym typeface="Calibri"/>
            </a:endParaRPr>
          </a:p>
        </p:txBody>
      </p:sp>
      <p:sp>
        <p:nvSpPr>
          <p:cNvPr id="57" name="Google Shape;150;p28">
            <a:extLst>
              <a:ext uri="{FF2B5EF4-FFF2-40B4-BE49-F238E27FC236}">
                <a16:creationId xmlns:a16="http://schemas.microsoft.com/office/drawing/2014/main" id="{C0F89927-D283-4DD0-9C15-7CC8879234BC}"/>
              </a:ext>
            </a:extLst>
          </p:cNvPr>
          <p:cNvSpPr/>
          <p:nvPr/>
        </p:nvSpPr>
        <p:spPr>
          <a:xfrm rot="16200000">
            <a:off x="2974014" y="2832252"/>
            <a:ext cx="578327" cy="227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73" name="Straight Arrow Connector 72">
            <a:extLst>
              <a:ext uri="{FF2B5EF4-FFF2-40B4-BE49-F238E27FC236}">
                <a16:creationId xmlns:a16="http://schemas.microsoft.com/office/drawing/2014/main" id="{14FA53BF-6D76-4F8F-9716-2EF8E31D7CA3}"/>
              </a:ext>
            </a:extLst>
          </p:cNvPr>
          <p:cNvCxnSpPr>
            <a:cxnSpLocks/>
          </p:cNvCxnSpPr>
          <p:nvPr/>
        </p:nvCxnSpPr>
        <p:spPr>
          <a:xfrm>
            <a:off x="1729829" y="3688460"/>
            <a:ext cx="309669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Google Shape;225;p34">
            <a:extLst>
              <a:ext uri="{FF2B5EF4-FFF2-40B4-BE49-F238E27FC236}">
                <a16:creationId xmlns:a16="http://schemas.microsoft.com/office/drawing/2014/main" id="{CDCCA420-4A70-41D5-9786-CB9AEFDDCC72}"/>
              </a:ext>
            </a:extLst>
          </p:cNvPr>
          <p:cNvSpPr txBox="1"/>
          <p:nvPr/>
        </p:nvSpPr>
        <p:spPr>
          <a:xfrm>
            <a:off x="1679524" y="3214579"/>
            <a:ext cx="712599" cy="43346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Logout</a:t>
            </a:r>
            <a:endParaRPr sz="1200" dirty="0">
              <a:solidFill>
                <a:schemeClr val="dk1"/>
              </a:solidFill>
              <a:latin typeface="Calibri"/>
              <a:ea typeface="Calibri"/>
              <a:cs typeface="Calibri"/>
              <a:sym typeface="Calibri"/>
            </a:endParaRPr>
          </a:p>
        </p:txBody>
      </p:sp>
      <p:sp>
        <p:nvSpPr>
          <p:cNvPr id="58" name="Google Shape;150;p28">
            <a:extLst>
              <a:ext uri="{FF2B5EF4-FFF2-40B4-BE49-F238E27FC236}">
                <a16:creationId xmlns:a16="http://schemas.microsoft.com/office/drawing/2014/main" id="{A7706003-36ED-4B2A-875C-6595F5851C13}"/>
              </a:ext>
            </a:extLst>
          </p:cNvPr>
          <p:cNvSpPr/>
          <p:nvPr/>
        </p:nvSpPr>
        <p:spPr>
          <a:xfrm rot="16200000">
            <a:off x="4134648" y="4143075"/>
            <a:ext cx="1604202" cy="22044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62" name="Straight Arrow Connector 61">
            <a:extLst>
              <a:ext uri="{FF2B5EF4-FFF2-40B4-BE49-F238E27FC236}">
                <a16:creationId xmlns:a16="http://schemas.microsoft.com/office/drawing/2014/main" id="{F460A197-0D62-4584-B841-CDC229C99F55}"/>
              </a:ext>
            </a:extLst>
          </p:cNvPr>
          <p:cNvCxnSpPr>
            <a:cxnSpLocks/>
          </p:cNvCxnSpPr>
          <p:nvPr/>
        </p:nvCxnSpPr>
        <p:spPr>
          <a:xfrm>
            <a:off x="5034986" y="3988297"/>
            <a:ext cx="146294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Google Shape;150;p28">
            <a:extLst>
              <a:ext uri="{FF2B5EF4-FFF2-40B4-BE49-F238E27FC236}">
                <a16:creationId xmlns:a16="http://schemas.microsoft.com/office/drawing/2014/main" id="{5B82EFFD-B34F-44DF-812C-1BA0B14E5A89}"/>
              </a:ext>
            </a:extLst>
          </p:cNvPr>
          <p:cNvSpPr/>
          <p:nvPr/>
        </p:nvSpPr>
        <p:spPr>
          <a:xfrm rot="16200000">
            <a:off x="6328831" y="3863846"/>
            <a:ext cx="578327" cy="227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69" name="Straight Arrow Connector 68">
            <a:extLst>
              <a:ext uri="{FF2B5EF4-FFF2-40B4-BE49-F238E27FC236}">
                <a16:creationId xmlns:a16="http://schemas.microsoft.com/office/drawing/2014/main" id="{F9947C2D-D111-4119-846C-BBE71859848D}"/>
              </a:ext>
            </a:extLst>
          </p:cNvPr>
          <p:cNvCxnSpPr>
            <a:cxnSpLocks/>
          </p:cNvCxnSpPr>
          <p:nvPr/>
        </p:nvCxnSpPr>
        <p:spPr>
          <a:xfrm>
            <a:off x="5034986" y="4776911"/>
            <a:ext cx="319387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Google Shape;150;p28">
            <a:extLst>
              <a:ext uri="{FF2B5EF4-FFF2-40B4-BE49-F238E27FC236}">
                <a16:creationId xmlns:a16="http://schemas.microsoft.com/office/drawing/2014/main" id="{C6D5BCA7-926E-4CA3-BE62-99B8A7DF1822}"/>
              </a:ext>
            </a:extLst>
          </p:cNvPr>
          <p:cNvSpPr/>
          <p:nvPr/>
        </p:nvSpPr>
        <p:spPr>
          <a:xfrm rot="16200000">
            <a:off x="8059770" y="4652460"/>
            <a:ext cx="578327" cy="227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74" name="Google Shape;225;p34">
            <a:extLst>
              <a:ext uri="{FF2B5EF4-FFF2-40B4-BE49-F238E27FC236}">
                <a16:creationId xmlns:a16="http://schemas.microsoft.com/office/drawing/2014/main" id="{CF6C904A-56EF-47C8-B933-F8211D399389}"/>
              </a:ext>
            </a:extLst>
          </p:cNvPr>
          <p:cNvSpPr txBox="1"/>
          <p:nvPr/>
        </p:nvSpPr>
        <p:spPr>
          <a:xfrm>
            <a:off x="5006079" y="3717541"/>
            <a:ext cx="993211" cy="27073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invalidate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75" name="Google Shape;225;p34">
            <a:extLst>
              <a:ext uri="{FF2B5EF4-FFF2-40B4-BE49-F238E27FC236}">
                <a16:creationId xmlns:a16="http://schemas.microsoft.com/office/drawing/2014/main" id="{A74F9DEA-677C-4C36-8950-CCAA749C67F9}"/>
              </a:ext>
            </a:extLst>
          </p:cNvPr>
          <p:cNvSpPr txBox="1"/>
          <p:nvPr/>
        </p:nvSpPr>
        <p:spPr>
          <a:xfrm>
            <a:off x="4997432" y="4506154"/>
            <a:ext cx="855549" cy="27073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34287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Specifiche RIA</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marL="0" indent="0" algn="just">
              <a:lnSpc>
                <a:spcPct val="120000"/>
              </a:lnSpc>
              <a:buNone/>
            </a:pPr>
            <a:r>
              <a:rPr lang="it-IT" sz="1600" dirty="0"/>
              <a:t>Si realizzi un’applicazione client server web che estende e/o modifica le specifiche precedenti come segue:</a:t>
            </a:r>
          </a:p>
          <a:p>
            <a:pPr algn="just">
              <a:lnSpc>
                <a:spcPct val="120000"/>
              </a:lnSpc>
            </a:pPr>
            <a:r>
              <a:rPr lang="it-IT" sz="1600" dirty="0"/>
              <a:t>Dopo il login dell’utente, l’intera applicazione è realizzata con un’unica pagina.</a:t>
            </a:r>
          </a:p>
          <a:p>
            <a:pPr algn="just">
              <a:lnSpc>
                <a:spcPct val="120000"/>
              </a:lnSpc>
            </a:pPr>
            <a:r>
              <a:rPr lang="it-IT" sz="1600" dirty="0"/>
              <a:t>Ogni interazione dell’utente è gestita senza ricaricare completamente la pagina, ma produce l’invocazione asincrona del server e l’eventuale modifica del contenuto da aggiornare a seguito dell’evento.</a:t>
            </a:r>
          </a:p>
          <a:p>
            <a:pPr algn="just">
              <a:lnSpc>
                <a:spcPct val="120000"/>
              </a:lnSpc>
            </a:pPr>
            <a:r>
              <a:rPr lang="it-IT" sz="1600" dirty="0"/>
              <a:t>La funzione di spostamento di una categoria è realizzata mediante drag &amp; drop.</a:t>
            </a:r>
          </a:p>
          <a:p>
            <a:pPr algn="just">
              <a:lnSpc>
                <a:spcPct val="120000"/>
              </a:lnSpc>
            </a:pPr>
            <a:r>
              <a:rPr lang="it-IT" sz="1600" dirty="0"/>
              <a:t>A seguito del drop della categoria da spostare compare una finestra di dialogo con cui l’utente può confermare o cancellare lo spostamento. La conferma produce l’aggiornamento a lato client dell’albero.</a:t>
            </a:r>
          </a:p>
          <a:p>
            <a:pPr algn="just">
              <a:lnSpc>
                <a:spcPct val="120000"/>
              </a:lnSpc>
            </a:pPr>
            <a:r>
              <a:rPr lang="it-IT" sz="1600" dirty="0"/>
              <a:t>L’utente realizza spostamenti anche multipli a lato client. A seguito del primo spostamento compare un bottone SALVA la cui pressione provoca l’invio al server dell’elenco degli spostamenti realizzati (NON dell’intero albero). L’invio degli spostamenti produce l’aggiornamento dell’albero nella base dei dati e la comparsa di un messaggio di conferma dell’avvenuto salvataggio.</a:t>
            </a:r>
          </a:p>
        </p:txBody>
      </p:sp>
    </p:spTree>
    <p:extLst>
      <p:ext uri="{BB962C8B-B14F-4D97-AF65-F5344CB8AC3E}">
        <p14:creationId xmlns:p14="http://schemas.microsoft.com/office/powerpoint/2010/main" val="225940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dirty="0">
                <a:solidFill>
                  <a:schemeClr val="dk1"/>
                </a:solidFill>
                <a:latin typeface="Calibri"/>
                <a:ea typeface="Calibri"/>
                <a:cs typeface="Calibri"/>
                <a:sym typeface="Calibri"/>
              </a:rPr>
              <a:t>0:9</a:t>
            </a:r>
            <a:endParaRPr dirty="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Category</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err="1"/>
              <a:t>child_of</a:t>
            </a:r>
            <a:endParaRPr lang="it-IT" dirty="0"/>
          </a:p>
        </p:txBody>
      </p:sp>
      <p:sp>
        <p:nvSpPr>
          <p:cNvPr id="41" name="TextBox 40">
            <a:extLst>
              <a:ext uri="{FF2B5EF4-FFF2-40B4-BE49-F238E27FC236}">
                <a16:creationId xmlns:a16="http://schemas.microsoft.com/office/drawing/2014/main" id="{397A03F0-0D91-414E-938E-839D6727B4EB}"/>
              </a:ext>
            </a:extLst>
          </p:cNvPr>
          <p:cNvSpPr txBox="1"/>
          <p:nvPr/>
        </p:nvSpPr>
        <p:spPr>
          <a:xfrm>
            <a:off x="5562074" y="3588400"/>
            <a:ext cx="1067854" cy="369332"/>
          </a:xfrm>
          <a:prstGeom prst="rect">
            <a:avLst/>
          </a:prstGeom>
          <a:noFill/>
        </p:spPr>
        <p:txBody>
          <a:bodyPr wrap="square" rtlCol="0">
            <a:spAutoFit/>
          </a:bodyPr>
          <a:lstStyle/>
          <a:p>
            <a:pPr algn="r"/>
            <a:r>
              <a:rPr lang="it-IT" dirty="0" err="1"/>
              <a:t>father_of</a:t>
            </a:r>
            <a:endParaRPr lang="it-IT" dirty="0"/>
          </a:p>
        </p:txBody>
      </p:sp>
    </p:spTree>
    <p:extLst>
      <p:ext uri="{BB962C8B-B14F-4D97-AF65-F5344CB8AC3E}">
        <p14:creationId xmlns:p14="http://schemas.microsoft.com/office/powerpoint/2010/main" val="282683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FOREIGN KEY (`father`) REFERENCES `categories` (`id`) ON DELETE CASCADE ON UPDATE CASCADE</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t>
            </a:r>
            <a:r>
              <a:rPr lang="it-IT" sz="1600" b="1" dirty="0">
                <a:solidFill>
                  <a:srgbClr val="974806"/>
                </a:solidFill>
              </a:rPr>
              <a:t>aggiornamento dell’albero</a:t>
            </a:r>
            <a:r>
              <a:rPr lang="it-IT" sz="1600" dirty="0"/>
              <a:t>: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dirty="0">
                <a:solidFill>
                  <a:srgbClr val="974806"/>
                </a:solidFill>
              </a:rPr>
              <a:t>spostare di posizione una categoria</a:t>
            </a:r>
            <a:r>
              <a:rPr lang="it-IT" sz="1600" dirty="0"/>
              <a:t>: per fare ciò </a:t>
            </a:r>
            <a:r>
              <a:rPr lang="it-IT" sz="1600" b="1" dirty="0">
                <a:solidFill>
                  <a:srgbClr val="338DCD"/>
                </a:solidFill>
              </a:rPr>
              <a:t>clicca sul </a:t>
            </a:r>
            <a:r>
              <a:rPr lang="it-IT" sz="1600" b="1" dirty="0">
                <a:solidFill>
                  <a:srgbClr val="00B050"/>
                </a:solidFill>
              </a:rPr>
              <a:t>link “sposta” </a:t>
            </a:r>
            <a:r>
              <a:rPr lang="it-IT" sz="1600" dirty="0"/>
              <a:t>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a:t>
            </a:r>
            <a:r>
              <a:rPr lang="it-IT" sz="1600" b="1" dirty="0">
                <a:solidFill>
                  <a:srgbClr val="974806"/>
                </a:solidFill>
              </a:rPr>
              <a:t>inserimento della categoria</a:t>
            </a:r>
            <a:r>
              <a:rPr lang="it-IT" sz="1600" dirty="0"/>
              <a:t>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 (specifiche RIA)</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marL="0" indent="0" algn="just">
              <a:lnSpc>
                <a:spcPct val="120000"/>
              </a:lnSpc>
              <a:buNone/>
            </a:pPr>
            <a:r>
              <a:rPr lang="it-IT" sz="1600" dirty="0"/>
              <a:t>Si realizzi un’applicazione client server web che estende e/o modifica le specifiche precedenti come segue:</a:t>
            </a:r>
          </a:p>
          <a:p>
            <a:pPr algn="just">
              <a:lnSpc>
                <a:spcPct val="120000"/>
              </a:lnSpc>
            </a:pPr>
            <a:r>
              <a:rPr lang="it-IT" sz="1600" dirty="0"/>
              <a:t>Dopo il login dell’utente, l’intera applicazione è realizzata con </a:t>
            </a:r>
            <a:r>
              <a:rPr lang="it-IT" sz="1600" b="1" dirty="0">
                <a:solidFill>
                  <a:srgbClr val="FF0000"/>
                </a:solidFill>
              </a:rPr>
              <a:t>un’unica pagina</a:t>
            </a:r>
            <a:r>
              <a:rPr lang="it-IT" sz="1600" dirty="0"/>
              <a:t>.</a:t>
            </a:r>
          </a:p>
          <a:p>
            <a:pPr algn="just">
              <a:lnSpc>
                <a:spcPct val="120000"/>
              </a:lnSpc>
            </a:pPr>
            <a:r>
              <a:rPr lang="it-IT" sz="1600" dirty="0"/>
              <a:t>Ogni interazione dell’utente è gestita senza ricaricare completamente la pagina, ma produce l’invocazione asincrona del server e l’eventuale modifica del contenuto da aggiornare a seguito dell’evento.</a:t>
            </a:r>
          </a:p>
          <a:p>
            <a:pPr algn="just">
              <a:lnSpc>
                <a:spcPct val="120000"/>
              </a:lnSpc>
            </a:pPr>
            <a:r>
              <a:rPr lang="it-IT" sz="1600" dirty="0"/>
              <a:t>La funzione di spostamento di una categoria è realizzata mediante </a:t>
            </a:r>
            <a:r>
              <a:rPr lang="it-IT" sz="1600" b="1" dirty="0">
                <a:solidFill>
                  <a:srgbClr val="974806"/>
                </a:solidFill>
              </a:rPr>
              <a:t>drag &amp; drop</a:t>
            </a:r>
            <a:r>
              <a:rPr lang="it-IT" sz="1600" dirty="0"/>
              <a:t>.</a:t>
            </a:r>
          </a:p>
          <a:p>
            <a:pPr algn="just">
              <a:lnSpc>
                <a:spcPct val="120000"/>
              </a:lnSpc>
            </a:pPr>
            <a:r>
              <a:rPr lang="it-IT" sz="1600" dirty="0"/>
              <a:t>A seguito del drop della categoria da spostare compare una </a:t>
            </a:r>
            <a:r>
              <a:rPr lang="it-IT" sz="1600" b="1" dirty="0">
                <a:solidFill>
                  <a:srgbClr val="00B050"/>
                </a:solidFill>
              </a:rPr>
              <a:t>finestra di dialogo</a:t>
            </a:r>
            <a:r>
              <a:rPr lang="it-IT" sz="1600" dirty="0"/>
              <a:t> con cui l’utente può </a:t>
            </a:r>
            <a:r>
              <a:rPr lang="it-IT" sz="1600" b="1" dirty="0">
                <a:solidFill>
                  <a:srgbClr val="974806"/>
                </a:solidFill>
              </a:rPr>
              <a:t>confermare o cancellare lo spostamento</a:t>
            </a:r>
            <a:r>
              <a:rPr lang="it-IT" sz="1600" dirty="0"/>
              <a:t>. La conferma produce l’</a:t>
            </a:r>
            <a:r>
              <a:rPr lang="it-IT" sz="1600" b="1" dirty="0">
                <a:solidFill>
                  <a:srgbClr val="338DCD"/>
                </a:solidFill>
              </a:rPr>
              <a:t>aggiornamento a lato client </a:t>
            </a:r>
            <a:r>
              <a:rPr lang="it-IT" sz="1600" dirty="0"/>
              <a:t>dell’albero.</a:t>
            </a:r>
          </a:p>
          <a:p>
            <a:pPr algn="just">
              <a:lnSpc>
                <a:spcPct val="120000"/>
              </a:lnSpc>
            </a:pPr>
            <a:r>
              <a:rPr lang="it-IT" sz="1600" dirty="0"/>
              <a:t>L’utente realizza spostamenti anche multipli a lato client. A seguito del primo spostamento compare un </a:t>
            </a:r>
            <a:r>
              <a:rPr lang="it-IT" sz="1600" b="1" dirty="0">
                <a:solidFill>
                  <a:srgbClr val="00B050"/>
                </a:solidFill>
              </a:rPr>
              <a:t>bottone SALVA </a:t>
            </a:r>
            <a:r>
              <a:rPr lang="it-IT" sz="1600" dirty="0"/>
              <a:t>la cui pressione provoca </a:t>
            </a:r>
            <a:r>
              <a:rPr lang="it-IT" sz="1600" b="1" dirty="0">
                <a:solidFill>
                  <a:srgbClr val="338DCD"/>
                </a:solidFill>
              </a:rPr>
              <a:t>l’invio al server dell’elenco degli spostamenti realizzati</a:t>
            </a:r>
            <a:r>
              <a:rPr lang="it-IT" sz="1600" dirty="0"/>
              <a:t> (NON dell’intero albero). L’invio degli spostamenti produce </a:t>
            </a:r>
            <a:r>
              <a:rPr lang="it-IT" sz="1600" b="1" dirty="0">
                <a:solidFill>
                  <a:srgbClr val="338DCD"/>
                </a:solidFill>
              </a:rPr>
              <a:t>l’aggiornamento dell’albero nella base dei dati</a:t>
            </a:r>
            <a:r>
              <a:rPr lang="it-IT" sz="1600" dirty="0"/>
              <a:t> e la comparsa di un </a:t>
            </a:r>
            <a:r>
              <a:rPr lang="it-IT" sz="1600" b="1" dirty="0">
                <a:solidFill>
                  <a:srgbClr val="00B050"/>
                </a:solidFill>
              </a:rPr>
              <a:t>messaggio di conferma </a:t>
            </a:r>
            <a:r>
              <a:rPr lang="it-IT" sz="1600" dirty="0"/>
              <a:t>dell’avvenuto salvataggio.</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4241474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7"/>
            <a:ext cx="10515600" cy="4802187"/>
          </a:xfrm>
        </p:spPr>
        <p:txBody>
          <a:bodyPr>
            <a:noAutofit/>
          </a:bodyPr>
          <a:lstStyle/>
          <a:p>
            <a:pPr algn="just">
              <a:lnSpc>
                <a:spcPct val="120000"/>
              </a:lnSpc>
            </a:pPr>
            <a:r>
              <a:rPr lang="es-419" sz="1600" dirty="0"/>
              <a:t>La </a:t>
            </a:r>
            <a:r>
              <a:rPr lang="es-419" sz="1600" b="1" dirty="0">
                <a:solidFill>
                  <a:srgbClr val="FF0000"/>
                </a:solidFill>
              </a:rPr>
              <a:t>pagina di default</a:t>
            </a:r>
            <a:r>
              <a:rPr lang="es-419" sz="1600" dirty="0"/>
              <a:t> contiene la </a:t>
            </a:r>
            <a:r>
              <a:rPr lang="es-419" sz="1600" b="1" dirty="0" err="1">
                <a:solidFill>
                  <a:srgbClr val="00B050"/>
                </a:solidFill>
              </a:rPr>
              <a:t>form</a:t>
            </a:r>
            <a:r>
              <a:rPr lang="es-419" sz="1600" b="1" dirty="0">
                <a:solidFill>
                  <a:srgbClr val="00B050"/>
                </a:solidFill>
              </a:rPr>
              <a:t> di </a:t>
            </a:r>
            <a:r>
              <a:rPr lang="es-419" sz="1600" b="1" dirty="0" err="1">
                <a:solidFill>
                  <a:srgbClr val="00B050"/>
                </a:solidFill>
              </a:rPr>
              <a:t>login</a:t>
            </a:r>
            <a:r>
              <a:rPr lang="es-419" sz="1600" dirty="0"/>
              <a:t>.</a:t>
            </a:r>
          </a:p>
          <a:p>
            <a:pPr algn="just">
              <a:lnSpc>
                <a:spcPct val="120000"/>
              </a:lnSpc>
            </a:pPr>
            <a:r>
              <a:rPr lang="es-419" sz="1600" dirty="0" err="1"/>
              <a:t>Nella</a:t>
            </a:r>
            <a:r>
              <a:rPr lang="es-419" sz="1600" dirty="0"/>
              <a:t> </a:t>
            </a:r>
            <a:r>
              <a:rPr lang="es-419" sz="1600" dirty="0" err="1"/>
              <a:t>form</a:t>
            </a:r>
            <a:r>
              <a:rPr lang="es-419" sz="1600" dirty="0"/>
              <a:t> di </a:t>
            </a:r>
            <a:r>
              <a:rPr lang="es-419" sz="1600" dirty="0" err="1"/>
              <a:t>login</a:t>
            </a:r>
            <a:r>
              <a:rPr lang="es-419" sz="1600" dirty="0"/>
              <a:t> </a:t>
            </a:r>
            <a:r>
              <a:rPr lang="es-419" sz="1600" dirty="0" err="1"/>
              <a:t>sia</a:t>
            </a:r>
            <a:r>
              <a:rPr lang="es-419" sz="1600" dirty="0"/>
              <a:t> </a:t>
            </a:r>
            <a:r>
              <a:rPr lang="es-419" sz="1600" dirty="0" err="1"/>
              <a:t>username</a:t>
            </a:r>
            <a:r>
              <a:rPr lang="es-419" sz="1600" dirty="0"/>
              <a:t> che </a:t>
            </a:r>
            <a:r>
              <a:rPr lang="es-419" sz="1600" dirty="0" err="1"/>
              <a:t>password</a:t>
            </a:r>
            <a:r>
              <a:rPr lang="es-419" sz="1600" dirty="0"/>
              <a:t> </a:t>
            </a:r>
            <a:r>
              <a:rPr lang="es-419" sz="1600" dirty="0" err="1"/>
              <a:t>sono</a:t>
            </a:r>
            <a:r>
              <a:rPr lang="es-419" sz="1600" dirty="0"/>
              <a:t> </a:t>
            </a:r>
            <a:r>
              <a:rPr lang="es-419" sz="1600" dirty="0" err="1"/>
              <a:t>obbligatori</a:t>
            </a:r>
            <a:r>
              <a:rPr lang="es-419" sz="1600" dirty="0"/>
              <a:t>. </a:t>
            </a:r>
            <a:r>
              <a:rPr lang="es-419" sz="1600" dirty="0" err="1"/>
              <a:t>Nella</a:t>
            </a:r>
            <a:r>
              <a:rPr lang="es-419" sz="1600" dirty="0"/>
              <a:t> </a:t>
            </a:r>
            <a:r>
              <a:rPr lang="es-419" sz="1600" dirty="0" err="1"/>
              <a:t>creazione</a:t>
            </a:r>
            <a:r>
              <a:rPr lang="es-419" sz="1600" dirty="0"/>
              <a:t> di una </a:t>
            </a:r>
            <a:r>
              <a:rPr lang="es-419" sz="1600" dirty="0" err="1"/>
              <a:t>nuova</a:t>
            </a:r>
            <a:r>
              <a:rPr lang="es-419" sz="1600" dirty="0"/>
              <a:t> categoría, solo </a:t>
            </a:r>
            <a:r>
              <a:rPr lang="es-419" sz="1600" dirty="0" err="1"/>
              <a:t>il</a:t>
            </a:r>
            <a:r>
              <a:rPr lang="es-419" sz="1600" dirty="0"/>
              <a:t> </a:t>
            </a:r>
            <a:r>
              <a:rPr lang="es-419" sz="1600" dirty="0" err="1"/>
              <a:t>nome</a:t>
            </a:r>
            <a:r>
              <a:rPr lang="es-419" sz="1600" dirty="0"/>
              <a:t> </a:t>
            </a:r>
            <a:r>
              <a:rPr lang="es-419" sz="1600" dirty="0" err="1"/>
              <a:t>della</a:t>
            </a:r>
            <a:r>
              <a:rPr lang="es-419" sz="1600" dirty="0"/>
              <a:t> </a:t>
            </a:r>
            <a:r>
              <a:rPr lang="es-419" sz="1600" dirty="0" err="1"/>
              <a:t>nuova</a:t>
            </a:r>
            <a:r>
              <a:rPr lang="es-419" sz="1600" dirty="0"/>
              <a:t> categoría è </a:t>
            </a:r>
            <a:r>
              <a:rPr lang="es-419" sz="1600" dirty="0" err="1"/>
              <a:t>obbligatorio</a:t>
            </a:r>
            <a:r>
              <a:rPr lang="es-419" sz="1600" dirty="0"/>
              <a:t>.</a:t>
            </a:r>
          </a:p>
          <a:p>
            <a:pPr algn="just">
              <a:lnSpc>
                <a:spcPct val="120000"/>
              </a:lnSpc>
            </a:pPr>
            <a:r>
              <a:rPr lang="es-419" sz="1600" dirty="0"/>
              <a:t>Le </a:t>
            </a:r>
            <a:r>
              <a:rPr lang="es-419" sz="1600" dirty="0" err="1"/>
              <a:t>categorie</a:t>
            </a:r>
            <a:r>
              <a:rPr lang="es-419" sz="1600" dirty="0"/>
              <a:t> “</a:t>
            </a:r>
            <a:r>
              <a:rPr lang="es-419" sz="1600" dirty="0" err="1"/>
              <a:t>radice</a:t>
            </a:r>
            <a:r>
              <a:rPr lang="es-419" sz="1600" dirty="0"/>
              <a:t>” (</a:t>
            </a:r>
            <a:r>
              <a:rPr lang="es-419" sz="1600" dirty="0" err="1"/>
              <a:t>il</a:t>
            </a:r>
            <a:r>
              <a:rPr lang="es-419" sz="1600" dirty="0"/>
              <a:t> cui </a:t>
            </a:r>
            <a:r>
              <a:rPr lang="es-419" sz="1600" dirty="0" err="1"/>
              <a:t>codice</a:t>
            </a:r>
            <a:r>
              <a:rPr lang="es-419" sz="1600" dirty="0"/>
              <a:t> è composto da una sola cifra) non </a:t>
            </a:r>
            <a:r>
              <a:rPr lang="es-419" sz="1600" dirty="0" err="1"/>
              <a:t>hanno</a:t>
            </a:r>
            <a:r>
              <a:rPr lang="es-419" sz="1600" dirty="0"/>
              <a:t> una </a:t>
            </a:r>
            <a:r>
              <a:rPr lang="es-419" sz="1600" dirty="0" err="1"/>
              <a:t>categoria</a:t>
            </a:r>
            <a:r>
              <a:rPr lang="es-419" sz="1600" dirty="0"/>
              <a:t> padre.</a:t>
            </a:r>
          </a:p>
          <a:p>
            <a:pPr algn="just">
              <a:lnSpc>
                <a:spcPct val="120000"/>
              </a:lnSpc>
            </a:pPr>
            <a:r>
              <a:rPr lang="es-419" sz="1600" b="1" dirty="0">
                <a:solidFill>
                  <a:srgbClr val="338DCD"/>
                </a:solidFill>
              </a:rPr>
              <a:t>Dopo </a:t>
            </a:r>
            <a:r>
              <a:rPr lang="es-419" sz="1600" b="1" dirty="0" err="1">
                <a:solidFill>
                  <a:srgbClr val="338DCD"/>
                </a:solidFill>
              </a:rPr>
              <a:t>aver</a:t>
            </a:r>
            <a:r>
              <a:rPr lang="es-419" sz="1600" b="1" dirty="0">
                <a:solidFill>
                  <a:srgbClr val="338DCD"/>
                </a:solidFill>
              </a:rPr>
              <a:t> </a:t>
            </a:r>
            <a:r>
              <a:rPr lang="es-419" sz="1600" b="1" dirty="0" err="1">
                <a:solidFill>
                  <a:srgbClr val="338DCD"/>
                </a:solidFill>
              </a:rPr>
              <a:t>confermato</a:t>
            </a:r>
            <a:r>
              <a:rPr lang="es-419" sz="1600" b="1" dirty="0">
                <a:solidFill>
                  <a:srgbClr val="338DCD"/>
                </a:solidFill>
              </a:rPr>
              <a:t> </a:t>
            </a:r>
            <a:r>
              <a:rPr lang="es-419" sz="1600" b="1" dirty="0" err="1">
                <a:solidFill>
                  <a:srgbClr val="338DCD"/>
                </a:solidFill>
              </a:rPr>
              <a:t>il</a:t>
            </a:r>
            <a:r>
              <a:rPr lang="es-419" sz="1600" b="1" dirty="0">
                <a:solidFill>
                  <a:srgbClr val="338DCD"/>
                </a:solidFill>
              </a:rPr>
              <a:t> primo </a:t>
            </a:r>
            <a:r>
              <a:rPr lang="es-419" sz="1600" b="1" dirty="0" err="1">
                <a:solidFill>
                  <a:srgbClr val="338DCD"/>
                </a:solidFill>
              </a:rPr>
              <a:t>spostamento</a:t>
            </a:r>
            <a:r>
              <a:rPr lang="es-419" sz="1600" dirty="0"/>
              <a:t>, </a:t>
            </a:r>
            <a:r>
              <a:rPr lang="es-419" sz="1600" dirty="0" err="1"/>
              <a:t>il</a:t>
            </a:r>
            <a:r>
              <a:rPr lang="es-419" sz="1600" dirty="0"/>
              <a:t> </a:t>
            </a:r>
            <a:r>
              <a:rPr lang="es-419" sz="1600" b="1" dirty="0" err="1">
                <a:solidFill>
                  <a:srgbClr val="974806"/>
                </a:solidFill>
              </a:rPr>
              <a:t>form</a:t>
            </a:r>
            <a:r>
              <a:rPr lang="es-419" sz="1600" b="1" dirty="0">
                <a:solidFill>
                  <a:srgbClr val="974806"/>
                </a:solidFill>
              </a:rPr>
              <a:t> di </a:t>
            </a:r>
            <a:r>
              <a:rPr lang="es-419" sz="1600" b="1" dirty="0" err="1">
                <a:solidFill>
                  <a:srgbClr val="974806"/>
                </a:solidFill>
              </a:rPr>
              <a:t>aggiunta</a:t>
            </a:r>
            <a:r>
              <a:rPr lang="es-419" sz="1600" b="1" dirty="0">
                <a:solidFill>
                  <a:srgbClr val="974806"/>
                </a:solidFill>
              </a:rPr>
              <a:t> di una </a:t>
            </a:r>
            <a:r>
              <a:rPr lang="es-419" sz="1600" b="1" dirty="0" err="1">
                <a:solidFill>
                  <a:srgbClr val="974806"/>
                </a:solidFill>
              </a:rPr>
              <a:t>nuova</a:t>
            </a:r>
            <a:r>
              <a:rPr lang="es-419" sz="1600" b="1" dirty="0">
                <a:solidFill>
                  <a:srgbClr val="974806"/>
                </a:solidFill>
              </a:rPr>
              <a:t> categoría è </a:t>
            </a:r>
            <a:r>
              <a:rPr lang="es-419" sz="1600" b="1" dirty="0" err="1">
                <a:solidFill>
                  <a:srgbClr val="974806"/>
                </a:solidFill>
              </a:rPr>
              <a:t>disabilitato</a:t>
            </a:r>
            <a:r>
              <a:rPr lang="es-419" sz="1600" b="1" dirty="0">
                <a:solidFill>
                  <a:srgbClr val="974806"/>
                </a:solidFill>
              </a:rPr>
              <a:t> </a:t>
            </a:r>
            <a:r>
              <a:rPr lang="es-419" sz="1600" dirty="0"/>
              <a:t>fino al </a:t>
            </a:r>
            <a:r>
              <a:rPr lang="es-419" sz="1600" dirty="0" err="1"/>
              <a:t>salvataggio</a:t>
            </a:r>
            <a:r>
              <a:rPr lang="es-419" sz="1600" dirty="0"/>
              <a:t> di </a:t>
            </a:r>
            <a:r>
              <a:rPr lang="es-419" sz="1600" dirty="0" err="1"/>
              <a:t>tutte</a:t>
            </a:r>
            <a:r>
              <a:rPr lang="es-419" sz="1600" dirty="0"/>
              <a:t> le </a:t>
            </a:r>
            <a:r>
              <a:rPr lang="es-419" sz="1600" dirty="0" err="1"/>
              <a:t>modifiche</a:t>
            </a:r>
            <a:r>
              <a:rPr lang="es-419" sz="1600" dirty="0"/>
              <a:t> </a:t>
            </a:r>
            <a:r>
              <a:rPr lang="es-419" sz="1600" dirty="0" err="1"/>
              <a:t>effettuate</a:t>
            </a:r>
            <a:r>
              <a:rPr lang="es-419" sz="1600" dirty="0"/>
              <a:t>.</a:t>
            </a:r>
          </a:p>
          <a:p>
            <a:pPr algn="just">
              <a:lnSpc>
                <a:spcPct val="120000"/>
              </a:lnSpc>
            </a:pPr>
            <a:r>
              <a:rPr lang="es-419" sz="1600" dirty="0"/>
              <a:t>Al </a:t>
            </a:r>
            <a:r>
              <a:rPr lang="es-419" sz="1600" dirty="0" err="1"/>
              <a:t>refresh</a:t>
            </a:r>
            <a:r>
              <a:rPr lang="es-419" sz="1600" dirty="0"/>
              <a:t> </a:t>
            </a:r>
            <a:r>
              <a:rPr lang="es-419" sz="1600" dirty="0" err="1"/>
              <a:t>della</a:t>
            </a:r>
            <a:r>
              <a:rPr lang="es-419" sz="1600" dirty="0"/>
              <a:t> home, </a:t>
            </a:r>
            <a:r>
              <a:rPr lang="es-419" sz="1600" dirty="0" err="1"/>
              <a:t>gli</a:t>
            </a:r>
            <a:r>
              <a:rPr lang="es-419" sz="1600" dirty="0"/>
              <a:t> </a:t>
            </a:r>
            <a:r>
              <a:rPr lang="es-419" sz="1600" dirty="0" err="1"/>
              <a:t>spostamenti</a:t>
            </a:r>
            <a:r>
              <a:rPr lang="es-419" sz="1600" dirty="0"/>
              <a:t> non </a:t>
            </a:r>
            <a:r>
              <a:rPr lang="es-419" sz="1600" dirty="0" err="1"/>
              <a:t>salvati</a:t>
            </a:r>
            <a:r>
              <a:rPr lang="es-419" sz="1600" dirty="0"/>
              <a:t> </a:t>
            </a:r>
            <a:r>
              <a:rPr lang="es-419" sz="1600" dirty="0" err="1"/>
              <a:t>sono</a:t>
            </a:r>
            <a:r>
              <a:rPr lang="es-419" sz="1600" dirty="0"/>
              <a:t> </a:t>
            </a:r>
            <a:r>
              <a:rPr lang="es-419" sz="1600" dirty="0" err="1"/>
              <a:t>annullati</a:t>
            </a:r>
            <a:r>
              <a:rPr lang="es-419" sz="1600" dirty="0"/>
              <a:t>.</a:t>
            </a:r>
          </a:p>
          <a:p>
            <a:pPr algn="just">
              <a:lnSpc>
                <a:spcPct val="120000"/>
              </a:lnSpc>
            </a:pPr>
            <a:r>
              <a:rPr lang="es-419" sz="1600" dirty="0"/>
              <a:t>Una categoría non </a:t>
            </a:r>
            <a:r>
              <a:rPr lang="es-419" sz="1600" dirty="0" err="1"/>
              <a:t>può</a:t>
            </a:r>
            <a:r>
              <a:rPr lang="es-419" sz="1600" dirty="0"/>
              <a:t> </a:t>
            </a:r>
            <a:r>
              <a:rPr lang="es-419" sz="1600" dirty="0" err="1"/>
              <a:t>essere</a:t>
            </a:r>
            <a:r>
              <a:rPr lang="es-419" sz="1600" dirty="0"/>
              <a:t> </a:t>
            </a:r>
            <a:r>
              <a:rPr lang="es-419" sz="1600" dirty="0" err="1"/>
              <a:t>spostata</a:t>
            </a:r>
            <a:r>
              <a:rPr lang="es-419" sz="1600" dirty="0"/>
              <a:t> come </a:t>
            </a:r>
            <a:r>
              <a:rPr lang="es-419" sz="1600" dirty="0" err="1"/>
              <a:t>sotto</a:t>
            </a:r>
            <a:r>
              <a:rPr lang="es-419" sz="1600" dirty="0"/>
              <a:t>-categoría </a:t>
            </a:r>
            <a:r>
              <a:rPr lang="es-419" sz="1600" dirty="0" err="1"/>
              <a:t>dello</a:t>
            </a:r>
            <a:r>
              <a:rPr lang="es-419" sz="1600" dirty="0"/>
              <a:t> </a:t>
            </a:r>
            <a:r>
              <a:rPr lang="es-419" sz="1600" dirty="0" err="1"/>
              <a:t>stesso</a:t>
            </a:r>
            <a:r>
              <a:rPr lang="es-419" sz="1600" dirty="0"/>
              <a:t> padre di </a:t>
            </a:r>
            <a:r>
              <a:rPr lang="es-419" sz="1600" dirty="0" err="1"/>
              <a:t>partenza</a:t>
            </a:r>
            <a:r>
              <a:rPr lang="es-419" sz="1600" dirty="0"/>
              <a:t>, </a:t>
            </a:r>
            <a:r>
              <a:rPr lang="es-419" sz="1600" dirty="0" err="1"/>
              <a:t>nè</a:t>
            </a:r>
            <a:r>
              <a:rPr lang="es-419" sz="1600" dirty="0"/>
              <a:t> di uno </a:t>
            </a:r>
            <a:r>
              <a:rPr lang="es-419" sz="1600" dirty="0" err="1"/>
              <a:t>dei</a:t>
            </a:r>
            <a:r>
              <a:rPr lang="es-419" sz="1600" dirty="0"/>
              <a:t> </a:t>
            </a:r>
            <a:r>
              <a:rPr lang="es-419" sz="1600" dirty="0" err="1"/>
              <a:t>suoi</a:t>
            </a:r>
            <a:r>
              <a:rPr lang="es-419" sz="1600" dirty="0"/>
              <a:t> </a:t>
            </a:r>
            <a:r>
              <a:rPr lang="es-419" sz="1600" dirty="0" err="1"/>
              <a:t>figli</a:t>
            </a:r>
            <a:r>
              <a:rPr lang="es-419" sz="1600" dirty="0"/>
              <a:t> (anche </a:t>
            </a:r>
            <a:r>
              <a:rPr lang="es-419" sz="1600" dirty="0" err="1"/>
              <a:t>indiretti</a:t>
            </a:r>
            <a:r>
              <a:rPr lang="es-419" sz="1600" dirty="0"/>
              <a:t>).</a:t>
            </a:r>
          </a:p>
          <a:p>
            <a:pPr algn="just">
              <a:lnSpc>
                <a:spcPct val="120000"/>
              </a:lnSpc>
            </a:pPr>
            <a:r>
              <a:rPr lang="es-419" sz="1600" b="1" dirty="0" err="1"/>
              <a:t>Funzione</a:t>
            </a:r>
            <a:r>
              <a:rPr lang="es-419" sz="1600" b="1" dirty="0"/>
              <a:t> di </a:t>
            </a:r>
            <a:r>
              <a:rPr lang="es-419" sz="1600" b="1" dirty="0" err="1"/>
              <a:t>ricalcolo</a:t>
            </a:r>
            <a:r>
              <a:rPr lang="es-419" sz="1600" dirty="0"/>
              <a:t>: se la categoría </a:t>
            </a:r>
            <a:r>
              <a:rPr lang="es-419" sz="1600" dirty="0" err="1"/>
              <a:t>spostata</a:t>
            </a:r>
            <a:r>
              <a:rPr lang="es-419" sz="1600" dirty="0"/>
              <a:t> è un “</a:t>
            </a:r>
            <a:r>
              <a:rPr lang="es-419" sz="1600" dirty="0" err="1"/>
              <a:t>figlio</a:t>
            </a:r>
            <a:r>
              <a:rPr lang="es-419" sz="1600" dirty="0"/>
              <a:t> intermedio” di una </a:t>
            </a:r>
            <a:r>
              <a:rPr lang="es-419" sz="1600" dirty="0" err="1"/>
              <a:t>categoria</a:t>
            </a:r>
            <a:r>
              <a:rPr lang="es-419" sz="1600" dirty="0"/>
              <a:t> (</a:t>
            </a:r>
            <a:r>
              <a:rPr lang="es-419" sz="1600" dirty="0" err="1"/>
              <a:t>quindi</a:t>
            </a:r>
            <a:r>
              <a:rPr lang="es-419" sz="1600" dirty="0"/>
              <a:t> ha “</a:t>
            </a:r>
            <a:r>
              <a:rPr lang="es-419" sz="1600" dirty="0" err="1"/>
              <a:t>fratelli</a:t>
            </a:r>
            <a:r>
              <a:rPr lang="es-419" sz="1600" dirty="0"/>
              <a:t>” con </a:t>
            </a:r>
            <a:r>
              <a:rPr lang="es-419" sz="1600" dirty="0" err="1"/>
              <a:t>codice</a:t>
            </a:r>
            <a:r>
              <a:rPr lang="es-419" sz="1600" dirty="0"/>
              <a:t> </a:t>
            </a:r>
            <a:r>
              <a:rPr lang="es-419" sz="1600" dirty="0" err="1"/>
              <a:t>maggiore</a:t>
            </a:r>
            <a:r>
              <a:rPr lang="es-419" sz="1600" dirty="0"/>
              <a:t> del </a:t>
            </a:r>
            <a:r>
              <a:rPr lang="es-419" sz="1600" dirty="0" err="1"/>
              <a:t>suo</a:t>
            </a:r>
            <a:r>
              <a:rPr lang="es-419" sz="1600" dirty="0"/>
              <a:t>), dopo </a:t>
            </a:r>
            <a:r>
              <a:rPr lang="es-419" sz="1600" dirty="0" err="1"/>
              <a:t>il</a:t>
            </a:r>
            <a:r>
              <a:rPr lang="es-419" sz="1600" dirty="0"/>
              <a:t> </a:t>
            </a:r>
            <a:r>
              <a:rPr lang="es-419" sz="1600" dirty="0" err="1"/>
              <a:t>suo</a:t>
            </a:r>
            <a:r>
              <a:rPr lang="es-419" sz="1600" dirty="0"/>
              <a:t> </a:t>
            </a:r>
            <a:r>
              <a:rPr lang="es-419" sz="1600" dirty="0" err="1"/>
              <a:t>spostamento</a:t>
            </a:r>
            <a:r>
              <a:rPr lang="es-419" sz="1600" dirty="0"/>
              <a:t>, per </a:t>
            </a:r>
            <a:r>
              <a:rPr lang="es-419" sz="1600" dirty="0" err="1"/>
              <a:t>occupare</a:t>
            </a:r>
            <a:r>
              <a:rPr lang="es-419" sz="1600" dirty="0"/>
              <a:t> </a:t>
            </a:r>
            <a:r>
              <a:rPr lang="es-419" sz="1600" dirty="0" err="1"/>
              <a:t>il</a:t>
            </a:r>
            <a:r>
              <a:rPr lang="es-419" sz="1600" dirty="0"/>
              <a:t> </a:t>
            </a:r>
            <a:r>
              <a:rPr lang="es-419" sz="1600" dirty="0" err="1"/>
              <a:t>vuoto</a:t>
            </a:r>
            <a:r>
              <a:rPr lang="es-419" sz="1600" dirty="0"/>
              <a:t> </a:t>
            </a:r>
            <a:r>
              <a:rPr lang="es-419" sz="1600" dirty="0" err="1"/>
              <a:t>lasciato</a:t>
            </a:r>
            <a:r>
              <a:rPr lang="es-419" sz="1600" dirty="0"/>
              <a:t>, </a:t>
            </a:r>
            <a:r>
              <a:rPr lang="es-419" sz="1600" dirty="0" err="1"/>
              <a:t>il</a:t>
            </a:r>
            <a:r>
              <a:rPr lang="es-419" sz="1600" dirty="0"/>
              <a:t> </a:t>
            </a:r>
            <a:r>
              <a:rPr lang="es-419" sz="1600" dirty="0" err="1"/>
              <a:t>fratello</a:t>
            </a:r>
            <a:r>
              <a:rPr lang="es-419" sz="1600" dirty="0"/>
              <a:t> con </a:t>
            </a:r>
            <a:r>
              <a:rPr lang="es-419" sz="1600" dirty="0" err="1"/>
              <a:t>codice</a:t>
            </a:r>
            <a:r>
              <a:rPr lang="es-419" sz="1600" dirty="0"/>
              <a:t> </a:t>
            </a:r>
            <a:r>
              <a:rPr lang="es-419" sz="1600" dirty="0" err="1"/>
              <a:t>maggiore</a:t>
            </a:r>
            <a:r>
              <a:rPr lang="es-419" sz="1600" dirty="0"/>
              <a:t> viene </a:t>
            </a:r>
            <a:r>
              <a:rPr lang="es-419" sz="1600" dirty="0" err="1"/>
              <a:t>spostato</a:t>
            </a:r>
            <a:r>
              <a:rPr lang="es-419" sz="1600" dirty="0"/>
              <a:t> (con </a:t>
            </a:r>
            <a:r>
              <a:rPr lang="es-419" sz="1600" dirty="0" err="1"/>
              <a:t>tutto</a:t>
            </a:r>
            <a:r>
              <a:rPr lang="es-419" sz="1600" dirty="0"/>
              <a:t> </a:t>
            </a:r>
            <a:r>
              <a:rPr lang="es-419" sz="1600" dirty="0" err="1"/>
              <a:t>il</a:t>
            </a:r>
            <a:r>
              <a:rPr lang="es-419" sz="1600" dirty="0"/>
              <a:t> </a:t>
            </a:r>
            <a:r>
              <a:rPr lang="es-419" sz="1600" dirty="0" err="1"/>
              <a:t>suo</a:t>
            </a:r>
            <a:r>
              <a:rPr lang="es-419" sz="1600" dirty="0"/>
              <a:t> albero) al </a:t>
            </a:r>
            <a:r>
              <a:rPr lang="es-419" sz="1600" dirty="0" err="1"/>
              <a:t>suo</a:t>
            </a:r>
            <a:r>
              <a:rPr lang="es-419" sz="1600" dirty="0"/>
              <a:t> posto, con </a:t>
            </a:r>
            <a:r>
              <a:rPr lang="es-419" sz="1600" dirty="0" err="1"/>
              <a:t>conseguente</a:t>
            </a:r>
            <a:r>
              <a:rPr lang="es-419" sz="1600" dirty="0"/>
              <a:t> aggiornamento di </a:t>
            </a:r>
            <a:r>
              <a:rPr lang="es-419" sz="1600" dirty="0" err="1"/>
              <a:t>tutti</a:t>
            </a:r>
            <a:r>
              <a:rPr lang="es-419" sz="1600" dirty="0"/>
              <a:t> i </a:t>
            </a:r>
            <a:r>
              <a:rPr lang="es-419" sz="1600" dirty="0" err="1"/>
              <a:t>codici</a:t>
            </a:r>
            <a:r>
              <a:rPr lang="es-419" sz="1600" dirty="0"/>
              <a:t> </a:t>
            </a:r>
            <a:r>
              <a:rPr lang="es-419" sz="1600" dirty="0" err="1"/>
              <a:t>interessati</a:t>
            </a:r>
            <a:r>
              <a:rPr lang="es-419" sz="1600" dirty="0"/>
              <a:t>.</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LOGIN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9703" y="3384939"/>
            <a:ext cx="137387" cy="285509"/>
          </a:xfrm>
          <a:prstGeom prst="straightConnector1">
            <a:avLst/>
          </a:prstGeom>
          <a:noFill/>
          <a:ln w="9525" cap="flat" cmpd="sng">
            <a:solidFill>
              <a:srgbClr val="4A7DBA"/>
            </a:solidFill>
            <a:prstDash val="solid"/>
            <a:round/>
            <a:headEnd type="none" w="sm" len="sm"/>
            <a:tailEnd type="none" w="sm" len="sm"/>
          </a:ln>
        </p:spPr>
      </p:cxnSp>
      <p:sp>
        <p:nvSpPr>
          <p:cNvPr id="16" name="Google Shape;221;p34">
            <a:extLst>
              <a:ext uri="{FF2B5EF4-FFF2-40B4-BE49-F238E27FC236}">
                <a16:creationId xmlns:a16="http://schemas.microsoft.com/office/drawing/2014/main" id="{0AC84D63-80B3-4DA3-B91C-292A9117CC5F}"/>
              </a:ext>
            </a:extLst>
          </p:cNvPr>
          <p:cNvSpPr/>
          <p:nvPr/>
        </p:nvSpPr>
        <p:spPr>
          <a:xfrm>
            <a:off x="1495690" y="3377944"/>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a:t>
            </a:r>
            <a:r>
              <a:rPr lang="es-419" sz="1200" dirty="0" err="1">
                <a:solidFill>
                  <a:schemeClr val="dk1"/>
                </a:solidFill>
                <a:latin typeface="Calibri"/>
                <a:ea typeface="Calibri"/>
                <a:cs typeface="Calibri"/>
                <a:sym typeface="Calibri"/>
              </a:rPr>
              <a:t>username</a:t>
            </a:r>
            <a:endParaRPr lang="es-419" sz="1200" dirty="0">
              <a:solidFill>
                <a:schemeClr val="dk1"/>
              </a:solidFill>
              <a:latin typeface="Calibri"/>
              <a:ea typeface="Calibri"/>
              <a:cs typeface="Calibri"/>
              <a:sym typeface="Calibri"/>
            </a:endParaRPr>
          </a:p>
          <a:p>
            <a:pPr algn="ctr"/>
            <a:r>
              <a:rPr lang="es-419" sz="1200" dirty="0" err="1">
                <a:solidFill>
                  <a:schemeClr val="dk1"/>
                </a:solidFill>
                <a:latin typeface="Calibri"/>
                <a:ea typeface="Calibri"/>
                <a:cs typeface="Calibri"/>
                <a:sym typeface="Calibri"/>
              </a:rPr>
              <a:t>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3567" y="3670448"/>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3732" y="364003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Check</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Login</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383510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5881" y="3160141"/>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password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618485" y="3677660"/>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6475364" y="379729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6"/>
          </p:cNvCxnSpPr>
          <p:nvPr/>
        </p:nvCxnSpPr>
        <p:spPr>
          <a:xfrm>
            <a:off x="6697250" y="3881776"/>
            <a:ext cx="1477792" cy="37754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555338" y="3603952"/>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-&gt; </a:t>
            </a:r>
            <a:r>
              <a:rPr lang="es-419" sz="1100" dirty="0" err="1">
                <a:solidFill>
                  <a:schemeClr val="dk1"/>
                </a:solidFill>
                <a:latin typeface="Calibri"/>
                <a:ea typeface="Calibri"/>
                <a:cs typeface="Calibri"/>
                <a:sym typeface="Calibri"/>
              </a:rPr>
              <a:t>session</a:t>
            </a:r>
            <a:endParaRPr sz="1100" dirty="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dirty="0" err="1">
                <a:solidFill>
                  <a:schemeClr val="dk1"/>
                </a:solidFill>
                <a:latin typeface="Calibri"/>
                <a:ea typeface="Calibri"/>
                <a:cs typeface="Calibri"/>
                <a:sym typeface="Calibri"/>
              </a:rPr>
              <a:t>wrong</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password</a:t>
            </a:r>
            <a:endParaRPr sz="1100" dirty="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1796</TotalTime>
  <Words>2449</Words>
  <Application>Microsoft Office PowerPoint</Application>
  <PresentationFormat>Widescreen</PresentationFormat>
  <Paragraphs>344</Paragraphs>
  <Slides>21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Courier New</vt:lpstr>
      <vt:lpstr>Office Theme</vt:lpstr>
      <vt:lpstr>Catalogazione di immagini</vt:lpstr>
      <vt:lpstr>Analisi dei dati (comuni alla versione HTML)</vt:lpstr>
      <vt:lpstr>Specifiche RIA</vt:lpstr>
      <vt:lpstr>Database design</vt:lpstr>
      <vt:lpstr>Local database schema</vt:lpstr>
      <vt:lpstr>Analisi dei requisiti</vt:lpstr>
      <vt:lpstr>Analisi dei requisiti (specifiche RIA)</vt:lpstr>
      <vt:lpstr>Completamento delle specifiche</vt:lpstr>
      <vt:lpstr>Application design</vt:lpstr>
      <vt:lpstr>Application design</vt:lpstr>
      <vt:lpstr>Eventi &amp; azioni</vt:lpstr>
      <vt:lpstr>Controller / event handler</vt:lpstr>
      <vt:lpstr>Server side: DAO &amp; model object</vt:lpstr>
      <vt:lpstr>Client side: view &amp; view component</vt:lpstr>
      <vt:lpstr>Gestione del ciclo di vita</vt:lpstr>
      <vt:lpstr>Event: login</vt:lpstr>
      <vt:lpstr>Event: caricamento home</vt:lpstr>
      <vt:lpstr>Event: spostamento categorie</vt:lpstr>
      <vt:lpstr>Event: salvataggio spostamenti</vt:lpstr>
      <vt:lpstr>Event: aggiunta categoria</vt:lpstr>
      <vt:lpstr>Event: 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82</cp:revision>
  <dcterms:created xsi:type="dcterms:W3CDTF">2021-08-10T09:06:04Z</dcterms:created>
  <dcterms:modified xsi:type="dcterms:W3CDTF">2021-09-05T16:03:59Z</dcterms:modified>
</cp:coreProperties>
</file>